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2" r:id="rId2"/>
    <p:sldId id="377" r:id="rId3"/>
    <p:sldId id="287" r:id="rId4"/>
    <p:sldId id="337" r:id="rId5"/>
    <p:sldId id="372" r:id="rId6"/>
    <p:sldId id="373" r:id="rId7"/>
    <p:sldId id="374" r:id="rId8"/>
    <p:sldId id="376" r:id="rId9"/>
    <p:sldId id="339" r:id="rId10"/>
    <p:sldId id="340" r:id="rId11"/>
    <p:sldId id="375" r:id="rId12"/>
    <p:sldId id="383" r:id="rId13"/>
    <p:sldId id="384" r:id="rId14"/>
    <p:sldId id="385" r:id="rId15"/>
    <p:sldId id="392" r:id="rId16"/>
    <p:sldId id="396" r:id="rId17"/>
    <p:sldId id="368" r:id="rId18"/>
    <p:sldId id="369" r:id="rId19"/>
    <p:sldId id="371" r:id="rId20"/>
    <p:sldId id="356" r:id="rId21"/>
    <p:sldId id="370" r:id="rId22"/>
    <p:sldId id="409" r:id="rId23"/>
    <p:sldId id="410" r:id="rId24"/>
    <p:sldId id="411" r:id="rId25"/>
    <p:sldId id="412" r:id="rId26"/>
    <p:sldId id="404" r:id="rId27"/>
    <p:sldId id="350" r:id="rId28"/>
    <p:sldId id="397" r:id="rId29"/>
    <p:sldId id="398" r:id="rId30"/>
    <p:sldId id="399" r:id="rId31"/>
    <p:sldId id="400" r:id="rId32"/>
    <p:sldId id="401" r:id="rId33"/>
    <p:sldId id="402" r:id="rId34"/>
    <p:sldId id="405" r:id="rId35"/>
    <p:sldId id="354" r:id="rId36"/>
    <p:sldId id="352" r:id="rId37"/>
    <p:sldId id="303" r:id="rId3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586D"/>
    <a:srgbClr val="3A4150"/>
    <a:srgbClr val="666699"/>
    <a:srgbClr val="FF3737"/>
    <a:srgbClr val="2F3541"/>
    <a:srgbClr val="008000"/>
    <a:srgbClr val="6666FF"/>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5" autoAdjust="0"/>
    <p:restoredTop sz="86420" autoAdjust="0"/>
  </p:normalViewPr>
  <p:slideViewPr>
    <p:cSldViewPr>
      <p:cViewPr>
        <p:scale>
          <a:sx n="100" d="100"/>
          <a:sy n="100" d="100"/>
        </p:scale>
        <p:origin x="-1152" y="-276"/>
      </p:cViewPr>
      <p:guideLst>
        <p:guide orient="horz" pos="2160"/>
        <p:guide pos="2880"/>
      </p:guideLst>
    </p:cSldViewPr>
  </p:slideViewPr>
  <p:outlineViewPr>
    <p:cViewPr>
      <p:scale>
        <a:sx n="33" d="100"/>
        <a:sy n="33" d="100"/>
      </p:scale>
      <p:origin x="0" y="1039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99F947-D5C6-40A3-B638-B21825C2DF37}" type="datetimeFigureOut">
              <a:rPr lang="it-IT" smtClean="0"/>
              <a:pPr/>
              <a:t>28/04/2016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C498A9-F9AA-42EC-B379-DDC24E6937E7}"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EF33312-833B-407C-A8C7-EFFBA91456D4}" type="slidenum">
              <a:rPr lang="it-IT" smtClean="0">
                <a:latin typeface="Arial" pitchFamily="34" charset="0"/>
              </a:rPr>
              <a:pPr/>
              <a:t>1</a:t>
            </a:fld>
            <a:endParaRPr lang="it-IT" smtClean="0">
              <a:latin typeface="Arial" pitchFamily="34" charset="0"/>
            </a:endParaRPr>
          </a:p>
        </p:txBody>
      </p:sp>
      <p:sp>
        <p:nvSpPr>
          <p:cNvPr id="38915" name="Rectangle 7"/>
          <p:cNvSpPr txBox="1">
            <a:spLocks noGrp="1" noChangeArrowheads="1"/>
          </p:cNvSpPr>
          <p:nvPr/>
        </p:nvSpPr>
        <p:spPr bwMode="auto">
          <a:xfrm>
            <a:off x="3883643" y="8684899"/>
            <a:ext cx="2972724" cy="457639"/>
          </a:xfrm>
          <a:prstGeom prst="rect">
            <a:avLst/>
          </a:prstGeom>
          <a:noFill/>
          <a:ln w="9525">
            <a:noFill/>
            <a:miter lim="800000"/>
            <a:headEnd/>
            <a:tailEnd/>
          </a:ln>
        </p:spPr>
        <p:txBody>
          <a:bodyPr lIns="92702" tIns="46351" rIns="92702" bIns="46351" anchor="b"/>
          <a:lstStyle/>
          <a:p>
            <a:pPr algn="r"/>
            <a:fld id="{909221E7-A926-4CF7-8F88-3415DB8D941E}" type="slidenum">
              <a:rPr lang="it-IT" sz="1200"/>
              <a:pPr algn="r"/>
              <a:t>1</a:t>
            </a:fld>
            <a:endParaRPr lang="it-IT" sz="1200"/>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a:lstStyle/>
          <a:p>
            <a:fld id="{9C26CCCB-A3A5-4DEF-9E02-8C3B9A26895E}" type="slidenum">
              <a:rPr lang="en-US"/>
              <a:pPr/>
              <a:t>4</a:t>
            </a:fld>
            <a:endParaRPr lang="en-US"/>
          </a:p>
        </p:txBody>
      </p:sp>
      <p:sp>
        <p:nvSpPr>
          <p:cNvPr id="32771" name="Rectangle 1026"/>
          <p:cNvSpPr>
            <a:spLocks noGrp="1" noRot="1" noChangeAspect="1" noChangeArrowheads="1" noTextEdit="1"/>
          </p:cNvSpPr>
          <p:nvPr>
            <p:ph type="sldImg"/>
          </p:nvPr>
        </p:nvSpPr>
        <p:spPr bwMode="auto">
          <a:xfrm>
            <a:off x="1592263" y="701675"/>
            <a:ext cx="2994025" cy="2246313"/>
          </a:xfrm>
          <a:noFill/>
          <a:ln>
            <a:solidFill>
              <a:srgbClr val="000000"/>
            </a:solidFill>
            <a:miter lim="800000"/>
            <a:headEnd/>
            <a:tailEnd/>
          </a:ln>
        </p:spPr>
      </p:sp>
      <p:sp>
        <p:nvSpPr>
          <p:cNvPr id="32772" name="Rectangle 1027"/>
          <p:cNvSpPr>
            <a:spLocks noGrp="1" noChangeArrowheads="1"/>
          </p:cNvSpPr>
          <p:nvPr>
            <p:ph type="body" idx="1"/>
          </p:nvPr>
        </p:nvSpPr>
        <p:spPr bwMode="auto">
          <a:xfrm>
            <a:off x="392390" y="2948244"/>
            <a:ext cx="6111660" cy="5614997"/>
          </a:xfrm>
          <a:noFill/>
        </p:spPr>
        <p:txBody>
          <a:bodyPr wrap="square" numCol="1" anchor="t" anchorCtr="0" compatLnSpc="1">
            <a:prstTxWarp prst="textNoShape">
              <a:avLst/>
            </a:prstTxWarp>
          </a:bodyPr>
          <a:lstStyle/>
          <a:p>
            <a:pPr eaLnBrk="1" hangingPunct="1">
              <a:spcBef>
                <a:spcPts val="525"/>
              </a:spcBef>
            </a:pPr>
            <a:r>
              <a:rPr lang="en-GB" smtClean="0">
                <a:latin typeface="Arial" pitchFamily="34" charset="0"/>
                <a:ea typeface="ＭＳ Ｐゴシック" pitchFamily="34" charset="-128"/>
              </a:rPr>
              <a:t>Chart shows the </a:t>
            </a:r>
            <a:r>
              <a:rPr lang="en-GB" b="1" smtClean="0">
                <a:latin typeface="Arial" pitchFamily="34" charset="0"/>
                <a:ea typeface="ＭＳ Ｐゴシック" pitchFamily="34" charset="-128"/>
              </a:rPr>
              <a:t>projected impacts of climate change</a:t>
            </a:r>
            <a:r>
              <a:rPr lang="en-GB" smtClean="0">
                <a:latin typeface="Arial" pitchFamily="34" charset="0"/>
                <a:ea typeface="ＭＳ Ｐゴシック" pitchFamily="34" charset="-128"/>
              </a:rPr>
              <a:t> the </a:t>
            </a:r>
            <a:r>
              <a:rPr lang="en-GB" b="1" smtClean="0">
                <a:latin typeface="Arial" pitchFamily="34" charset="0"/>
                <a:ea typeface="ＭＳ Ｐゴシック" pitchFamily="34" charset="-128"/>
              </a:rPr>
              <a:t>darkening shade shows </a:t>
            </a:r>
            <a:r>
              <a:rPr lang="en-GB" smtClean="0">
                <a:latin typeface="Arial" pitchFamily="34" charset="0"/>
                <a:ea typeface="ＭＳ Ｐゴシック" pitchFamily="34" charset="-128"/>
              </a:rPr>
              <a:t>the </a:t>
            </a:r>
            <a:r>
              <a:rPr lang="en-GB" b="1" smtClean="0">
                <a:latin typeface="Arial" pitchFamily="34" charset="0"/>
                <a:ea typeface="ＭＳ Ｐゴシック" pitchFamily="34" charset="-128"/>
              </a:rPr>
              <a:t>increasing risk and intensity </a:t>
            </a:r>
            <a:r>
              <a:rPr lang="en-GB" smtClean="0">
                <a:latin typeface="Arial" pitchFamily="34" charset="0"/>
                <a:ea typeface="ＭＳ Ｐゴシック" pitchFamily="34" charset="-128"/>
              </a:rPr>
              <a:t>of impacts as temperatures rise.</a:t>
            </a:r>
          </a:p>
          <a:p>
            <a:pPr eaLnBrk="1" hangingPunct="1">
              <a:spcBef>
                <a:spcPts val="525"/>
              </a:spcBef>
            </a:pPr>
            <a:r>
              <a:rPr lang="en-GB" smtClean="0">
                <a:latin typeface="Arial" pitchFamily="34" charset="0"/>
                <a:ea typeface="ＭＳ Ｐゴシック" pitchFamily="34" charset="-128"/>
              </a:rPr>
              <a:t>Lots of uncertainty – in particular for things like precipitation</a:t>
            </a:r>
          </a:p>
          <a:p>
            <a:pPr eaLnBrk="1" hangingPunct="1">
              <a:spcBef>
                <a:spcPts val="525"/>
              </a:spcBef>
            </a:pPr>
            <a:r>
              <a:rPr lang="en-GB" smtClean="0">
                <a:latin typeface="Arial" pitchFamily="34" charset="0"/>
                <a:ea typeface="ＭＳ Ｐゴシック" pitchFamily="34" charset="-128"/>
              </a:rPr>
              <a:t>BAU gives serious risks of exceeding 5degC.</a:t>
            </a:r>
          </a:p>
          <a:p>
            <a:pPr eaLnBrk="1" hangingPunct="1">
              <a:spcBef>
                <a:spcPts val="375"/>
              </a:spcBef>
            </a:pPr>
            <a:endParaRPr lang="en-GB" smtClean="0">
              <a:latin typeface="Arial" pitchFamily="34" charset="0"/>
              <a:ea typeface="ＭＳ Ｐゴシック" pitchFamily="34" charset="-128"/>
            </a:endParaRPr>
          </a:p>
          <a:p>
            <a:pPr eaLnBrk="1" hangingPunct="1">
              <a:spcBef>
                <a:spcPts val="450"/>
              </a:spcBef>
            </a:pPr>
            <a:r>
              <a:rPr lang="en-GB" b="1" smtClean="0">
                <a:latin typeface="Arial" pitchFamily="34" charset="0"/>
                <a:ea typeface="ＭＳ Ｐゴシック" pitchFamily="34" charset="-128"/>
              </a:rPr>
              <a:t>Note primarily a development issue</a:t>
            </a:r>
            <a:endParaRPr lang="en-GB" smtClean="0">
              <a:latin typeface="Arial" pitchFamily="34" charset="0"/>
              <a:ea typeface="ＭＳ Ｐゴシック" pitchFamily="34" charset="-128"/>
            </a:endParaRPr>
          </a:p>
          <a:p>
            <a:pPr eaLnBrk="1" hangingPunct="1">
              <a:lnSpc>
                <a:spcPct val="90000"/>
              </a:lnSpc>
              <a:spcBef>
                <a:spcPts val="500"/>
              </a:spcBef>
            </a:pPr>
            <a:r>
              <a:rPr lang="en-GB" smtClean="0">
                <a:latin typeface="Arial" pitchFamily="34" charset="0"/>
                <a:ea typeface="ＭＳ Ｐゴシック" pitchFamily="34" charset="-128"/>
              </a:rPr>
              <a:t>		- </a:t>
            </a:r>
            <a:r>
              <a:rPr lang="en-GB" b="1" smtClean="0">
                <a:latin typeface="Arial" pitchFamily="34" charset="0"/>
                <a:ea typeface="ＭＳ Ｐゴシック" pitchFamily="34" charset="-128"/>
              </a:rPr>
              <a:t>Rising water stress</a:t>
            </a:r>
            <a:r>
              <a:rPr lang="en-GB" smtClean="0">
                <a:latin typeface="Arial" pitchFamily="34" charset="0"/>
                <a:ea typeface="ＭＳ Ｐゴシック" pitchFamily="34" charset="-128"/>
              </a:rPr>
              <a:t> </a:t>
            </a:r>
          </a:p>
          <a:p>
            <a:pPr eaLnBrk="1" hangingPunct="1">
              <a:lnSpc>
                <a:spcPct val="90000"/>
              </a:lnSpc>
              <a:spcBef>
                <a:spcPts val="600"/>
              </a:spcBef>
            </a:pPr>
            <a:r>
              <a:rPr lang="en-GB" smtClean="0">
                <a:latin typeface="Arial" pitchFamily="34" charset="0"/>
                <a:ea typeface="ＭＳ Ｐゴシック" pitchFamily="34" charset="-128"/>
              </a:rPr>
              <a:t>		- </a:t>
            </a:r>
            <a:r>
              <a:rPr lang="en-GB" b="1" smtClean="0">
                <a:latin typeface="Arial" pitchFamily="34" charset="0"/>
                <a:ea typeface="ＭＳ Ｐゴシック" pitchFamily="34" charset="-128"/>
              </a:rPr>
              <a:t>Falling farms incomes</a:t>
            </a:r>
            <a:r>
              <a:rPr lang="en-GB" smtClean="0">
                <a:latin typeface="Arial" pitchFamily="34" charset="0"/>
                <a:ea typeface="ＭＳ Ｐゴシック" pitchFamily="34" charset="-128"/>
              </a:rPr>
              <a:t> –economies are more dependent on agriculture</a:t>
            </a:r>
          </a:p>
          <a:p>
            <a:pPr eaLnBrk="1" hangingPunct="1">
              <a:lnSpc>
                <a:spcPct val="90000"/>
              </a:lnSpc>
              <a:spcBef>
                <a:spcPts val="600"/>
              </a:spcBef>
            </a:pPr>
            <a:r>
              <a:rPr lang="en-GB" smtClean="0">
                <a:latin typeface="Arial" pitchFamily="34" charset="0"/>
                <a:ea typeface="ＭＳ Ｐゴシック" pitchFamily="34" charset="-128"/>
              </a:rPr>
              <a:t>		- Malnutrition and disease</a:t>
            </a:r>
          </a:p>
          <a:p>
            <a:pPr eaLnBrk="1" hangingPunct="1">
              <a:lnSpc>
                <a:spcPct val="90000"/>
              </a:lnSpc>
              <a:spcBef>
                <a:spcPts val="500"/>
              </a:spcBef>
            </a:pPr>
            <a:r>
              <a:rPr lang="en-GB" smtClean="0">
                <a:latin typeface="Arial" pitchFamily="34" charset="0"/>
                <a:ea typeface="ＭＳ Ｐゴシック" pitchFamily="34" charset="-128"/>
              </a:rPr>
              <a:t>		- </a:t>
            </a:r>
            <a:r>
              <a:rPr lang="en-GB" b="1" smtClean="0">
                <a:latin typeface="Arial" pitchFamily="34" charset="0"/>
                <a:ea typeface="ＭＳ Ｐゴシック" pitchFamily="34" charset="-128"/>
              </a:rPr>
              <a:t>Pressure for migration and conflict</a:t>
            </a:r>
            <a:r>
              <a:rPr lang="en-GB" smtClean="0">
                <a:latin typeface="Arial" pitchFamily="34" charset="0"/>
                <a:ea typeface="ＭＳ Ｐゴシック" pitchFamily="34" charset="-128"/>
              </a:rPr>
              <a:t> </a:t>
            </a:r>
          </a:p>
          <a:p>
            <a:pPr eaLnBrk="1" hangingPunct="1">
              <a:lnSpc>
                <a:spcPct val="90000"/>
              </a:lnSpc>
              <a:spcBef>
                <a:spcPts val="500"/>
              </a:spcBef>
            </a:pPr>
            <a:r>
              <a:rPr lang="en-GB" smtClean="0">
                <a:latin typeface="Arial" pitchFamily="34" charset="0"/>
                <a:ea typeface="ＭＳ Ｐゴシック" pitchFamily="34" charset="-128"/>
              </a:rPr>
              <a:t>Developed countries are not immune: 	- </a:t>
            </a:r>
            <a:r>
              <a:rPr lang="en-GB" b="1" smtClean="0">
                <a:latin typeface="Arial" pitchFamily="34" charset="0"/>
                <a:ea typeface="ＭＳ Ｐゴシック" pitchFamily="34" charset="-128"/>
              </a:rPr>
              <a:t>Water stress in southern Europe</a:t>
            </a:r>
            <a:r>
              <a:rPr lang="en-GB" smtClean="0">
                <a:latin typeface="Arial" pitchFamily="34" charset="0"/>
                <a:ea typeface="ＭＳ Ｐゴシック" pitchFamily="34" charset="-128"/>
              </a:rPr>
              <a:t> and California	- </a:t>
            </a:r>
            <a:r>
              <a:rPr lang="en-GB" b="1" smtClean="0">
                <a:latin typeface="Arial" pitchFamily="34" charset="0"/>
                <a:ea typeface="ＭＳ Ｐゴシック" pitchFamily="34" charset="-128"/>
              </a:rPr>
              <a:t>Costs of extreme weather events</a:t>
            </a:r>
            <a:r>
              <a:rPr lang="en-GB" smtClean="0">
                <a:latin typeface="Arial" pitchFamily="34" charset="0"/>
                <a:ea typeface="ＭＳ Ｐゴシック" pitchFamily="34" charset="-128"/>
              </a:rPr>
              <a:t> (hurricanes, floods &amp; heatwaves)  - higher costs of </a:t>
            </a:r>
            <a:r>
              <a:rPr lang="en-GB" b="1" smtClean="0">
                <a:latin typeface="Arial" pitchFamily="34" charset="0"/>
                <a:ea typeface="ＭＳ Ｐゴシック" pitchFamily="34" charset="-128"/>
              </a:rPr>
              <a:t>insurance</a:t>
            </a:r>
            <a:endParaRPr lang="en-GB" smtClean="0">
              <a:latin typeface="Arial" pitchFamily="34" charset="0"/>
              <a:ea typeface="ＭＳ Ｐゴシック" pitchFamily="34" charset="-128"/>
            </a:endParaRPr>
          </a:p>
          <a:p>
            <a:pPr eaLnBrk="1" hangingPunct="1">
              <a:lnSpc>
                <a:spcPct val="90000"/>
              </a:lnSpc>
              <a:spcBef>
                <a:spcPts val="600"/>
              </a:spcBef>
            </a:pPr>
            <a:r>
              <a:rPr lang="en-GB" smtClean="0">
                <a:latin typeface="Arial" pitchFamily="34" charset="0"/>
                <a:ea typeface="ＭＳ Ｐゴシック" pitchFamily="34" charset="-128"/>
              </a:rPr>
              <a:t>		</a:t>
            </a:r>
            <a:r>
              <a:rPr lang="en-GB" b="1" smtClean="0">
                <a:latin typeface="Arial" pitchFamily="34" charset="0"/>
                <a:ea typeface="ＭＳ Ｐゴシック" pitchFamily="34" charset="-128"/>
              </a:rPr>
              <a:t>- big planetary risks</a:t>
            </a:r>
          </a:p>
          <a:p>
            <a:pPr eaLnBrk="1" hangingPunct="1">
              <a:spcBef>
                <a:spcPts val="450"/>
              </a:spcBef>
            </a:pPr>
            <a:r>
              <a:rPr lang="en-GB" smtClean="0">
                <a:latin typeface="Arial" pitchFamily="34" charset="0"/>
                <a:ea typeface="ＭＳ Ｐゴシック" pitchFamily="34" charset="-128"/>
              </a:rPr>
              <a:t>Even if 550 - 3 degrees I</a:t>
            </a:r>
            <a:r>
              <a:rPr lang="en-GB" altLang="it-IT" smtClean="0">
                <a:latin typeface="Arial" pitchFamily="34" charset="0"/>
                <a:ea typeface="ＭＳ Ｐゴシック" pitchFamily="34" charset="-128"/>
              </a:rPr>
              <a:t>’</a:t>
            </a:r>
            <a:r>
              <a:rPr lang="en-GB" smtClean="0">
                <a:latin typeface="Arial" pitchFamily="34" charset="0"/>
                <a:ea typeface="ＭＳ Ｐゴシック" pitchFamily="34" charset="-128"/>
              </a:rPr>
              <a:t>ll read you some of the impacts:</a:t>
            </a:r>
          </a:p>
          <a:p>
            <a:pPr eaLnBrk="1" hangingPunct="1">
              <a:spcBef>
                <a:spcPts val="450"/>
              </a:spcBef>
            </a:pPr>
            <a:endParaRPr lang="en-GB" smtClean="0">
              <a:latin typeface="Arial" pitchFamily="34" charset="0"/>
              <a:ea typeface="ＭＳ Ｐゴシック" pitchFamily="34" charset="-128"/>
            </a:endParaRPr>
          </a:p>
          <a:p>
            <a:pPr eaLnBrk="1" hangingPunct="1">
              <a:spcBef>
                <a:spcPts val="450"/>
              </a:spcBef>
              <a:buFontTx/>
              <a:buChar char="•"/>
            </a:pPr>
            <a:r>
              <a:rPr lang="en-GB" b="1" smtClean="0">
                <a:latin typeface="Arial" pitchFamily="34" charset="0"/>
                <a:ea typeface="ＭＳ Ｐゴシック" pitchFamily="34" charset="-128"/>
              </a:rPr>
              <a:t> Food</a:t>
            </a:r>
            <a:r>
              <a:rPr lang="en-GB" smtClean="0">
                <a:latin typeface="Arial" pitchFamily="34" charset="0"/>
                <a:ea typeface="ＭＳ Ｐゴシック" pitchFamily="34" charset="-128"/>
              </a:rPr>
              <a:t>: up to  60% more people at risk from hunger, with half the increase in Africa and W. Asia (assuming weak carbon fertilisation). </a:t>
            </a:r>
          </a:p>
          <a:p>
            <a:pPr eaLnBrk="1" hangingPunct="1">
              <a:spcBef>
                <a:spcPts val="450"/>
              </a:spcBef>
              <a:buFontTx/>
              <a:buChar char="•"/>
            </a:pPr>
            <a:r>
              <a:rPr lang="en-GB" b="1" smtClean="0">
                <a:latin typeface="Arial" pitchFamily="34" charset="0"/>
                <a:ea typeface="ＭＳ Ｐゴシック" pitchFamily="34" charset="-128"/>
              </a:rPr>
              <a:t> Water: </a:t>
            </a:r>
            <a:r>
              <a:rPr lang="en-GB" smtClean="0">
                <a:latin typeface="Arial" pitchFamily="34" charset="0"/>
                <a:ea typeface="ＭＳ Ｐゴシック" pitchFamily="34" charset="-128"/>
              </a:rPr>
              <a:t>more than 1 billion people suffer water shortages, many in Africa (year:2080s). </a:t>
            </a:r>
          </a:p>
          <a:p>
            <a:pPr eaLnBrk="1" hangingPunct="1">
              <a:spcBef>
                <a:spcPts val="450"/>
              </a:spcBef>
              <a:buFontTx/>
              <a:buChar char="•"/>
            </a:pPr>
            <a:r>
              <a:rPr lang="en-GB" b="1" smtClean="0">
                <a:latin typeface="Arial" pitchFamily="34" charset="0"/>
                <a:ea typeface="ＭＳ Ｐゴシック" pitchFamily="34" charset="-128"/>
              </a:rPr>
              <a:t> Ecosystems: </a:t>
            </a:r>
            <a:r>
              <a:rPr lang="en-GB" smtClean="0">
                <a:latin typeface="Arial" pitchFamily="34" charset="0"/>
                <a:ea typeface="ＭＳ Ｐゴシック" pitchFamily="34" charset="-128"/>
              </a:rPr>
              <a:t> </a:t>
            </a:r>
            <a:r>
              <a:rPr lang="en-GB" b="1" smtClean="0">
                <a:latin typeface="Arial" pitchFamily="34" charset="0"/>
                <a:ea typeface="ＭＳ Ｐゴシック" pitchFamily="34" charset="-128"/>
              </a:rPr>
              <a:t>20 – 50% of species face extinction (!!!)</a:t>
            </a:r>
          </a:p>
          <a:p>
            <a:pPr eaLnBrk="1" hangingPunct="1">
              <a:spcBef>
                <a:spcPts val="450"/>
              </a:spcBef>
              <a:buFontTx/>
              <a:buChar char="•"/>
            </a:pPr>
            <a:r>
              <a:rPr lang="en-GB" b="1" smtClean="0">
                <a:latin typeface="Arial" pitchFamily="34" charset="0"/>
                <a:ea typeface="ＭＳ Ｐゴシック" pitchFamily="34" charset="-128"/>
              </a:rPr>
              <a:t> Still risk abrupt and Major events:</a:t>
            </a:r>
            <a:r>
              <a:rPr lang="en-GB" smtClean="0">
                <a:latin typeface="Arial" pitchFamily="34" charset="0"/>
                <a:ea typeface="ＭＳ Ｐゴシック" pitchFamily="34" charset="-128"/>
              </a:rPr>
              <a:t> onset of irreversible melting of the Greenland ice sheet. </a:t>
            </a:r>
          </a:p>
          <a:p>
            <a:pPr eaLnBrk="1" hangingPunct="1">
              <a:spcBef>
                <a:spcPts val="450"/>
              </a:spcBef>
              <a:buFontTx/>
              <a:buChar char="•"/>
            </a:pPr>
            <a:endParaRPr lang="en-GB" smtClean="0">
              <a:latin typeface="Arial" pitchFamily="34" charset="0"/>
              <a:ea typeface="ＭＳ Ｐゴシック" pitchFamily="34" charset="-128"/>
            </a:endParaRPr>
          </a:p>
          <a:p>
            <a:pPr eaLnBrk="1" hangingPunct="1">
              <a:spcBef>
                <a:spcPts val="450"/>
              </a:spcBef>
            </a:pPr>
            <a:r>
              <a:rPr lang="en-GB" b="1" smtClean="0">
                <a:latin typeface="Arial" pitchFamily="34" charset="0"/>
                <a:ea typeface="ＭＳ Ｐゴシック" pitchFamily="34" charset="-128"/>
              </a:rPr>
              <a:t>Disaggregated impacts =  key story, </a:t>
            </a:r>
            <a:r>
              <a:rPr lang="en-GB" smtClean="0">
                <a:latin typeface="Arial" pitchFamily="34" charset="0"/>
                <a:ea typeface="ＭＳ Ｐゴシック" pitchFamily="34" charset="-128"/>
              </a:rPr>
              <a:t>but can we model these magnitudes at an aggregate level? Can we </a:t>
            </a:r>
            <a:r>
              <a:rPr lang="en-GB" b="1" smtClean="0">
                <a:latin typeface="Arial" pitchFamily="34" charset="0"/>
                <a:ea typeface="ＭＳ Ｐゴシック" pitchFamily="34" charset="-128"/>
              </a:rPr>
              <a:t>pin large scale aggregate numbers</a:t>
            </a:r>
            <a:r>
              <a:rPr lang="en-GB" smtClean="0">
                <a:latin typeface="Arial" pitchFamily="34" charset="0"/>
                <a:ea typeface="ＭＳ Ｐゴシック" pitchFamily="34" charset="-128"/>
              </a:rPr>
              <a:t> on all these changes?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A291DF4E-A655-45BC-8772-246F089D8FBB}" type="slidenum">
              <a:rPr lang="it-IT" smtClean="0"/>
              <a:pPr/>
              <a:t>12</a:t>
            </a:fld>
            <a:endParaRPr lang="it-IT" smtClean="0"/>
          </a:p>
        </p:txBody>
      </p:sp>
      <p:sp>
        <p:nvSpPr>
          <p:cNvPr id="88067" name="Rectangle 2"/>
          <p:cNvSpPr>
            <a:spLocks noGrp="1" noRot="1" noChangeAspect="1" noChangeArrowheads="1" noTextEdit="1"/>
          </p:cNvSpPr>
          <p:nvPr>
            <p:ph type="sldImg"/>
          </p:nvPr>
        </p:nvSpPr>
        <p:spPr>
          <a:xfrm>
            <a:off x="1149350" y="684213"/>
            <a:ext cx="4576763" cy="3432175"/>
          </a:xfrm>
          <a:ln/>
        </p:spPr>
      </p:sp>
      <p:sp>
        <p:nvSpPr>
          <p:cNvPr id="88068" name="Rectangle 3"/>
          <p:cNvSpPr>
            <a:spLocks noGrp="1" noChangeArrowheads="1"/>
          </p:cNvSpPr>
          <p:nvPr>
            <p:ph type="body" idx="1"/>
          </p:nvPr>
        </p:nvSpPr>
        <p:spPr>
          <a:xfrm>
            <a:off x="913991" y="4342939"/>
            <a:ext cx="5030018" cy="4117424"/>
          </a:xfrm>
          <a:noFill/>
          <a:ln/>
        </p:spPr>
        <p:txBody>
          <a:bodyPr/>
          <a:lstStyle/>
          <a:p>
            <a:pPr eaLnBrk="1" hangingPunct="1"/>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120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ea typeface="ＭＳ Ｐゴシック" pitchFamily="34" charset="-128"/>
            </a:endParaRPr>
          </a:p>
        </p:txBody>
      </p:sp>
      <p:sp>
        <p:nvSpPr>
          <p:cNvPr id="51204" name="Segnaposto numero diapositiva 3"/>
          <p:cNvSpPr>
            <a:spLocks noGrp="1"/>
          </p:cNvSpPr>
          <p:nvPr>
            <p:ph type="sldNum" sz="quarter" idx="5"/>
          </p:nvPr>
        </p:nvSpPr>
        <p:spPr bwMode="auto">
          <a:noFill/>
          <a:ln>
            <a:miter lim="800000"/>
            <a:headEnd/>
            <a:tailEnd/>
          </a:ln>
        </p:spPr>
        <p:txBody>
          <a:bodyPr/>
          <a:lstStyle/>
          <a:p>
            <a:fld id="{420DC38D-ACFF-4E0D-8C65-0F0BE6A7D11E}" type="slidenum">
              <a:rPr lang="it-IT" smtClean="0">
                <a:latin typeface="Arial" charset="0"/>
                <a:cs typeface="Arial" charset="0"/>
              </a:rPr>
              <a:pPr/>
              <a:t>36</a:t>
            </a:fld>
            <a:endParaRPr lang="it-IT"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DC36C20-F5FD-4C1F-95DA-3E6CE1658CB4}" type="datetimeFigureOut">
              <a:rPr lang="it-IT" smtClean="0"/>
              <a:pPr/>
              <a:t>28/04/2016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9306F7E-B606-4CB7-96A6-77574C15F598}"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DC36C20-F5FD-4C1F-95DA-3E6CE1658CB4}" type="datetimeFigureOut">
              <a:rPr lang="it-IT" smtClean="0"/>
              <a:pPr/>
              <a:t>28/04/2016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9306F7E-B606-4CB7-96A6-77574C15F598}"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DC36C20-F5FD-4C1F-95DA-3E6CE1658CB4}" type="datetimeFigureOut">
              <a:rPr lang="it-IT" smtClean="0"/>
              <a:pPr/>
              <a:t>28/04/2016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9306F7E-B606-4CB7-96A6-77574C15F598}"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DC36C20-F5FD-4C1F-95DA-3E6CE1658CB4}" type="datetimeFigureOut">
              <a:rPr lang="it-IT" smtClean="0"/>
              <a:pPr/>
              <a:t>28/04/2016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9306F7E-B606-4CB7-96A6-77574C15F598}"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DC36C20-F5FD-4C1F-95DA-3E6CE1658CB4}" type="datetimeFigureOut">
              <a:rPr lang="it-IT" smtClean="0"/>
              <a:pPr/>
              <a:t>28/04/2016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9306F7E-B606-4CB7-96A6-77574C15F598}"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DC36C20-F5FD-4C1F-95DA-3E6CE1658CB4}" type="datetimeFigureOut">
              <a:rPr lang="it-IT" smtClean="0"/>
              <a:pPr/>
              <a:t>28/04/2016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9306F7E-B606-4CB7-96A6-77574C15F598}"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DC36C20-F5FD-4C1F-95DA-3E6CE1658CB4}" type="datetimeFigureOut">
              <a:rPr lang="it-IT" smtClean="0"/>
              <a:pPr/>
              <a:t>28/04/2016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9306F7E-B606-4CB7-96A6-77574C15F598}"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DC36C20-F5FD-4C1F-95DA-3E6CE1658CB4}" type="datetimeFigureOut">
              <a:rPr lang="it-IT" smtClean="0"/>
              <a:pPr/>
              <a:t>28/04/2016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9306F7E-B606-4CB7-96A6-77574C15F598}"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DC36C20-F5FD-4C1F-95DA-3E6CE1658CB4}" type="datetimeFigureOut">
              <a:rPr lang="it-IT" smtClean="0"/>
              <a:pPr/>
              <a:t>28/04/2016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9306F7E-B606-4CB7-96A6-77574C15F598}"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DC36C20-F5FD-4C1F-95DA-3E6CE1658CB4}" type="datetimeFigureOut">
              <a:rPr lang="it-IT" smtClean="0"/>
              <a:pPr/>
              <a:t>28/04/2016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9306F7E-B606-4CB7-96A6-77574C15F598}"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DC36C20-F5FD-4C1F-95DA-3E6CE1658CB4}" type="datetimeFigureOut">
              <a:rPr lang="it-IT" smtClean="0"/>
              <a:pPr/>
              <a:t>28/04/2016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9306F7E-B606-4CB7-96A6-77574C15F598}"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36C20-F5FD-4C1F-95DA-3E6CE1658CB4}" type="datetimeFigureOut">
              <a:rPr lang="it-IT" smtClean="0"/>
              <a:pPr/>
              <a:t>28/04/2016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306F7E-B606-4CB7-96A6-77574C15F598}"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www.roadmap2050.eu/report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hyperlink" Target="http://www.sinanet.isprambiente.it/it/sia-ispra/serie-storiche-emissioni/national-inventory-report/view"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 Id="rId5" Type="http://schemas.openxmlformats.org/officeDocument/2006/relationships/hyperlink" Target="http://www.sinanet.isprambiente.it/it/sia-ispra/inventaria" TargetMode="External"/><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hyperlink" Target="http://www.sinanet.isprambiente.it/it/sia-ispra/inventaria" TargetMode="Externa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minambiente.it/notizie/strategia-nazionale-di-adattamento-ai-cambiamenti-climatici-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mailto:marina.vitullo@isprambiente.i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eea.europa.eu/publications/trends-and-projections-in-europe-2015" TargetMode="External"/><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0" y="2565400"/>
            <a:ext cx="9144000" cy="1079500"/>
          </a:xfrm>
          <a:solidFill>
            <a:srgbClr val="3A4150"/>
          </a:solidFill>
        </p:spPr>
        <p:txBody>
          <a:bodyPr/>
          <a:lstStyle/>
          <a:p>
            <a:r>
              <a:rPr lang="it-IT" sz="2400" b="1" dirty="0" smtClean="0">
                <a:solidFill>
                  <a:schemeClr val="bg1"/>
                </a:solidFill>
                <a:latin typeface="Book Antiqua" pitchFamily="18" charset="0"/>
              </a:rPr>
              <a:t>La COP21 di Parigi: </a:t>
            </a:r>
            <a:br>
              <a:rPr lang="it-IT" sz="2400" b="1" dirty="0" smtClean="0">
                <a:solidFill>
                  <a:schemeClr val="bg1"/>
                </a:solidFill>
                <a:latin typeface="Book Antiqua" pitchFamily="18" charset="0"/>
              </a:rPr>
            </a:br>
            <a:r>
              <a:rPr lang="it-IT" sz="2400" b="1" dirty="0" smtClean="0">
                <a:solidFill>
                  <a:schemeClr val="bg1"/>
                </a:solidFill>
                <a:latin typeface="Book Antiqua" pitchFamily="18" charset="0"/>
              </a:rPr>
              <a:t> risultati e prospettive future di adattamento e mitigazione</a:t>
            </a:r>
          </a:p>
        </p:txBody>
      </p:sp>
      <p:sp>
        <p:nvSpPr>
          <p:cNvPr id="4100" name="Rectangle 5"/>
          <p:cNvSpPr>
            <a:spLocks noChangeArrowheads="1"/>
          </p:cNvSpPr>
          <p:nvPr/>
        </p:nvSpPr>
        <p:spPr bwMode="auto">
          <a:xfrm>
            <a:off x="0" y="6381750"/>
            <a:ext cx="9144000" cy="358775"/>
          </a:xfrm>
          <a:prstGeom prst="rect">
            <a:avLst/>
          </a:prstGeom>
          <a:noFill/>
          <a:ln w="9525">
            <a:noFill/>
            <a:miter lim="800000"/>
            <a:headEnd/>
            <a:tailEnd/>
          </a:ln>
        </p:spPr>
        <p:txBody>
          <a:bodyPr wrap="none" anchor="ctr"/>
          <a:lstStyle/>
          <a:p>
            <a:pPr defTabSz="355600"/>
            <a:r>
              <a:rPr lang="it-IT" i="1" dirty="0" smtClean="0">
                <a:solidFill>
                  <a:srgbClr val="2D333F"/>
                </a:solidFill>
                <a:latin typeface="Book Antiqua" pitchFamily="18" charset="0"/>
              </a:rPr>
              <a:t>	Campobasso</a:t>
            </a:r>
            <a:r>
              <a:rPr lang="en-US" i="1" dirty="0">
                <a:solidFill>
                  <a:srgbClr val="2D333F"/>
                </a:solidFill>
                <a:latin typeface="Book Antiqua" pitchFamily="18" charset="0"/>
              </a:rPr>
              <a:t>														</a:t>
            </a:r>
            <a:r>
              <a:rPr lang="en-US" i="1" dirty="0" smtClean="0">
                <a:solidFill>
                  <a:srgbClr val="2D333F"/>
                </a:solidFill>
                <a:latin typeface="Book Antiqua" pitchFamily="18" charset="0"/>
              </a:rPr>
              <a:t>	</a:t>
            </a:r>
            <a:r>
              <a:rPr lang="en-US" i="1" dirty="0">
                <a:solidFill>
                  <a:srgbClr val="2D333F"/>
                </a:solidFill>
                <a:latin typeface="Book Antiqua" pitchFamily="18" charset="0"/>
              </a:rPr>
              <a:t>	</a:t>
            </a:r>
            <a:r>
              <a:rPr lang="en-US" i="1" dirty="0" smtClean="0">
                <a:solidFill>
                  <a:srgbClr val="2D333F"/>
                </a:solidFill>
                <a:latin typeface="Book Antiqua" pitchFamily="18" charset="0"/>
              </a:rPr>
              <a:t>29 </a:t>
            </a:r>
            <a:r>
              <a:rPr lang="en-US" i="1" dirty="0" err="1" smtClean="0">
                <a:solidFill>
                  <a:srgbClr val="2D333F"/>
                </a:solidFill>
                <a:latin typeface="Book Antiqua" pitchFamily="18" charset="0"/>
              </a:rPr>
              <a:t>aprile</a:t>
            </a:r>
            <a:r>
              <a:rPr lang="en-US" i="1" dirty="0" smtClean="0">
                <a:solidFill>
                  <a:srgbClr val="2D333F"/>
                </a:solidFill>
                <a:latin typeface="Book Antiqua" pitchFamily="18" charset="0"/>
              </a:rPr>
              <a:t> 2016</a:t>
            </a:r>
          </a:p>
        </p:txBody>
      </p:sp>
      <p:sp>
        <p:nvSpPr>
          <p:cNvPr id="6" name="Rectangle 3"/>
          <p:cNvSpPr txBox="1">
            <a:spLocks noChangeArrowheads="1"/>
          </p:cNvSpPr>
          <p:nvPr/>
        </p:nvSpPr>
        <p:spPr bwMode="auto">
          <a:xfrm>
            <a:off x="827088" y="4437063"/>
            <a:ext cx="7561262" cy="863600"/>
          </a:xfrm>
          <a:prstGeom prst="rect">
            <a:avLst/>
          </a:prstGeom>
          <a:noFill/>
          <a:ln w="9525">
            <a:noFill/>
            <a:miter lim="800000"/>
            <a:headEnd/>
            <a:tailEnd/>
          </a:ln>
        </p:spPr>
        <p:txBody>
          <a:bodyPr/>
          <a:lstStyle/>
          <a:p>
            <a:pPr marL="342900" indent="-342900" algn="ctr">
              <a:lnSpc>
                <a:spcPct val="150000"/>
              </a:lnSpc>
              <a:buFont typeface="Wingdings 3" pitchFamily="18" charset="2"/>
              <a:buNone/>
              <a:defRPr/>
            </a:pPr>
            <a:r>
              <a:rPr lang="it-IT" i="1" kern="0" dirty="0">
                <a:solidFill>
                  <a:srgbClr val="2F3541"/>
                </a:solidFill>
                <a:latin typeface="Book Antiqua" pitchFamily="18" charset="0"/>
              </a:rPr>
              <a:t>Marina Vitullo</a:t>
            </a:r>
          </a:p>
          <a:p>
            <a:pPr marL="342900" indent="-342900" algn="ctr">
              <a:lnSpc>
                <a:spcPct val="150000"/>
              </a:lnSpc>
              <a:defRPr/>
            </a:pPr>
            <a:r>
              <a:rPr lang="en-US" i="1" kern="0" dirty="0">
                <a:solidFill>
                  <a:srgbClr val="2F3541"/>
                </a:solidFill>
                <a:latin typeface="Book Antiqua" pitchFamily="18" charset="0"/>
              </a:rPr>
              <a:t>ISPRA - </a:t>
            </a:r>
            <a:r>
              <a:rPr lang="it-IT" i="1" kern="0" dirty="0" smtClean="0">
                <a:solidFill>
                  <a:srgbClr val="2F3541"/>
                </a:solidFill>
                <a:latin typeface="Book Antiqua" pitchFamily="18" charset="0"/>
              </a:rPr>
              <a:t>Istituto superiore di protezione e ricerca ambientale</a:t>
            </a:r>
            <a:endParaRPr lang="en-US" i="1" kern="0" dirty="0">
              <a:solidFill>
                <a:srgbClr val="2F3541"/>
              </a:solidFill>
              <a:latin typeface="Book Antiqua" pitchFamily="18" charset="0"/>
            </a:endParaRPr>
          </a:p>
          <a:p>
            <a:pPr marL="342900" indent="-342900" algn="ctr">
              <a:lnSpc>
                <a:spcPct val="150000"/>
              </a:lnSpc>
              <a:buFont typeface="Wingdings 3" pitchFamily="18" charset="2"/>
              <a:buNone/>
              <a:defRPr/>
            </a:pPr>
            <a:endParaRPr lang="it-IT" i="1" kern="0" dirty="0">
              <a:solidFill>
                <a:srgbClr val="2D333F"/>
              </a:solidFill>
              <a:latin typeface="Book Antiqua" pitchFamily="18" charset="0"/>
            </a:endParaRPr>
          </a:p>
        </p:txBody>
      </p:sp>
      <p:pic>
        <p:nvPicPr>
          <p:cNvPr id="4102" name="Picture 2" descr="ISPRA-RGB-BAND"/>
          <p:cNvPicPr>
            <a:picLocks noChangeAspect="1" noChangeArrowheads="1"/>
          </p:cNvPicPr>
          <p:nvPr/>
        </p:nvPicPr>
        <p:blipFill>
          <a:blip r:embed="rId3" cstate="print"/>
          <a:srcRect/>
          <a:stretch>
            <a:fillRect/>
          </a:stretch>
        </p:blipFill>
        <p:spPr bwMode="auto">
          <a:xfrm>
            <a:off x="0" y="0"/>
            <a:ext cx="1403648" cy="620688"/>
          </a:xfrm>
          <a:prstGeom prst="rect">
            <a:avLst/>
          </a:prstGeom>
          <a:solidFill>
            <a:schemeClr val="bg1"/>
          </a:solidFill>
          <a:ln w="9525">
            <a:noFill/>
            <a:miter lim="800000"/>
            <a:headEnd/>
            <a:tailEnd/>
          </a:ln>
        </p:spPr>
      </p:pic>
      <p:sp>
        <p:nvSpPr>
          <p:cNvPr id="4099" name="Rectangle 4"/>
          <p:cNvSpPr>
            <a:spLocks noChangeArrowheads="1"/>
          </p:cNvSpPr>
          <p:nvPr/>
        </p:nvSpPr>
        <p:spPr bwMode="auto">
          <a:xfrm>
            <a:off x="539552" y="-27384"/>
            <a:ext cx="8604448" cy="1152128"/>
          </a:xfrm>
          <a:prstGeom prst="rect">
            <a:avLst/>
          </a:prstGeom>
          <a:noFill/>
          <a:ln w="9525" algn="ctr">
            <a:noFill/>
            <a:miter lim="800000"/>
            <a:headEnd/>
            <a:tailEnd/>
          </a:ln>
        </p:spPr>
        <p:txBody>
          <a:bodyPr anchor="ctr"/>
          <a:lstStyle/>
          <a:p>
            <a:pPr algn="ctr">
              <a:spcBef>
                <a:spcPct val="20000"/>
              </a:spcBef>
            </a:pPr>
            <a:endParaRPr lang="en-US" altLang="zh-CN" b="1" i="1" dirty="0">
              <a:solidFill>
                <a:srgbClr val="424B5C"/>
              </a:solidFill>
              <a:latin typeface="Book Antiqua" pitchFamily="18" charset="0"/>
              <a:ea typeface="Verdana" pitchFamily="34" charset="0"/>
              <a:cs typeface="Tahoma" pitchFamily="34" charset="0"/>
            </a:endParaRPr>
          </a:p>
          <a:p>
            <a:pPr algn="ctr">
              <a:spcBef>
                <a:spcPct val="20000"/>
              </a:spcBef>
            </a:pPr>
            <a:r>
              <a:rPr lang="it-IT" altLang="zh-CN" b="1" i="1" dirty="0" smtClean="0">
                <a:solidFill>
                  <a:srgbClr val="2F3541"/>
                </a:solidFill>
                <a:latin typeface="Book Antiqua" pitchFamily="18" charset="0"/>
                <a:ea typeface="Verdana" pitchFamily="34" charset="0"/>
                <a:cs typeface="Tahoma" pitchFamily="34" charset="0"/>
              </a:rPr>
              <a:t>Giornata </a:t>
            </a:r>
            <a:r>
              <a:rPr lang="it-IT" altLang="zh-CN" b="1" i="1" dirty="0" smtClean="0">
                <a:solidFill>
                  <a:srgbClr val="2F3541"/>
                </a:solidFill>
                <a:latin typeface="Book Antiqua" pitchFamily="18" charset="0"/>
                <a:ea typeface="Verdana" pitchFamily="34" charset="0"/>
                <a:cs typeface="Tahoma" pitchFamily="34" charset="0"/>
              </a:rPr>
              <a:t>informativa sulla qualità dell’aria - ARPA Molise </a:t>
            </a:r>
          </a:p>
          <a:p>
            <a:pPr algn="ctr">
              <a:spcBef>
                <a:spcPct val="20000"/>
              </a:spcBef>
            </a:pPr>
            <a:r>
              <a:rPr lang="it-IT" altLang="zh-CN" b="1" i="1" dirty="0" smtClean="0">
                <a:solidFill>
                  <a:srgbClr val="2F3541"/>
                </a:solidFill>
                <a:latin typeface="Book Antiqua" pitchFamily="18" charset="0"/>
                <a:ea typeface="Verdana" pitchFamily="34" charset="0"/>
                <a:cs typeface="Tahoma" pitchFamily="34" charset="0"/>
              </a:rPr>
              <a:t> </a:t>
            </a:r>
            <a:r>
              <a:rPr lang="it-IT" altLang="zh-CN" sz="1400" b="1" i="1" dirty="0" smtClean="0">
                <a:solidFill>
                  <a:srgbClr val="2F3541"/>
                </a:solidFill>
                <a:latin typeface="Book Antiqua" pitchFamily="18" charset="0"/>
                <a:ea typeface="Verdana" pitchFamily="34" charset="0"/>
                <a:cs typeface="Tahoma" pitchFamily="34" charset="0"/>
              </a:rPr>
              <a:t>Inquinamento atmosferico </a:t>
            </a:r>
          </a:p>
          <a:p>
            <a:pPr algn="ctr">
              <a:spcBef>
                <a:spcPct val="20000"/>
              </a:spcBef>
            </a:pPr>
            <a:r>
              <a:rPr lang="it-IT" altLang="zh-CN" sz="1400" b="1" i="1" dirty="0" smtClean="0">
                <a:solidFill>
                  <a:srgbClr val="2F3541"/>
                </a:solidFill>
                <a:latin typeface="Book Antiqua" pitchFamily="18" charset="0"/>
                <a:ea typeface="Verdana" pitchFamily="34" charset="0"/>
                <a:cs typeface="Tahoma" pitchFamily="34" charset="0"/>
              </a:rPr>
              <a:t>Monitoraggio, salute e programmazione nell’ottica di uno sviluppo sostenibile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2"/>
          <p:cNvSpPr txBox="1">
            <a:spLocks noChangeArrowheads="1"/>
          </p:cNvSpPr>
          <p:nvPr/>
        </p:nvSpPr>
        <p:spPr bwMode="auto">
          <a:xfrm>
            <a:off x="0" y="476672"/>
            <a:ext cx="9144000" cy="1572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lvl="1" algn="just">
              <a:lnSpc>
                <a:spcPct val="114000"/>
              </a:lnSpc>
              <a:spcBef>
                <a:spcPts val="600"/>
              </a:spcBef>
            </a:pPr>
            <a:r>
              <a:rPr lang="it-IT" sz="1600" dirty="0" smtClean="0">
                <a:solidFill>
                  <a:srgbClr val="3A4150"/>
                </a:solidFill>
                <a:latin typeface="Book Antiqua" pitchFamily="18" charset="0"/>
                <a:cs typeface="Times New Roman" pitchFamily="18" charset="0"/>
              </a:rPr>
              <a:t>La tabella di marcia prevede che, </a:t>
            </a:r>
            <a:r>
              <a:rPr lang="it-IT" sz="1600" b="1" dirty="0" smtClean="0">
                <a:solidFill>
                  <a:srgbClr val="3A4150"/>
                </a:solidFill>
                <a:latin typeface="Book Antiqua" pitchFamily="18" charset="0"/>
                <a:cs typeface="Times New Roman" pitchFamily="18" charset="0"/>
              </a:rPr>
              <a:t>entro il 2050</a:t>
            </a:r>
            <a:r>
              <a:rPr lang="it-IT" sz="1600" dirty="0" smtClean="0">
                <a:solidFill>
                  <a:srgbClr val="3A4150"/>
                </a:solidFill>
                <a:latin typeface="Book Antiqua" pitchFamily="18" charset="0"/>
                <a:cs typeface="Times New Roman" pitchFamily="18" charset="0"/>
              </a:rPr>
              <a:t>, l'UE riduca le sue emissioni dell'</a:t>
            </a:r>
            <a:r>
              <a:rPr lang="it-IT" sz="1600" b="1" dirty="0" smtClean="0">
                <a:solidFill>
                  <a:srgbClr val="3A4150"/>
                </a:solidFill>
                <a:latin typeface="Book Antiqua" pitchFamily="18" charset="0"/>
                <a:cs typeface="Times New Roman" pitchFamily="18" charset="0"/>
              </a:rPr>
              <a:t>80%</a:t>
            </a:r>
            <a:r>
              <a:rPr lang="it-IT" sz="1600" dirty="0" smtClean="0">
                <a:solidFill>
                  <a:srgbClr val="3A4150"/>
                </a:solidFill>
                <a:latin typeface="Book Antiqua" pitchFamily="18" charset="0"/>
                <a:cs typeface="Times New Roman" pitchFamily="18" charset="0"/>
              </a:rPr>
              <a:t> rispetto ai livelli del 1990 unicamente attraverso riduzioni interne (cioè senza ricorrere a crediti internazionali).</a:t>
            </a:r>
          </a:p>
          <a:p>
            <a:pPr marL="0" lvl="1" algn="just">
              <a:lnSpc>
                <a:spcPct val="114000"/>
              </a:lnSpc>
              <a:spcBef>
                <a:spcPts val="600"/>
              </a:spcBef>
            </a:pPr>
            <a:r>
              <a:rPr lang="it-IT" sz="1600" dirty="0" smtClean="0">
                <a:solidFill>
                  <a:srgbClr val="3A4150"/>
                </a:solidFill>
                <a:latin typeface="Book Antiqua" pitchFamily="18" charset="0"/>
                <a:cs typeface="Times New Roman" pitchFamily="18" charset="0"/>
              </a:rPr>
              <a:t>Nonostante i progressi nella riduzione delle emissioni di gas-serra, il raggiungimento degli obiettivi al 2030 e al 2050 richiederà sforzi ulteriori da parte dell’UE e dei suoi Stati Membri</a:t>
            </a:r>
          </a:p>
        </p:txBody>
      </p:sp>
      <p:sp>
        <p:nvSpPr>
          <p:cNvPr id="20" name="Rectangle 9"/>
          <p:cNvSpPr>
            <a:spLocks noChangeArrowheads="1"/>
          </p:cNvSpPr>
          <p:nvPr/>
        </p:nvSpPr>
        <p:spPr bwMode="auto">
          <a:xfrm>
            <a:off x="0" y="0"/>
            <a:ext cx="9144000" cy="503238"/>
          </a:xfrm>
          <a:prstGeom prst="rect">
            <a:avLst/>
          </a:prstGeom>
          <a:solidFill>
            <a:srgbClr val="3A4150"/>
          </a:solidFill>
          <a:ln w="9525" algn="ctr">
            <a:noFill/>
            <a:miter lim="800000"/>
            <a:headEnd/>
            <a:tailEnd/>
          </a:ln>
        </p:spPr>
        <p:txBody>
          <a:bodyPr anchor="ctr"/>
          <a:lstStyle/>
          <a:p>
            <a:r>
              <a:rPr lang="it-IT" sz="2000" b="1" dirty="0" smtClean="0">
                <a:solidFill>
                  <a:schemeClr val="bg1"/>
                </a:solidFill>
                <a:latin typeface="Book Antiqua" pitchFamily="18" charset="0"/>
              </a:rPr>
              <a:t>L’obiettivo di riduzione delle emissioni al 2050</a:t>
            </a:r>
            <a:endParaRPr lang="en-US" sz="2000" b="1" dirty="0">
              <a:solidFill>
                <a:schemeClr val="bg1"/>
              </a:solidFill>
              <a:latin typeface="Book Antiqua" pitchFamily="18" charset="0"/>
            </a:endParaRPr>
          </a:p>
        </p:txBody>
      </p:sp>
      <p:sp>
        <p:nvSpPr>
          <p:cNvPr id="8" name="Rettangolo 7"/>
          <p:cNvSpPr/>
          <p:nvPr/>
        </p:nvSpPr>
        <p:spPr>
          <a:xfrm>
            <a:off x="2160240" y="3933055"/>
            <a:ext cx="576064" cy="1005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Picture 2"/>
          <p:cNvPicPr>
            <a:picLocks noChangeAspect="1" noChangeArrowheads="1"/>
          </p:cNvPicPr>
          <p:nvPr/>
        </p:nvPicPr>
        <p:blipFill>
          <a:blip r:embed="rId2" cstate="print"/>
          <a:srcRect/>
          <a:stretch>
            <a:fillRect/>
          </a:stretch>
        </p:blipFill>
        <p:spPr bwMode="auto">
          <a:xfrm>
            <a:off x="17429" y="2564904"/>
            <a:ext cx="9091075" cy="4032448"/>
          </a:xfrm>
          <a:prstGeom prst="rect">
            <a:avLst/>
          </a:prstGeom>
          <a:noFill/>
          <a:ln w="9525">
            <a:noFill/>
            <a:miter lim="800000"/>
            <a:headEnd/>
            <a:tailEnd/>
          </a:ln>
        </p:spPr>
      </p:pic>
    </p:spTree>
    <p:extLst>
      <p:ext uri="{BB962C8B-B14F-4D97-AF65-F5344CB8AC3E}">
        <p14:creationId xmlns="" xmlns:p14="http://schemas.microsoft.com/office/powerpoint/2010/main" val="3453092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cstate="print"/>
          <a:srcRect/>
          <a:stretch>
            <a:fillRect/>
          </a:stretch>
        </p:blipFill>
        <p:spPr bwMode="auto">
          <a:xfrm>
            <a:off x="611560" y="2572582"/>
            <a:ext cx="5688632" cy="3952762"/>
          </a:xfrm>
          <a:prstGeom prst="rect">
            <a:avLst/>
          </a:prstGeom>
          <a:noFill/>
          <a:ln w="9525">
            <a:noFill/>
            <a:miter lim="800000"/>
            <a:headEnd/>
            <a:tailEnd/>
          </a:ln>
        </p:spPr>
      </p:pic>
      <p:pic>
        <p:nvPicPr>
          <p:cNvPr id="93187" name="Picture 3"/>
          <p:cNvPicPr>
            <a:picLocks noChangeAspect="1" noChangeArrowheads="1"/>
          </p:cNvPicPr>
          <p:nvPr/>
        </p:nvPicPr>
        <p:blipFill>
          <a:blip r:embed="rId3" cstate="print"/>
          <a:srcRect/>
          <a:stretch>
            <a:fillRect/>
          </a:stretch>
        </p:blipFill>
        <p:spPr bwMode="auto">
          <a:xfrm>
            <a:off x="6883476" y="2780928"/>
            <a:ext cx="2081012" cy="3096344"/>
          </a:xfrm>
          <a:prstGeom prst="rect">
            <a:avLst/>
          </a:prstGeom>
          <a:noFill/>
          <a:ln w="9525">
            <a:noFill/>
            <a:miter lim="800000"/>
            <a:headEnd/>
            <a:tailEnd/>
          </a:ln>
        </p:spPr>
      </p:pic>
      <p:sp>
        <p:nvSpPr>
          <p:cNvPr id="8" name="Rettangolo 7"/>
          <p:cNvSpPr/>
          <p:nvPr/>
        </p:nvSpPr>
        <p:spPr>
          <a:xfrm>
            <a:off x="0" y="6577607"/>
            <a:ext cx="4828566" cy="307777"/>
          </a:xfrm>
          <a:prstGeom prst="rect">
            <a:avLst/>
          </a:prstGeom>
        </p:spPr>
        <p:txBody>
          <a:bodyPr wrap="none">
            <a:spAutoFit/>
          </a:bodyPr>
          <a:lstStyle/>
          <a:p>
            <a:r>
              <a:rPr lang="it-IT" sz="1400" dirty="0" smtClean="0">
                <a:latin typeface="Book Antiqua" pitchFamily="18" charset="0"/>
              </a:rPr>
              <a:t>EU </a:t>
            </a:r>
            <a:r>
              <a:rPr lang="it-IT" sz="1400" dirty="0" err="1" smtClean="0">
                <a:latin typeface="Book Antiqua" pitchFamily="18" charset="0"/>
              </a:rPr>
              <a:t>Roadmap</a:t>
            </a:r>
            <a:r>
              <a:rPr lang="it-IT" sz="1400" dirty="0" smtClean="0">
                <a:latin typeface="Book Antiqua" pitchFamily="18" charset="0"/>
              </a:rPr>
              <a:t> 2050: </a:t>
            </a:r>
            <a:r>
              <a:rPr lang="it-IT" sz="1400" dirty="0" smtClean="0">
                <a:latin typeface="Book Antiqua" pitchFamily="18" charset="0"/>
                <a:hlinkClick r:id="rId4"/>
              </a:rPr>
              <a:t>http://www.roadmap2050.eu/</a:t>
            </a:r>
            <a:r>
              <a:rPr lang="it-IT" sz="1400" dirty="0" err="1" smtClean="0">
                <a:latin typeface="Book Antiqua" pitchFamily="18" charset="0"/>
                <a:hlinkClick r:id="rId4"/>
              </a:rPr>
              <a:t>reports</a:t>
            </a:r>
            <a:endParaRPr lang="it-IT" sz="1400" dirty="0">
              <a:latin typeface="Book Antiqua" pitchFamily="18" charset="0"/>
            </a:endParaRPr>
          </a:p>
        </p:txBody>
      </p:sp>
      <p:sp>
        <p:nvSpPr>
          <p:cNvPr id="11" name="Rectangle 9"/>
          <p:cNvSpPr>
            <a:spLocks noChangeArrowheads="1"/>
          </p:cNvSpPr>
          <p:nvPr/>
        </p:nvSpPr>
        <p:spPr bwMode="auto">
          <a:xfrm>
            <a:off x="0" y="0"/>
            <a:ext cx="9144000" cy="503238"/>
          </a:xfrm>
          <a:prstGeom prst="rect">
            <a:avLst/>
          </a:prstGeom>
          <a:solidFill>
            <a:srgbClr val="3A4150"/>
          </a:solidFill>
          <a:ln w="9525" algn="ctr">
            <a:noFill/>
            <a:miter lim="800000"/>
            <a:headEnd/>
            <a:tailEnd/>
          </a:ln>
        </p:spPr>
        <p:txBody>
          <a:bodyPr anchor="ctr"/>
          <a:lstStyle/>
          <a:p>
            <a:r>
              <a:rPr lang="it-IT" sz="2000" b="1" dirty="0" smtClean="0">
                <a:solidFill>
                  <a:schemeClr val="bg1"/>
                </a:solidFill>
                <a:latin typeface="Book Antiqua" pitchFamily="18" charset="0"/>
              </a:rPr>
              <a:t>L’obiettivo di riduzione delle emissioni al 2050</a:t>
            </a:r>
            <a:endParaRPr lang="en-US" sz="2000" b="1" dirty="0">
              <a:solidFill>
                <a:schemeClr val="bg1"/>
              </a:solidFill>
              <a:latin typeface="Book Antiqua" pitchFamily="18" charset="0"/>
            </a:endParaRPr>
          </a:p>
        </p:txBody>
      </p:sp>
      <p:sp>
        <p:nvSpPr>
          <p:cNvPr id="12" name="Text Box 12"/>
          <p:cNvSpPr txBox="1">
            <a:spLocks noChangeArrowheads="1"/>
          </p:cNvSpPr>
          <p:nvPr/>
        </p:nvSpPr>
        <p:spPr bwMode="auto">
          <a:xfrm>
            <a:off x="0" y="476673"/>
            <a:ext cx="9144000" cy="1656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lvl="1">
              <a:lnSpc>
                <a:spcPct val="114000"/>
              </a:lnSpc>
              <a:spcBef>
                <a:spcPts val="600"/>
              </a:spcBef>
            </a:pPr>
            <a:r>
              <a:rPr lang="it-IT" sz="1600" dirty="0" smtClean="0">
                <a:solidFill>
                  <a:srgbClr val="3A4150"/>
                </a:solidFill>
                <a:latin typeface="Book Antiqua" pitchFamily="18" charset="0"/>
                <a:cs typeface="Times New Roman" pitchFamily="18" charset="0"/>
              </a:rPr>
              <a:t>Obiettivo: </a:t>
            </a:r>
            <a:r>
              <a:rPr lang="it-IT" sz="1600" b="1" dirty="0" smtClean="0">
                <a:solidFill>
                  <a:srgbClr val="3A4150"/>
                </a:solidFill>
                <a:latin typeface="Book Antiqua" pitchFamily="18" charset="0"/>
                <a:cs typeface="Times New Roman" pitchFamily="18" charset="0"/>
              </a:rPr>
              <a:t>-80% </a:t>
            </a:r>
            <a:r>
              <a:rPr lang="it-IT" sz="1600" dirty="0" smtClean="0">
                <a:solidFill>
                  <a:srgbClr val="3A4150"/>
                </a:solidFill>
                <a:latin typeface="Book Antiqua" pitchFamily="18" charset="0"/>
                <a:cs typeface="Times New Roman" pitchFamily="18" charset="0"/>
              </a:rPr>
              <a:t>rispetto ai livelli del 1990 entro il </a:t>
            </a:r>
            <a:r>
              <a:rPr lang="it-IT" sz="1600" b="1" dirty="0" smtClean="0">
                <a:solidFill>
                  <a:srgbClr val="3A4150"/>
                </a:solidFill>
                <a:latin typeface="Book Antiqua" pitchFamily="18" charset="0"/>
                <a:cs typeface="Times New Roman" pitchFamily="18" charset="0"/>
              </a:rPr>
              <a:t>2050</a:t>
            </a:r>
            <a:endParaRPr lang="it-IT" sz="1600" dirty="0" smtClean="0">
              <a:solidFill>
                <a:srgbClr val="3A4150"/>
              </a:solidFill>
              <a:latin typeface="Book Antiqua" pitchFamily="18" charset="0"/>
              <a:cs typeface="Times New Roman" pitchFamily="18" charset="0"/>
            </a:endParaRPr>
          </a:p>
          <a:p>
            <a:pPr marL="0" lvl="1">
              <a:lnSpc>
                <a:spcPct val="114000"/>
              </a:lnSpc>
              <a:spcBef>
                <a:spcPts val="600"/>
              </a:spcBef>
              <a:buFont typeface="Book Antiqua" pitchFamily="18" charset="0"/>
              <a:buChar char="→"/>
            </a:pPr>
            <a:r>
              <a:rPr lang="it-IT" sz="1600" dirty="0" smtClean="0">
                <a:solidFill>
                  <a:srgbClr val="3A4150"/>
                </a:solidFill>
                <a:latin typeface="Book Antiqua" pitchFamily="18" charset="0"/>
                <a:cs typeface="Times New Roman" pitchFamily="18" charset="0"/>
              </a:rPr>
              <a:t> -</a:t>
            </a:r>
            <a:r>
              <a:rPr lang="it-IT" sz="1600" b="1" dirty="0" smtClean="0">
                <a:solidFill>
                  <a:srgbClr val="3A4150"/>
                </a:solidFill>
                <a:latin typeface="Book Antiqua" pitchFamily="18" charset="0"/>
                <a:cs typeface="Times New Roman" pitchFamily="18" charset="0"/>
              </a:rPr>
              <a:t>40</a:t>
            </a:r>
            <a:r>
              <a:rPr lang="it-IT" sz="1600" dirty="0" smtClean="0">
                <a:solidFill>
                  <a:srgbClr val="3A4150"/>
                </a:solidFill>
                <a:latin typeface="Book Antiqua" pitchFamily="18" charset="0"/>
                <a:cs typeface="Times New Roman" pitchFamily="18" charset="0"/>
              </a:rPr>
              <a:t>% entro il </a:t>
            </a:r>
            <a:r>
              <a:rPr lang="it-IT" sz="1600" b="1" dirty="0" smtClean="0">
                <a:solidFill>
                  <a:srgbClr val="3A4150"/>
                </a:solidFill>
                <a:latin typeface="Book Antiqua" pitchFamily="18" charset="0"/>
                <a:cs typeface="Times New Roman" pitchFamily="18" charset="0"/>
              </a:rPr>
              <a:t>2030</a:t>
            </a:r>
            <a:r>
              <a:rPr lang="it-IT" sz="1600" dirty="0" smtClean="0">
                <a:solidFill>
                  <a:srgbClr val="3A4150"/>
                </a:solidFill>
                <a:latin typeface="Book Antiqua" pitchFamily="18" charset="0"/>
                <a:cs typeface="Times New Roman" pitchFamily="18" charset="0"/>
              </a:rPr>
              <a:t> (un obiettivo già approvato nell'ambito del quadro 2030)</a:t>
            </a:r>
          </a:p>
          <a:p>
            <a:pPr marL="0" lvl="1">
              <a:lnSpc>
                <a:spcPct val="114000"/>
              </a:lnSpc>
              <a:spcBef>
                <a:spcPts val="600"/>
              </a:spcBef>
              <a:buFont typeface="Book Antiqua" pitchFamily="18" charset="0"/>
              <a:buChar char="→"/>
            </a:pPr>
            <a:r>
              <a:rPr lang="it-IT" sz="1600" dirty="0" smtClean="0">
                <a:solidFill>
                  <a:srgbClr val="3A4150"/>
                </a:solidFill>
                <a:latin typeface="Book Antiqua" pitchFamily="18" charset="0"/>
                <a:cs typeface="Times New Roman" pitchFamily="18" charset="0"/>
              </a:rPr>
              <a:t> -</a:t>
            </a:r>
            <a:r>
              <a:rPr lang="it-IT" sz="1600" b="1" dirty="0" smtClean="0">
                <a:solidFill>
                  <a:srgbClr val="3A4150"/>
                </a:solidFill>
                <a:latin typeface="Book Antiqua" pitchFamily="18" charset="0"/>
                <a:cs typeface="Times New Roman" pitchFamily="18" charset="0"/>
              </a:rPr>
              <a:t>60</a:t>
            </a:r>
            <a:r>
              <a:rPr lang="it-IT" sz="1600" dirty="0" smtClean="0">
                <a:solidFill>
                  <a:srgbClr val="3A4150"/>
                </a:solidFill>
                <a:latin typeface="Book Antiqua" pitchFamily="18" charset="0"/>
                <a:cs typeface="Times New Roman" pitchFamily="18" charset="0"/>
              </a:rPr>
              <a:t>% entro il </a:t>
            </a:r>
            <a:r>
              <a:rPr lang="it-IT" sz="1600" b="1" dirty="0" smtClean="0">
                <a:solidFill>
                  <a:srgbClr val="3A4150"/>
                </a:solidFill>
                <a:latin typeface="Book Antiqua" pitchFamily="18" charset="0"/>
                <a:cs typeface="Times New Roman" pitchFamily="18" charset="0"/>
              </a:rPr>
              <a:t>2040</a:t>
            </a:r>
            <a:r>
              <a:rPr lang="it-IT" sz="1600" dirty="0" smtClean="0">
                <a:solidFill>
                  <a:srgbClr val="3A4150"/>
                </a:solidFill>
                <a:latin typeface="Book Antiqua" pitchFamily="18" charset="0"/>
                <a:cs typeface="Times New Roman" pitchFamily="18" charset="0"/>
              </a:rPr>
              <a:t>.</a:t>
            </a:r>
          </a:p>
          <a:p>
            <a:pPr marL="0" lvl="1" algn="just">
              <a:lnSpc>
                <a:spcPct val="114000"/>
              </a:lnSpc>
              <a:spcBef>
                <a:spcPts val="600"/>
              </a:spcBef>
            </a:pPr>
            <a:r>
              <a:rPr lang="it-IT" sz="1400" i="1" dirty="0" smtClean="0">
                <a:solidFill>
                  <a:srgbClr val="3A4150"/>
                </a:solidFill>
                <a:latin typeface="Book Antiqua" pitchFamily="18" charset="0"/>
                <a:cs typeface="Times New Roman" pitchFamily="18" charset="0"/>
              </a:rPr>
              <a:t>Entro il 2020 le emissioni devono essere ridotte del 20-30</a:t>
            </a:r>
            <a:r>
              <a:rPr lang="it-IT" sz="1400" b="1" i="1" dirty="0" smtClean="0">
                <a:solidFill>
                  <a:srgbClr val="3A4150"/>
                </a:solidFill>
                <a:latin typeface="Book Antiqua" pitchFamily="18" charset="0"/>
                <a:cs typeface="Times New Roman" pitchFamily="18" charset="0"/>
              </a:rPr>
              <a:t>%; </a:t>
            </a:r>
            <a:r>
              <a:rPr lang="it-IT" sz="1400" i="1" dirty="0" smtClean="0">
                <a:solidFill>
                  <a:srgbClr val="3A4150"/>
                </a:solidFill>
                <a:latin typeface="Book Antiqua" pitchFamily="18" charset="0"/>
                <a:cs typeface="Times New Roman" pitchFamily="18" charset="0"/>
              </a:rPr>
              <a:t> in particolare, il settore della produzione di energia elettrica dovrebbe, entro il 2050, diventare </a:t>
            </a:r>
            <a:r>
              <a:rPr lang="it-IT" sz="1400" i="1" dirty="0" err="1" smtClean="0">
                <a:solidFill>
                  <a:srgbClr val="3A4150"/>
                </a:solidFill>
                <a:latin typeface="Book Antiqua" pitchFamily="18" charset="0"/>
                <a:cs typeface="Times New Roman" pitchFamily="18" charset="0"/>
              </a:rPr>
              <a:t>carbon</a:t>
            </a:r>
            <a:r>
              <a:rPr lang="it-IT" sz="1400" i="1" dirty="0" smtClean="0">
                <a:solidFill>
                  <a:srgbClr val="3A4150"/>
                </a:solidFill>
                <a:latin typeface="Book Antiqua" pitchFamily="18" charset="0"/>
                <a:cs typeface="Times New Roman" pitchFamily="18" charset="0"/>
              </a:rPr>
              <a:t> </a:t>
            </a:r>
            <a:r>
              <a:rPr lang="it-IT" sz="1400" i="1" dirty="0" err="1" smtClean="0">
                <a:solidFill>
                  <a:srgbClr val="3A4150"/>
                </a:solidFill>
                <a:latin typeface="Book Antiqua" pitchFamily="18" charset="0"/>
                <a:cs typeface="Times New Roman" pitchFamily="18" charset="0"/>
              </a:rPr>
              <a:t>neutral</a:t>
            </a:r>
            <a:r>
              <a:rPr lang="it-IT" sz="1400" i="1" dirty="0" smtClean="0">
                <a:solidFill>
                  <a:srgbClr val="3A4150"/>
                </a:solidFill>
                <a:latin typeface="Book Antiqua" pitchFamily="18" charset="0"/>
                <a:cs typeface="Times New Roman" pitchFamily="18" charset="0"/>
              </a:rPr>
              <a:t>.</a:t>
            </a:r>
            <a:endParaRPr lang="en-US" sz="1400" b="1" i="1" dirty="0">
              <a:solidFill>
                <a:srgbClr val="3A4150"/>
              </a:solidFill>
              <a:latin typeface="Book Antiqua" pitchFamily="18" charset="0"/>
              <a:cs typeface="Times New Roman" pitchFamily="18" charset="0"/>
            </a:endParaRPr>
          </a:p>
        </p:txBody>
      </p:sp>
      <p:sp>
        <p:nvSpPr>
          <p:cNvPr id="13" name="Rettangolo 12"/>
          <p:cNvSpPr/>
          <p:nvPr/>
        </p:nvSpPr>
        <p:spPr>
          <a:xfrm>
            <a:off x="0" y="2204864"/>
            <a:ext cx="9144000" cy="307777"/>
          </a:xfrm>
          <a:prstGeom prst="rect">
            <a:avLst/>
          </a:prstGeom>
          <a:solidFill>
            <a:schemeClr val="bg1"/>
          </a:solidFill>
          <a:ln>
            <a:noFill/>
          </a:ln>
        </p:spPr>
        <p:txBody>
          <a:bodyPr wrap="square">
            <a:spAutoFit/>
          </a:bodyPr>
          <a:lstStyle/>
          <a:p>
            <a:r>
              <a:rPr lang="it-IT" sz="1400" b="1" dirty="0" smtClean="0">
                <a:solidFill>
                  <a:srgbClr val="3A4150"/>
                </a:solidFill>
                <a:latin typeface="Book Antiqua" pitchFamily="18" charset="0"/>
                <a:cs typeface="Times New Roman" pitchFamily="18" charset="0"/>
              </a:rPr>
              <a:t>Emissioni GHG EU-27 [</a:t>
            </a:r>
            <a:r>
              <a:rPr lang="it-IT" sz="1400" b="1" dirty="0" err="1" smtClean="0">
                <a:solidFill>
                  <a:srgbClr val="3A4150"/>
                </a:solidFill>
                <a:latin typeface="Book Antiqua" pitchFamily="18" charset="0"/>
                <a:cs typeface="Times New Roman" pitchFamily="18" charset="0"/>
              </a:rPr>
              <a:t>Gt</a:t>
            </a:r>
            <a:r>
              <a:rPr lang="it-IT" sz="1400" b="1" dirty="0" smtClean="0">
                <a:solidFill>
                  <a:srgbClr val="3A4150"/>
                </a:solidFill>
                <a:latin typeface="Book Antiqua" pitchFamily="18" charset="0"/>
                <a:cs typeface="Times New Roman" pitchFamily="18" charset="0"/>
              </a:rPr>
              <a:t> CO</a:t>
            </a:r>
            <a:r>
              <a:rPr lang="it-IT" sz="1400" b="1" baseline="-25000" dirty="0" smtClean="0">
                <a:solidFill>
                  <a:srgbClr val="3A4150"/>
                </a:solidFill>
                <a:latin typeface="Book Antiqua" pitchFamily="18" charset="0"/>
                <a:cs typeface="Times New Roman" pitchFamily="18" charset="0"/>
              </a:rPr>
              <a:t>2</a:t>
            </a:r>
            <a:r>
              <a:rPr lang="it-IT" sz="1400" b="1" dirty="0" smtClean="0">
                <a:solidFill>
                  <a:srgbClr val="3A4150"/>
                </a:solidFill>
                <a:latin typeface="Book Antiqua" pitchFamily="18" charset="0"/>
                <a:cs typeface="Times New Roman" pitchFamily="18" charset="0"/>
              </a:rPr>
              <a:t>]</a:t>
            </a:r>
            <a:endParaRPr lang="it-IT" sz="1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type="body" idx="1"/>
          </p:nvPr>
        </p:nvSpPr>
        <p:spPr>
          <a:xfrm>
            <a:off x="0" y="620688"/>
            <a:ext cx="9144000" cy="1008112"/>
          </a:xfrm>
        </p:spPr>
        <p:txBody>
          <a:bodyPr>
            <a:normAutofit lnSpcReduction="10000"/>
          </a:bodyPr>
          <a:lstStyle/>
          <a:p>
            <a:pPr marL="0" indent="-180975" algn="just">
              <a:lnSpc>
                <a:spcPct val="130000"/>
              </a:lnSpc>
              <a:spcBef>
                <a:spcPts val="0"/>
              </a:spcBef>
              <a:spcAft>
                <a:spcPts val="600"/>
              </a:spcAft>
              <a:buNone/>
              <a:defRPr/>
            </a:pPr>
            <a:r>
              <a:rPr lang="it-IT" sz="1600" dirty="0" smtClean="0">
                <a:latin typeface="Book Antiqua" pitchFamily="18" charset="0"/>
              </a:rPr>
              <a:t>Nato nell’ambito della Convenzione Quadro sui  Cambiamenti Climatici, il Protocollo di Kyoto rappresenta il primo trattato multilaterale che prevede impegni di riduzione ed un meccanismo di sanzioni per i non adempienti.</a:t>
            </a:r>
            <a:endParaRPr lang="en-US" sz="1600" dirty="0" smtClean="0">
              <a:latin typeface="Book Antiqua" pitchFamily="18" charset="0"/>
            </a:endParaRPr>
          </a:p>
        </p:txBody>
      </p:sp>
      <p:sp>
        <p:nvSpPr>
          <p:cNvPr id="136197" name="Text Box 5"/>
          <p:cNvSpPr txBox="1">
            <a:spLocks noChangeArrowheads="1"/>
          </p:cNvSpPr>
          <p:nvPr/>
        </p:nvSpPr>
        <p:spPr bwMode="auto">
          <a:xfrm>
            <a:off x="0" y="6575426"/>
            <a:ext cx="9144000" cy="309958"/>
          </a:xfrm>
          <a:prstGeom prst="rect">
            <a:avLst/>
          </a:prstGeom>
          <a:solidFill>
            <a:srgbClr val="2F3541"/>
          </a:solidFill>
          <a:ln w="9525">
            <a:noFill/>
            <a:miter lim="800000"/>
            <a:headEnd/>
            <a:tailEnd/>
          </a:ln>
          <a:effectLst/>
        </p:spPr>
        <p:txBody>
          <a:bodyPr wrap="square" lIns="90000" tIns="46800" rIns="90000" bIns="46800">
            <a:spAutoFit/>
          </a:bodyPr>
          <a:lstStyle/>
          <a:p>
            <a:pPr algn="just">
              <a:defRPr/>
            </a:pPr>
            <a:r>
              <a:rPr lang="it-IT" sz="1400" b="1" dirty="0">
                <a:solidFill>
                  <a:schemeClr val="bg1"/>
                </a:solidFill>
                <a:effectLst>
                  <a:outerShdw blurRad="38100" dist="38100" dir="2700000" algn="tl">
                    <a:srgbClr val="000000">
                      <a:alpha val="43137"/>
                    </a:srgbClr>
                  </a:outerShdw>
                </a:effectLst>
                <a:latin typeface="Book Antiqua" pitchFamily="18" charset="0"/>
              </a:rPr>
              <a:t>Stati che hanno ratificato o accettato anche il Protocollo di Kyoto: </a:t>
            </a:r>
            <a:r>
              <a:rPr lang="it-IT" sz="1400" b="1" u="sng" dirty="0" smtClean="0">
                <a:solidFill>
                  <a:schemeClr val="bg1"/>
                </a:solidFill>
                <a:effectLst>
                  <a:outerShdw blurRad="38100" dist="38100" dir="2700000" algn="tl">
                    <a:srgbClr val="000000">
                      <a:alpha val="43137"/>
                    </a:srgbClr>
                  </a:outerShdw>
                </a:effectLst>
                <a:latin typeface="Book Antiqua" pitchFamily="18" charset="0"/>
              </a:rPr>
              <a:t>183</a:t>
            </a:r>
            <a:r>
              <a:rPr lang="it-IT" sz="1400" b="1" dirty="0" smtClean="0">
                <a:solidFill>
                  <a:schemeClr val="bg1"/>
                </a:solidFill>
                <a:latin typeface="Book Antiqua" pitchFamily="18" charset="0"/>
              </a:rPr>
              <a:t> </a:t>
            </a:r>
            <a:r>
              <a:rPr lang="it-IT" sz="1400" b="1" dirty="0" smtClean="0">
                <a:solidFill>
                  <a:schemeClr val="bg1"/>
                </a:solidFill>
                <a:effectLst>
                  <a:outerShdw blurRad="38100" dist="38100" dir="2700000" algn="tl">
                    <a:srgbClr val="000000">
                      <a:alpha val="43137"/>
                    </a:srgbClr>
                  </a:outerShdw>
                </a:effectLst>
                <a:latin typeface="Book Antiqua" pitchFamily="18" charset="0"/>
              </a:rPr>
              <a:t>(</a:t>
            </a:r>
            <a:r>
              <a:rPr lang="it-IT" sz="1400" b="1" dirty="0">
                <a:solidFill>
                  <a:schemeClr val="bg1"/>
                </a:solidFill>
                <a:effectLst>
                  <a:outerShdw blurRad="38100" dist="38100" dir="2700000" algn="tl">
                    <a:srgbClr val="000000">
                      <a:alpha val="43137"/>
                    </a:srgbClr>
                  </a:outerShdw>
                </a:effectLst>
                <a:latin typeface="Book Antiqua" pitchFamily="18" charset="0"/>
              </a:rPr>
              <a:t>assente </a:t>
            </a:r>
            <a:r>
              <a:rPr lang="it-IT" sz="1400" b="1" dirty="0" smtClean="0">
                <a:solidFill>
                  <a:schemeClr val="bg1"/>
                </a:solidFill>
                <a:effectLst>
                  <a:outerShdw blurRad="38100" dist="38100" dir="2700000" algn="tl">
                    <a:srgbClr val="000000">
                      <a:alpha val="43137"/>
                    </a:srgbClr>
                  </a:outerShdw>
                </a:effectLst>
                <a:latin typeface="Book Antiqua" pitchFamily="18" charset="0"/>
              </a:rPr>
              <a:t>principale </a:t>
            </a:r>
            <a:r>
              <a:rPr lang="it-IT" sz="1400" b="1" dirty="0">
                <a:solidFill>
                  <a:schemeClr val="bg1"/>
                </a:solidFill>
                <a:effectLst>
                  <a:outerShdw blurRad="38100" dist="38100" dir="2700000" algn="tl">
                    <a:srgbClr val="000000">
                      <a:alpha val="43137"/>
                    </a:srgbClr>
                  </a:outerShdw>
                </a:effectLst>
                <a:latin typeface="Book Antiqua" pitchFamily="18" charset="0"/>
              </a:rPr>
              <a:t>: Stati </a:t>
            </a:r>
            <a:r>
              <a:rPr lang="it-IT" sz="1400" b="1" dirty="0" smtClean="0">
                <a:solidFill>
                  <a:schemeClr val="bg1"/>
                </a:solidFill>
                <a:effectLst>
                  <a:outerShdw blurRad="38100" dist="38100" dir="2700000" algn="tl">
                    <a:srgbClr val="000000">
                      <a:alpha val="43137"/>
                    </a:srgbClr>
                  </a:outerShdw>
                </a:effectLst>
                <a:latin typeface="Book Antiqua" pitchFamily="18" charset="0"/>
              </a:rPr>
              <a:t>Uniti</a:t>
            </a:r>
            <a:r>
              <a:rPr lang="it-IT" sz="1400" dirty="0" smtClean="0">
                <a:solidFill>
                  <a:schemeClr val="bg1"/>
                </a:solidFill>
                <a:effectLst>
                  <a:outerShdw blurRad="38100" dist="38100" dir="2700000" algn="tl">
                    <a:srgbClr val="000000">
                      <a:alpha val="43137"/>
                    </a:srgbClr>
                  </a:outerShdw>
                </a:effectLst>
                <a:latin typeface="Book Antiqua" pitchFamily="18" charset="0"/>
              </a:rPr>
              <a:t>) </a:t>
            </a:r>
            <a:endParaRPr lang="it-IT" sz="1400" dirty="0">
              <a:solidFill>
                <a:schemeClr val="bg1"/>
              </a:solidFill>
              <a:effectLst>
                <a:outerShdw blurRad="38100" dist="38100" dir="2700000" algn="tl">
                  <a:srgbClr val="000000">
                    <a:alpha val="43137"/>
                  </a:srgbClr>
                </a:outerShdw>
              </a:effectLst>
              <a:latin typeface="Book Antiqua" pitchFamily="18" charset="0"/>
            </a:endParaRPr>
          </a:p>
        </p:txBody>
      </p:sp>
      <p:sp>
        <p:nvSpPr>
          <p:cNvPr id="6" name="Rectangle 9"/>
          <p:cNvSpPr>
            <a:spLocks noChangeArrowheads="1"/>
          </p:cNvSpPr>
          <p:nvPr/>
        </p:nvSpPr>
        <p:spPr bwMode="auto">
          <a:xfrm>
            <a:off x="0" y="0"/>
            <a:ext cx="9144000" cy="503238"/>
          </a:xfrm>
          <a:prstGeom prst="rect">
            <a:avLst/>
          </a:prstGeom>
          <a:solidFill>
            <a:srgbClr val="3A4150"/>
          </a:solidFill>
          <a:ln w="9525" algn="ctr">
            <a:noFill/>
            <a:miter lim="800000"/>
            <a:headEnd/>
            <a:tailEnd/>
          </a:ln>
        </p:spPr>
        <p:txBody>
          <a:bodyPr anchor="ctr"/>
          <a:lstStyle/>
          <a:p>
            <a:r>
              <a:rPr lang="it-IT" sz="2000" b="1" dirty="0" smtClean="0">
                <a:solidFill>
                  <a:schemeClr val="bg1"/>
                </a:solidFill>
                <a:latin typeface="Book Antiqua" pitchFamily="18" charset="0"/>
              </a:rPr>
              <a:t>Il protocollo di Kyoto</a:t>
            </a:r>
            <a:endParaRPr lang="en-US" sz="2000" b="1" dirty="0">
              <a:solidFill>
                <a:schemeClr val="bg1"/>
              </a:solidFill>
              <a:latin typeface="Book Antiqua" pitchFamily="18" charset="0"/>
            </a:endParaRPr>
          </a:p>
        </p:txBody>
      </p:sp>
      <p:sp>
        <p:nvSpPr>
          <p:cNvPr id="18" name="Rettangolo 17"/>
          <p:cNvSpPr/>
          <p:nvPr/>
        </p:nvSpPr>
        <p:spPr>
          <a:xfrm>
            <a:off x="467544" y="1916832"/>
            <a:ext cx="1656184" cy="280831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 name="Gruppo 18"/>
          <p:cNvGrpSpPr/>
          <p:nvPr/>
        </p:nvGrpSpPr>
        <p:grpSpPr>
          <a:xfrm>
            <a:off x="2222998" y="1916832"/>
            <a:ext cx="6525466" cy="2808312"/>
            <a:chOff x="2483768" y="764704"/>
            <a:chExt cx="6525466" cy="2808312"/>
          </a:xfrm>
        </p:grpSpPr>
        <p:sp>
          <p:nvSpPr>
            <p:cNvPr id="20" name="Text Box 4"/>
            <p:cNvSpPr txBox="1">
              <a:spLocks noChangeArrowheads="1"/>
            </p:cNvSpPr>
            <p:nvPr/>
          </p:nvSpPr>
          <p:spPr bwMode="auto">
            <a:xfrm>
              <a:off x="2483768" y="764704"/>
              <a:ext cx="3600400" cy="720080"/>
            </a:xfrm>
            <a:prstGeom prst="rect">
              <a:avLst/>
            </a:prstGeom>
            <a:solidFill>
              <a:schemeClr val="accent1">
                <a:lumMod val="75000"/>
              </a:schemeClr>
            </a:solidFill>
            <a:ln w="9525">
              <a:noFill/>
              <a:miter lim="800000"/>
              <a:headEnd/>
              <a:tailEnd/>
            </a:ln>
          </p:spPr>
          <p:txBody>
            <a:bodyPr/>
            <a:lstStyle/>
            <a:p>
              <a:pPr algn="ctr">
                <a:lnSpc>
                  <a:spcPct val="120000"/>
                </a:lnSpc>
              </a:pPr>
              <a:r>
                <a:rPr lang="it-IT" b="1" dirty="0">
                  <a:solidFill>
                    <a:schemeClr val="bg1"/>
                  </a:solidFill>
                  <a:latin typeface="Book Antiqua" pitchFamily="18" charset="0"/>
                </a:rPr>
                <a:t>Emissioni Paesi industrializzati 1990</a:t>
              </a:r>
              <a:r>
                <a:rPr lang="it-IT" sz="1100" b="1" dirty="0">
                  <a:solidFill>
                    <a:schemeClr val="bg1"/>
                  </a:solidFill>
                  <a:latin typeface="Book Antiqua" pitchFamily="18" charset="0"/>
                </a:rPr>
                <a:t>   </a:t>
              </a:r>
            </a:p>
          </p:txBody>
        </p:sp>
        <p:sp>
          <p:nvSpPr>
            <p:cNvPr id="21" name="Text Box 5"/>
            <p:cNvSpPr txBox="1">
              <a:spLocks noChangeArrowheads="1"/>
            </p:cNvSpPr>
            <p:nvPr/>
          </p:nvSpPr>
          <p:spPr bwMode="auto">
            <a:xfrm>
              <a:off x="2483768" y="1628800"/>
              <a:ext cx="3600400" cy="936104"/>
            </a:xfrm>
            <a:prstGeom prst="rect">
              <a:avLst/>
            </a:prstGeom>
            <a:solidFill>
              <a:schemeClr val="accent4">
                <a:lumMod val="40000"/>
                <a:lumOff val="60000"/>
              </a:schemeClr>
            </a:solidFill>
            <a:ln w="9525">
              <a:noFill/>
              <a:miter lim="800000"/>
              <a:headEnd/>
              <a:tailEnd/>
            </a:ln>
          </p:spPr>
          <p:txBody>
            <a:bodyPr/>
            <a:lstStyle/>
            <a:p>
              <a:pPr algn="ctr">
                <a:lnSpc>
                  <a:spcPct val="120000"/>
                </a:lnSpc>
              </a:pPr>
              <a:r>
                <a:rPr lang="it-IT" b="1" dirty="0">
                  <a:latin typeface="Book Antiqua" pitchFamily="18" charset="0"/>
                </a:rPr>
                <a:t>Emissioni medie </a:t>
              </a:r>
              <a:r>
                <a:rPr lang="it-IT" b="1" dirty="0" smtClean="0">
                  <a:latin typeface="Book Antiqua" pitchFamily="18" charset="0"/>
                </a:rPr>
                <a:t>annuali </a:t>
              </a:r>
              <a:r>
                <a:rPr lang="it-IT" b="1" dirty="0">
                  <a:latin typeface="Book Antiqua" pitchFamily="18" charset="0"/>
                </a:rPr>
                <a:t/>
              </a:r>
              <a:br>
                <a:rPr lang="it-IT" b="1" dirty="0">
                  <a:latin typeface="Book Antiqua" pitchFamily="18" charset="0"/>
                </a:rPr>
              </a:br>
              <a:r>
                <a:rPr lang="it-IT" b="1" dirty="0">
                  <a:latin typeface="Book Antiqua" pitchFamily="18" charset="0"/>
                </a:rPr>
                <a:t>2008-2012</a:t>
              </a:r>
              <a:endParaRPr lang="it-IT" sz="1300" b="1" dirty="0">
                <a:latin typeface="Book Antiqua" pitchFamily="18" charset="0"/>
              </a:endParaRPr>
            </a:p>
          </p:txBody>
        </p:sp>
        <p:sp>
          <p:nvSpPr>
            <p:cNvPr id="22" name="Text Box 5"/>
            <p:cNvSpPr txBox="1">
              <a:spLocks noChangeArrowheads="1"/>
            </p:cNvSpPr>
            <p:nvPr/>
          </p:nvSpPr>
          <p:spPr bwMode="auto">
            <a:xfrm>
              <a:off x="2483768" y="2636912"/>
              <a:ext cx="3600400" cy="936104"/>
            </a:xfrm>
            <a:prstGeom prst="rect">
              <a:avLst/>
            </a:prstGeom>
            <a:solidFill>
              <a:schemeClr val="accent4">
                <a:lumMod val="40000"/>
                <a:lumOff val="60000"/>
              </a:schemeClr>
            </a:solidFill>
            <a:ln w="9525">
              <a:noFill/>
              <a:miter lim="800000"/>
              <a:headEnd/>
              <a:tailEnd/>
            </a:ln>
          </p:spPr>
          <p:txBody>
            <a:bodyPr/>
            <a:lstStyle/>
            <a:p>
              <a:pPr algn="ctr">
                <a:lnSpc>
                  <a:spcPct val="120000"/>
                </a:lnSpc>
              </a:pPr>
              <a:r>
                <a:rPr lang="it-IT" b="1" dirty="0">
                  <a:latin typeface="Book Antiqua" pitchFamily="18" charset="0"/>
                </a:rPr>
                <a:t>Emissioni medie annuali </a:t>
              </a:r>
              <a:br>
                <a:rPr lang="it-IT" b="1" dirty="0">
                  <a:latin typeface="Book Antiqua" pitchFamily="18" charset="0"/>
                </a:rPr>
              </a:br>
              <a:r>
                <a:rPr lang="it-IT" b="1" dirty="0" smtClean="0">
                  <a:latin typeface="Book Antiqua" pitchFamily="18" charset="0"/>
                </a:rPr>
                <a:t>2013-2020</a:t>
              </a:r>
              <a:endParaRPr lang="it-IT" sz="1300" b="1" dirty="0">
                <a:latin typeface="Book Antiqua" pitchFamily="18" charset="0"/>
              </a:endParaRPr>
            </a:p>
          </p:txBody>
        </p:sp>
        <p:grpSp>
          <p:nvGrpSpPr>
            <p:cNvPr id="3" name="Gruppo 31"/>
            <p:cNvGrpSpPr/>
            <p:nvPr/>
          </p:nvGrpSpPr>
          <p:grpSpPr>
            <a:xfrm>
              <a:off x="6156176" y="764704"/>
              <a:ext cx="2853058" cy="2808312"/>
              <a:chOff x="6156176" y="764704"/>
              <a:chExt cx="2853058" cy="2808312"/>
            </a:xfrm>
          </p:grpSpPr>
          <p:sp>
            <p:nvSpPr>
              <p:cNvPr id="24" name="Rectangle 8"/>
              <p:cNvSpPr>
                <a:spLocks noChangeArrowheads="1"/>
              </p:cNvSpPr>
              <p:nvPr/>
            </p:nvSpPr>
            <p:spPr bwMode="auto">
              <a:xfrm>
                <a:off x="6156176" y="764704"/>
                <a:ext cx="2160240" cy="729430"/>
              </a:xfrm>
              <a:prstGeom prst="rect">
                <a:avLst/>
              </a:prstGeom>
              <a:solidFill>
                <a:srgbClr val="FFFF00"/>
              </a:solidFill>
              <a:ln w="9525">
                <a:solidFill>
                  <a:schemeClr val="accent4">
                    <a:lumMod val="60000"/>
                    <a:lumOff val="40000"/>
                  </a:schemeClr>
                </a:solidFill>
                <a:miter lim="800000"/>
                <a:headEnd/>
                <a:tailEnd/>
              </a:ln>
            </p:spPr>
            <p:txBody>
              <a:bodyPr wrap="square">
                <a:spAutoFit/>
              </a:bodyPr>
              <a:lstStyle/>
              <a:p>
                <a:pPr algn="ctr">
                  <a:lnSpc>
                    <a:spcPct val="130000"/>
                  </a:lnSpc>
                  <a:spcBef>
                    <a:spcPts val="600"/>
                  </a:spcBef>
                </a:pPr>
                <a:r>
                  <a:rPr lang="it-IT" sz="1400" b="1" dirty="0">
                    <a:latin typeface="Book Antiqua" pitchFamily="18" charset="0"/>
                  </a:rPr>
                  <a:t>Quote di riduzione</a:t>
                </a:r>
              </a:p>
              <a:p>
                <a:pPr algn="ctr">
                  <a:lnSpc>
                    <a:spcPct val="130000"/>
                  </a:lnSpc>
                  <a:spcBef>
                    <a:spcPts val="600"/>
                  </a:spcBef>
                </a:pPr>
                <a:r>
                  <a:rPr lang="it-IT" sz="1400" b="1" dirty="0" smtClean="0">
                    <a:latin typeface="Book Antiqua" pitchFamily="18" charset="0"/>
                  </a:rPr>
                  <a:t>(%)</a:t>
                </a:r>
                <a:endParaRPr lang="it-IT" sz="1400" b="1" dirty="0">
                  <a:latin typeface="Book Antiqua" pitchFamily="18" charset="0"/>
                </a:endParaRPr>
              </a:p>
            </p:txBody>
          </p:sp>
          <p:sp>
            <p:nvSpPr>
              <p:cNvPr id="25" name="Rettangolo 24"/>
              <p:cNvSpPr/>
              <p:nvPr/>
            </p:nvSpPr>
            <p:spPr>
              <a:xfrm>
                <a:off x="8172400" y="1628800"/>
                <a:ext cx="144016" cy="936104"/>
              </a:xfrm>
              <a:prstGeom prst="rect">
                <a:avLst/>
              </a:prstGeom>
              <a:solidFill>
                <a:srgbClr val="FFFF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6156176" y="1628800"/>
                <a:ext cx="1944216" cy="936104"/>
              </a:xfrm>
              <a:prstGeom prst="rect">
                <a:avLst/>
              </a:prstGeom>
              <a:solidFill>
                <a:srgbClr val="FFFF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dirty="0" smtClean="0">
                    <a:solidFill>
                      <a:srgbClr val="2F3541"/>
                    </a:solidFill>
                    <a:latin typeface="Book Antiqua" pitchFamily="18" charset="0"/>
                  </a:rPr>
                  <a:t>UE –8  (</a:t>
                </a:r>
                <a:r>
                  <a:rPr lang="en-US" sz="1200" dirty="0" smtClean="0">
                    <a:solidFill>
                      <a:srgbClr val="2F3541"/>
                    </a:solidFill>
                    <a:latin typeface="Book Antiqua" pitchFamily="18" charset="0"/>
                  </a:rPr>
                  <a:t>Italia -6.5)</a:t>
                </a:r>
              </a:p>
              <a:p>
                <a:r>
                  <a:rPr lang="it-IT" sz="1200" dirty="0" smtClean="0">
                    <a:solidFill>
                      <a:srgbClr val="2F3541"/>
                    </a:solidFill>
                    <a:latin typeface="Book Antiqua" pitchFamily="18" charset="0"/>
                  </a:rPr>
                  <a:t>USA –7</a:t>
                </a:r>
              </a:p>
              <a:p>
                <a:r>
                  <a:rPr lang="it-IT" sz="1200" dirty="0" smtClean="0">
                    <a:solidFill>
                      <a:srgbClr val="2F3541"/>
                    </a:solidFill>
                    <a:latin typeface="Book Antiqua" pitchFamily="18" charset="0"/>
                  </a:rPr>
                  <a:t>Giappone –6</a:t>
                </a:r>
              </a:p>
              <a:p>
                <a:r>
                  <a:rPr lang="it-IT" sz="1200" dirty="0" smtClean="0">
                    <a:solidFill>
                      <a:srgbClr val="2F3541"/>
                    </a:solidFill>
                    <a:latin typeface="Book Antiqua" pitchFamily="18" charset="0"/>
                  </a:rPr>
                  <a:t>Russia 0</a:t>
                </a:r>
              </a:p>
              <a:p>
                <a:r>
                  <a:rPr lang="it-IT" sz="1200" dirty="0" smtClean="0">
                    <a:solidFill>
                      <a:srgbClr val="2F3541"/>
                    </a:solidFill>
                    <a:latin typeface="Book Antiqua" pitchFamily="18" charset="0"/>
                  </a:rPr>
                  <a:t>Australia +8</a:t>
                </a:r>
                <a:endParaRPr lang="it-IT" sz="800" dirty="0">
                  <a:solidFill>
                    <a:srgbClr val="2F3541"/>
                  </a:solidFill>
                  <a:latin typeface="Book Antiqua" pitchFamily="18" charset="0"/>
                </a:endParaRPr>
              </a:p>
            </p:txBody>
          </p:sp>
          <p:sp>
            <p:nvSpPr>
              <p:cNvPr id="27" name="CasellaDiTesto 26"/>
              <p:cNvSpPr txBox="1"/>
              <p:nvPr/>
            </p:nvSpPr>
            <p:spPr>
              <a:xfrm>
                <a:off x="8316416" y="1916832"/>
                <a:ext cx="692818" cy="338554"/>
              </a:xfrm>
              <a:prstGeom prst="rect">
                <a:avLst/>
              </a:prstGeom>
              <a:noFill/>
            </p:spPr>
            <p:txBody>
              <a:bodyPr wrap="none" rtlCol="0">
                <a:spAutoFit/>
              </a:bodyPr>
              <a:lstStyle/>
              <a:p>
                <a:r>
                  <a:rPr lang="it-IT" sz="1600" b="1" dirty="0" smtClean="0">
                    <a:solidFill>
                      <a:srgbClr val="2F3541"/>
                    </a:solidFill>
                    <a:latin typeface="Book Antiqua" pitchFamily="18" charset="0"/>
                  </a:rPr>
                  <a:t>-5.2%</a:t>
                </a:r>
                <a:endParaRPr lang="it-IT" sz="1600" b="1" dirty="0">
                  <a:solidFill>
                    <a:srgbClr val="2F3541"/>
                  </a:solidFill>
                  <a:latin typeface="Book Antiqua" pitchFamily="18" charset="0"/>
                </a:endParaRPr>
              </a:p>
            </p:txBody>
          </p:sp>
          <p:sp>
            <p:nvSpPr>
              <p:cNvPr id="28" name="Freccia a destra 27"/>
              <p:cNvSpPr/>
              <p:nvPr/>
            </p:nvSpPr>
            <p:spPr>
              <a:xfrm>
                <a:off x="8388424" y="1700808"/>
                <a:ext cx="504056" cy="288032"/>
              </a:xfrm>
              <a:prstGeom prst="rightArrow">
                <a:avLst>
                  <a:gd name="adj1" fmla="val 20469"/>
                  <a:gd name="adj2" fmla="val 38187"/>
                </a:avLst>
              </a:prstGeom>
              <a:solidFill>
                <a:srgbClr val="FFFF00"/>
              </a:solidFill>
              <a:ln>
                <a:solidFill>
                  <a:schemeClr val="accent4">
                    <a:lumMod val="60000"/>
                    <a:lumOff val="40000"/>
                  </a:schemeClr>
                </a:solid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8172400" y="2636912"/>
                <a:ext cx="144016" cy="936104"/>
              </a:xfrm>
              <a:prstGeom prst="rect">
                <a:avLst/>
              </a:prstGeom>
              <a:solidFill>
                <a:srgbClr val="FFFF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p:cNvSpPr/>
              <p:nvPr/>
            </p:nvSpPr>
            <p:spPr>
              <a:xfrm>
                <a:off x="6156176" y="2636912"/>
                <a:ext cx="1944216" cy="936104"/>
              </a:xfrm>
              <a:prstGeom prst="rect">
                <a:avLst/>
              </a:prstGeom>
              <a:solidFill>
                <a:srgbClr val="FFFF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dirty="0" smtClean="0">
                    <a:solidFill>
                      <a:srgbClr val="2F3541"/>
                    </a:solidFill>
                    <a:latin typeface="Book Antiqua" pitchFamily="18" charset="0"/>
                  </a:rPr>
                  <a:t>UE –20</a:t>
                </a:r>
                <a:endParaRPr lang="en-US" sz="1200" dirty="0" smtClean="0">
                  <a:solidFill>
                    <a:srgbClr val="2F3541"/>
                  </a:solidFill>
                  <a:latin typeface="Book Antiqua" pitchFamily="18" charset="0"/>
                </a:endParaRPr>
              </a:p>
              <a:p>
                <a:r>
                  <a:rPr lang="it-IT" sz="1200" dirty="0" smtClean="0">
                    <a:solidFill>
                      <a:srgbClr val="2F3541"/>
                    </a:solidFill>
                    <a:latin typeface="Book Antiqua" pitchFamily="18" charset="0"/>
                  </a:rPr>
                  <a:t>Australia -5 (-15 o -25)</a:t>
                </a:r>
                <a:endParaRPr lang="it-IT" sz="800" dirty="0">
                  <a:solidFill>
                    <a:srgbClr val="2F3541"/>
                  </a:solidFill>
                  <a:latin typeface="Book Antiqua" pitchFamily="18" charset="0"/>
                </a:endParaRPr>
              </a:p>
            </p:txBody>
          </p:sp>
          <p:sp>
            <p:nvSpPr>
              <p:cNvPr id="31" name="CasellaDiTesto 30"/>
              <p:cNvSpPr txBox="1"/>
              <p:nvPr/>
            </p:nvSpPr>
            <p:spPr>
              <a:xfrm>
                <a:off x="8316416" y="2924944"/>
                <a:ext cx="184731" cy="338554"/>
              </a:xfrm>
              <a:prstGeom prst="rect">
                <a:avLst/>
              </a:prstGeom>
              <a:noFill/>
            </p:spPr>
            <p:txBody>
              <a:bodyPr wrap="none" rtlCol="0">
                <a:spAutoFit/>
              </a:bodyPr>
              <a:lstStyle/>
              <a:p>
                <a:endParaRPr lang="it-IT" sz="1600" b="1" dirty="0">
                  <a:solidFill>
                    <a:srgbClr val="2F3541"/>
                  </a:solidFill>
                  <a:latin typeface="Book Antiqua" pitchFamily="18" charset="0"/>
                </a:endParaRPr>
              </a:p>
            </p:txBody>
          </p:sp>
        </p:grpSp>
      </p:grpSp>
      <p:sp>
        <p:nvSpPr>
          <p:cNvPr id="32" name="Rectangle 3"/>
          <p:cNvSpPr txBox="1">
            <a:spLocks noChangeArrowheads="1"/>
          </p:cNvSpPr>
          <p:nvPr/>
        </p:nvSpPr>
        <p:spPr>
          <a:xfrm>
            <a:off x="467544" y="2060848"/>
            <a:ext cx="1656184" cy="2088232"/>
          </a:xfrm>
          <a:prstGeom prst="rect">
            <a:avLst/>
          </a:prstGeom>
          <a:noFill/>
        </p:spPr>
        <p:txBody>
          <a:bodyPr vert="horz" lIns="92075" tIns="46038" rIns="92075" bIns="46038" rtlCol="0">
            <a:noAutofit/>
          </a:bodyPr>
          <a:lstStyle/>
          <a:p>
            <a:pPr marL="0" marR="0" lvl="0" indent="0" algn="ctr" defTabSz="762000" rtl="0" eaLnBrk="1" fontAlgn="auto" latinLnBrk="0" hangingPunct="1">
              <a:lnSpc>
                <a:spcPct val="120000"/>
              </a:lnSpc>
              <a:spcBef>
                <a:spcPct val="20000"/>
              </a:spcBef>
              <a:spcAft>
                <a:spcPts val="0"/>
              </a:spcAft>
              <a:buClrTx/>
              <a:buSzTx/>
              <a:buFontTx/>
              <a:buNone/>
              <a:tabLst/>
              <a:defRPr/>
            </a:pPr>
            <a:r>
              <a:rPr kumimoji="0" lang="it-IT" sz="1800" b="1" i="0" u="none" strike="noStrike" kern="1200" cap="none" spc="0" normalizeH="0" baseline="0" noProof="0" smtClean="0">
                <a:ln>
                  <a:noFill/>
                </a:ln>
                <a:solidFill>
                  <a:schemeClr val="bg1"/>
                </a:solidFill>
                <a:effectLst/>
                <a:uLnTx/>
                <a:uFillTx/>
                <a:latin typeface="Book Antiqua" pitchFamily="18" charset="0"/>
                <a:ea typeface="+mn-ea"/>
                <a:cs typeface="+mn-cs"/>
              </a:rPr>
              <a:t>Gas serra</a:t>
            </a:r>
          </a:p>
          <a:p>
            <a:pPr marL="0" marR="0" lvl="0" indent="0" algn="ctr" defTabSz="762000" rtl="0" eaLnBrk="1" fontAlgn="auto" latinLnBrk="0" hangingPunct="1">
              <a:lnSpc>
                <a:spcPct val="120000"/>
              </a:lnSpc>
              <a:spcBef>
                <a:spcPct val="20000"/>
              </a:spcBef>
              <a:spcAft>
                <a:spcPts val="0"/>
              </a:spcAft>
              <a:buClrTx/>
              <a:buSzTx/>
              <a:buFontTx/>
              <a:buNone/>
              <a:tabLst/>
              <a:defRPr/>
            </a:pPr>
            <a:r>
              <a:rPr kumimoji="0" lang="it-IT" sz="1800" b="1" i="0" u="none" strike="noStrike" kern="1200" cap="none" spc="0" normalizeH="0" baseline="0" noProof="0" smtClean="0">
                <a:ln>
                  <a:noFill/>
                </a:ln>
                <a:solidFill>
                  <a:schemeClr val="bg1"/>
                </a:solidFill>
                <a:effectLst/>
                <a:uLnTx/>
                <a:uFillTx/>
                <a:latin typeface="Book Antiqua" pitchFamily="18" charset="0"/>
                <a:ea typeface="+mn-ea"/>
                <a:cs typeface="+mn-cs"/>
              </a:rPr>
              <a:t>da ridurre</a:t>
            </a:r>
          </a:p>
          <a:p>
            <a:pPr marL="190500" marR="0" lvl="1" indent="0" algn="ctr" defTabSz="762000" rtl="0" eaLnBrk="1" fontAlgn="auto" latinLnBrk="0" hangingPunct="1">
              <a:lnSpc>
                <a:spcPct val="150000"/>
              </a:lnSpc>
              <a:spcBef>
                <a:spcPct val="20000"/>
              </a:spcBef>
              <a:spcAft>
                <a:spcPts val="0"/>
              </a:spcAft>
              <a:buClrTx/>
              <a:buSzTx/>
              <a:buFontTx/>
              <a:buNone/>
              <a:tabLst/>
              <a:defRPr/>
            </a:pPr>
            <a:endParaRPr kumimoji="0" lang="it-IT" sz="1800" b="1" i="0" u="none" strike="noStrike" kern="1200" cap="none" spc="0" normalizeH="0" baseline="0" noProof="0" smtClean="0">
              <a:ln>
                <a:noFill/>
              </a:ln>
              <a:solidFill>
                <a:schemeClr val="bg1"/>
              </a:solidFill>
              <a:effectLst/>
              <a:uLnTx/>
              <a:uFillTx/>
              <a:latin typeface="Book Antiqua" pitchFamily="18" charset="0"/>
              <a:ea typeface="+mn-ea"/>
              <a:cs typeface="+mn-cs"/>
            </a:endParaRPr>
          </a:p>
          <a:p>
            <a:pPr marL="0" marR="0" lvl="1" indent="0" algn="l" defTabSz="762000" rtl="0" eaLnBrk="1" fontAlgn="auto" latinLnBrk="0" hangingPunct="1">
              <a:lnSpc>
                <a:spcPct val="150000"/>
              </a:lnSpc>
              <a:spcBef>
                <a:spcPct val="20000"/>
              </a:spcBef>
              <a:spcAft>
                <a:spcPts val="0"/>
              </a:spcAft>
              <a:buClrTx/>
              <a:buSzTx/>
              <a:buFontTx/>
              <a:buNone/>
              <a:tabLst/>
              <a:defRPr/>
            </a:pPr>
            <a:r>
              <a:rPr kumimoji="0" lang="it-IT" sz="1400" b="1" i="0" u="none" strike="noStrike" kern="1200" cap="none" spc="0" normalizeH="0" baseline="0" noProof="0" smtClean="0">
                <a:ln>
                  <a:noFill/>
                </a:ln>
                <a:solidFill>
                  <a:schemeClr val="bg1"/>
                </a:solidFill>
                <a:effectLst/>
                <a:uLnTx/>
                <a:uFillTx/>
                <a:latin typeface="Book Antiqua" pitchFamily="18" charset="0"/>
                <a:ea typeface="+mn-ea"/>
                <a:cs typeface="+mn-cs"/>
              </a:rPr>
              <a:t>CO</a:t>
            </a:r>
            <a:r>
              <a:rPr kumimoji="0" lang="it-IT" sz="1400" b="1" i="0" u="none" strike="noStrike" kern="1200" cap="none" spc="0" normalizeH="0" baseline="-25000" noProof="0" smtClean="0">
                <a:ln>
                  <a:noFill/>
                </a:ln>
                <a:solidFill>
                  <a:schemeClr val="bg1"/>
                </a:solidFill>
                <a:effectLst/>
                <a:uLnTx/>
                <a:uFillTx/>
                <a:latin typeface="Book Antiqua" pitchFamily="18" charset="0"/>
                <a:ea typeface="+mn-ea"/>
                <a:cs typeface="+mn-cs"/>
              </a:rPr>
              <a:t>2, </a:t>
            </a:r>
            <a:r>
              <a:rPr kumimoji="0" lang="it-IT" sz="1400" b="1" i="0" u="none" strike="noStrike" kern="1200" cap="none" spc="0" normalizeH="0" baseline="0" noProof="0" smtClean="0">
                <a:ln>
                  <a:noFill/>
                </a:ln>
                <a:solidFill>
                  <a:schemeClr val="bg1"/>
                </a:solidFill>
                <a:effectLst/>
                <a:uLnTx/>
                <a:uFillTx/>
                <a:latin typeface="Book Antiqua" pitchFamily="18" charset="0"/>
                <a:ea typeface="+mn-ea"/>
                <a:cs typeface="+mn-cs"/>
              </a:rPr>
              <a:t>CH</a:t>
            </a:r>
            <a:r>
              <a:rPr kumimoji="0" lang="it-IT" sz="1400" b="1" i="0" u="none" strike="noStrike" kern="1200" cap="none" spc="0" normalizeH="0" baseline="-25000" noProof="0" smtClean="0">
                <a:ln>
                  <a:noFill/>
                </a:ln>
                <a:solidFill>
                  <a:schemeClr val="bg1"/>
                </a:solidFill>
                <a:effectLst/>
                <a:uLnTx/>
                <a:uFillTx/>
                <a:latin typeface="Book Antiqua" pitchFamily="18" charset="0"/>
                <a:ea typeface="+mn-ea"/>
                <a:cs typeface="+mn-cs"/>
              </a:rPr>
              <a:t>4, </a:t>
            </a:r>
            <a:r>
              <a:rPr kumimoji="0" lang="it-IT" sz="1400" b="1" i="0" u="none" strike="noStrike" kern="1200" cap="none" spc="0" normalizeH="0" baseline="0" noProof="0" smtClean="0">
                <a:ln>
                  <a:noFill/>
                </a:ln>
                <a:solidFill>
                  <a:schemeClr val="bg1"/>
                </a:solidFill>
                <a:effectLst/>
                <a:uLnTx/>
                <a:uFillTx/>
                <a:latin typeface="Book Antiqua" pitchFamily="18" charset="0"/>
                <a:ea typeface="+mn-ea"/>
                <a:cs typeface="+mn-cs"/>
              </a:rPr>
              <a:t>N</a:t>
            </a:r>
            <a:r>
              <a:rPr kumimoji="0" lang="it-IT" sz="1400" b="1" i="0" u="none" strike="noStrike" kern="1200" cap="none" spc="0" normalizeH="0" baseline="-25000" noProof="0" smtClean="0">
                <a:ln>
                  <a:noFill/>
                </a:ln>
                <a:solidFill>
                  <a:schemeClr val="bg1"/>
                </a:solidFill>
                <a:effectLst/>
                <a:uLnTx/>
                <a:uFillTx/>
                <a:latin typeface="Book Antiqua" pitchFamily="18" charset="0"/>
                <a:ea typeface="+mn-ea"/>
                <a:cs typeface="+mn-cs"/>
              </a:rPr>
              <a:t>2</a:t>
            </a:r>
            <a:r>
              <a:rPr kumimoji="0" lang="it-IT" sz="1400" b="1" i="0" u="none" strike="noStrike" kern="1200" cap="none" spc="0" normalizeH="0" baseline="0" noProof="0" smtClean="0">
                <a:ln>
                  <a:noFill/>
                </a:ln>
                <a:solidFill>
                  <a:schemeClr val="bg1"/>
                </a:solidFill>
                <a:effectLst/>
                <a:uLnTx/>
                <a:uFillTx/>
                <a:latin typeface="Book Antiqua" pitchFamily="18" charset="0"/>
                <a:ea typeface="+mn-ea"/>
                <a:cs typeface="+mn-cs"/>
              </a:rPr>
              <a:t>O, HFCs, PFCs, SF</a:t>
            </a:r>
            <a:r>
              <a:rPr kumimoji="0" lang="it-IT" sz="1400" b="1" i="0" u="none" strike="noStrike" kern="1200" cap="none" spc="0" normalizeH="0" baseline="-25000" noProof="0" smtClean="0">
                <a:ln>
                  <a:noFill/>
                </a:ln>
                <a:solidFill>
                  <a:schemeClr val="bg1"/>
                </a:solidFill>
                <a:effectLst/>
                <a:uLnTx/>
                <a:uFillTx/>
                <a:latin typeface="Book Antiqua" pitchFamily="18" charset="0"/>
                <a:ea typeface="+mn-ea"/>
                <a:cs typeface="+mn-cs"/>
              </a:rPr>
              <a:t>6</a:t>
            </a:r>
          </a:p>
          <a:p>
            <a:pPr marL="0" marR="0" lvl="1" indent="0" algn="l" defTabSz="762000" rtl="0" eaLnBrk="1" fontAlgn="auto" latinLnBrk="0" hangingPunct="1">
              <a:lnSpc>
                <a:spcPct val="150000"/>
              </a:lnSpc>
              <a:spcBef>
                <a:spcPct val="20000"/>
              </a:spcBef>
              <a:spcAft>
                <a:spcPts val="0"/>
              </a:spcAft>
              <a:buClrTx/>
              <a:buSzTx/>
              <a:buFontTx/>
              <a:buNone/>
              <a:tabLst/>
              <a:defRPr/>
            </a:pPr>
            <a:r>
              <a:rPr kumimoji="0" lang="it-IT" sz="1400" b="1" i="0" u="none" strike="noStrike" kern="1200" cap="none" spc="0" normalizeH="0" baseline="0" noProof="0" smtClean="0">
                <a:ln>
                  <a:noFill/>
                </a:ln>
                <a:solidFill>
                  <a:schemeClr val="bg1"/>
                </a:solidFill>
                <a:effectLst/>
                <a:uLnTx/>
                <a:uFillTx/>
                <a:latin typeface="Book Antiqua" pitchFamily="18" charset="0"/>
                <a:ea typeface="+mn-ea"/>
                <a:cs typeface="+mn-cs"/>
              </a:rPr>
              <a:t>NF</a:t>
            </a:r>
            <a:r>
              <a:rPr kumimoji="0" lang="it-IT" sz="1400" b="1" i="0" u="none" strike="noStrike" kern="1200" cap="none" spc="0" normalizeH="0" baseline="-25000" noProof="0" smtClean="0">
                <a:ln>
                  <a:noFill/>
                </a:ln>
                <a:solidFill>
                  <a:schemeClr val="bg1"/>
                </a:solidFill>
                <a:effectLst/>
                <a:uLnTx/>
                <a:uFillTx/>
                <a:latin typeface="Book Antiqua" pitchFamily="18" charset="0"/>
                <a:ea typeface="+mn-ea"/>
                <a:cs typeface="+mn-cs"/>
              </a:rPr>
              <a:t>3</a:t>
            </a:r>
            <a:r>
              <a:rPr kumimoji="0" lang="it-IT" sz="1400" b="1" i="0" u="none" strike="noStrike" kern="1200" cap="none" spc="0" normalizeH="0" baseline="0" noProof="0" smtClean="0">
                <a:ln>
                  <a:noFill/>
                </a:ln>
                <a:solidFill>
                  <a:schemeClr val="bg1"/>
                </a:solidFill>
                <a:effectLst/>
                <a:uLnTx/>
                <a:uFillTx/>
                <a:latin typeface="Book Antiqua" pitchFamily="18" charset="0"/>
                <a:ea typeface="+mn-ea"/>
                <a:cs typeface="+mn-cs"/>
              </a:rPr>
              <a:t> </a:t>
            </a:r>
            <a:r>
              <a:rPr kumimoji="0" lang="it-IT" sz="1400" b="0" i="0" u="none" strike="noStrike" kern="1200" cap="none" spc="0" normalizeH="0" baseline="0" noProof="0" smtClean="0">
                <a:ln>
                  <a:noFill/>
                </a:ln>
                <a:solidFill>
                  <a:schemeClr val="bg1"/>
                </a:solidFill>
                <a:effectLst/>
                <a:uLnTx/>
                <a:uFillTx/>
                <a:latin typeface="Book Antiqua" pitchFamily="18" charset="0"/>
                <a:ea typeface="+mn-ea"/>
                <a:cs typeface="+mn-cs"/>
              </a:rPr>
              <a:t>(</a:t>
            </a:r>
            <a:r>
              <a:rPr kumimoji="0" lang="it-IT" sz="1200" b="0" i="0" u="none" strike="noStrike" kern="1200" cap="none" spc="0" normalizeH="0" baseline="0" noProof="0" smtClean="0">
                <a:ln>
                  <a:noFill/>
                </a:ln>
                <a:solidFill>
                  <a:schemeClr val="bg1"/>
                </a:solidFill>
                <a:effectLst/>
                <a:uLnTx/>
                <a:uFillTx/>
                <a:latin typeface="Book Antiqua" pitchFamily="18" charset="0"/>
                <a:ea typeface="+mn-ea"/>
                <a:cs typeface="+mn-cs"/>
              </a:rPr>
              <a:t>per il periodo 2013-2020</a:t>
            </a:r>
            <a:r>
              <a:rPr kumimoji="0" lang="it-IT" sz="1400" b="0" i="0" u="none" strike="noStrike" kern="1200" cap="none" spc="0" normalizeH="0" baseline="0" noProof="0" smtClean="0">
                <a:ln>
                  <a:noFill/>
                </a:ln>
                <a:solidFill>
                  <a:schemeClr val="bg1"/>
                </a:solidFill>
                <a:effectLst/>
                <a:uLnTx/>
                <a:uFillTx/>
                <a:latin typeface="Book Antiqua" pitchFamily="18" charset="0"/>
                <a:ea typeface="+mn-ea"/>
                <a:cs typeface="+mn-cs"/>
              </a:rPr>
              <a:t>) </a:t>
            </a:r>
          </a:p>
          <a:p>
            <a:pPr marL="0" marR="0" lvl="0" indent="0" algn="l" defTabSz="762000" rtl="0" eaLnBrk="1" fontAlgn="auto" latinLnBrk="0" hangingPunct="1">
              <a:lnSpc>
                <a:spcPct val="150000"/>
              </a:lnSpc>
              <a:spcBef>
                <a:spcPct val="20000"/>
              </a:spcBef>
              <a:spcAft>
                <a:spcPts val="0"/>
              </a:spcAft>
              <a:buClrTx/>
              <a:buSzTx/>
              <a:buFontTx/>
              <a:buNone/>
              <a:tabLst/>
              <a:defRPr/>
            </a:pPr>
            <a:endParaRPr kumimoji="0" lang="it-IT" sz="1800" b="0" i="0" u="none" strike="noStrike" kern="1200" cap="none" spc="0" normalizeH="0" baseline="0" noProof="0" dirty="0" smtClean="0">
              <a:ln>
                <a:noFill/>
              </a:ln>
              <a:solidFill>
                <a:schemeClr val="bg1"/>
              </a:solidFill>
              <a:effectLst/>
              <a:uLnTx/>
              <a:uFillTx/>
              <a:latin typeface="Book Antiqua" pitchFamily="18" charset="0"/>
              <a:ea typeface="+mn-ea"/>
              <a:cs typeface="+mn-cs"/>
            </a:endParaRPr>
          </a:p>
        </p:txBody>
      </p:sp>
      <p:sp>
        <p:nvSpPr>
          <p:cNvPr id="23" name="Rectangle 3"/>
          <p:cNvSpPr txBox="1">
            <a:spLocks noChangeArrowheads="1"/>
          </p:cNvSpPr>
          <p:nvPr/>
        </p:nvSpPr>
        <p:spPr>
          <a:xfrm>
            <a:off x="0" y="5157192"/>
            <a:ext cx="9144000" cy="1296144"/>
          </a:xfrm>
          <a:prstGeom prst="rect">
            <a:avLst/>
          </a:prstGeom>
        </p:spPr>
        <p:txBody>
          <a:bodyPr vert="horz" lIns="91440" tIns="45720" rIns="91440" bIns="45720" rtlCol="0">
            <a:normAutofit/>
          </a:bodyPr>
          <a:lstStyle/>
          <a:p>
            <a:pPr marL="0" marR="0" lvl="0" indent="-180975" algn="just" defTabSz="914400" rtl="0" eaLnBrk="1" fontAlgn="auto" latinLnBrk="0" hangingPunct="1">
              <a:lnSpc>
                <a:spcPct val="130000"/>
              </a:lnSpc>
              <a:spcBef>
                <a:spcPts val="0"/>
              </a:spcBef>
              <a:spcAft>
                <a:spcPts val="600"/>
              </a:spcAft>
              <a:buClrTx/>
              <a:buSzTx/>
              <a:buFont typeface="Arial" pitchFamily="34" charset="0"/>
              <a:buNone/>
              <a:tabLst/>
              <a:defRPr/>
            </a:pPr>
            <a:r>
              <a:rPr kumimoji="0" lang="it-IT" sz="1600" b="0" i="0" u="none" strike="noStrike" kern="1200" cap="none" spc="0" normalizeH="0" baseline="0" noProof="0" dirty="0" smtClean="0">
                <a:ln>
                  <a:noFill/>
                </a:ln>
                <a:solidFill>
                  <a:schemeClr val="tx1"/>
                </a:solidFill>
                <a:effectLst/>
                <a:uLnTx/>
                <a:uFillTx/>
                <a:latin typeface="Book Antiqua" pitchFamily="18" charset="0"/>
                <a:ea typeface="+mn-ea"/>
                <a:cs typeface="+mn-cs"/>
              </a:rPr>
              <a:t>Per quanto riguarda l’Italia,</a:t>
            </a:r>
            <a:r>
              <a:rPr kumimoji="0" lang="it-IT" sz="1600" b="0" i="0" u="none" strike="noStrike" kern="1200" cap="none" spc="0" normalizeH="0" noProof="0" dirty="0" smtClean="0">
                <a:ln>
                  <a:noFill/>
                </a:ln>
                <a:solidFill>
                  <a:schemeClr val="tx1"/>
                </a:solidFill>
                <a:effectLst/>
                <a:uLnTx/>
                <a:uFillTx/>
                <a:latin typeface="Book Antiqua" pitchFamily="18" charset="0"/>
                <a:ea typeface="+mn-ea"/>
                <a:cs typeface="+mn-cs"/>
              </a:rPr>
              <a:t> e l’Unione Europea, gli impegni per il periodo 2013-2020, coincidono con gli impegni assunti a livello comunitario nell’ambito del pacchetto clima-energia 2020.</a:t>
            </a:r>
            <a:endParaRPr kumimoji="0" lang="en-US" sz="1600" b="0" i="0" u="none" strike="noStrike" kern="1200" cap="none" spc="0" normalizeH="0" baseline="0" noProof="0" dirty="0" smtClean="0">
              <a:ln>
                <a:noFill/>
              </a:ln>
              <a:solidFill>
                <a:schemeClr val="tx1"/>
              </a:solidFill>
              <a:effectLst/>
              <a:uLnTx/>
              <a:uFillTx/>
              <a:latin typeface="Book Antiqua" pitchFamily="18" charset="0"/>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8"/>
          <p:cNvSpPr txBox="1">
            <a:spLocks noChangeArrowheads="1"/>
          </p:cNvSpPr>
          <p:nvPr/>
        </p:nvSpPr>
        <p:spPr bwMode="auto">
          <a:xfrm>
            <a:off x="0" y="5589240"/>
            <a:ext cx="9144000" cy="1268759"/>
          </a:xfrm>
          <a:prstGeom prst="rect">
            <a:avLst/>
          </a:prstGeom>
          <a:noFill/>
          <a:ln w="9525">
            <a:noFill/>
            <a:miter lim="800000"/>
            <a:headEnd/>
            <a:tailEnd/>
          </a:ln>
        </p:spPr>
        <p:txBody>
          <a:bodyPr/>
          <a:lstStyle/>
          <a:p>
            <a:pPr algn="just">
              <a:lnSpc>
                <a:spcPct val="120000"/>
              </a:lnSpc>
            </a:pPr>
            <a:r>
              <a:rPr lang="it-IT" sz="1600" dirty="0" smtClean="0">
                <a:latin typeface="Book Antiqua" pitchFamily="18" charset="0"/>
              </a:rPr>
              <a:t>Frutto di un processo “</a:t>
            </a:r>
            <a:r>
              <a:rPr lang="it-IT" sz="1600" dirty="0" err="1" smtClean="0">
                <a:latin typeface="Book Antiqua" pitchFamily="18" charset="0"/>
              </a:rPr>
              <a:t>bottom-up</a:t>
            </a:r>
            <a:r>
              <a:rPr lang="it-IT" sz="1600" dirty="0" smtClean="0">
                <a:latin typeface="Book Antiqua" pitchFamily="18" charset="0"/>
              </a:rPr>
              <a:t>” (con i contributi determinati nazionalmente dai Paesi, gli </a:t>
            </a:r>
            <a:r>
              <a:rPr lang="it-IT" sz="1600" b="1" dirty="0" err="1" smtClean="0">
                <a:latin typeface="Book Antiqua" pitchFamily="18" charset="0"/>
              </a:rPr>
              <a:t>INDC</a:t>
            </a:r>
            <a:r>
              <a:rPr lang="it-IT" sz="1600" dirty="0" err="1" smtClean="0">
                <a:latin typeface="Book Antiqua" pitchFamily="18" charset="0"/>
              </a:rPr>
              <a:t>s</a:t>
            </a:r>
            <a:r>
              <a:rPr lang="it-IT" sz="1600" dirty="0" smtClean="0">
                <a:latin typeface="Book Antiqua" pitchFamily="18" charset="0"/>
              </a:rPr>
              <a:t>), è un </a:t>
            </a:r>
            <a:r>
              <a:rPr lang="it-IT" sz="1600" b="1" dirty="0" smtClean="0">
                <a:latin typeface="Book Antiqua" pitchFamily="18" charset="0"/>
              </a:rPr>
              <a:t>accordo legalmente vincolante</a:t>
            </a:r>
            <a:r>
              <a:rPr lang="it-IT" sz="1600" dirty="0" smtClean="0">
                <a:latin typeface="Book Antiqua" pitchFamily="18" charset="0"/>
              </a:rPr>
              <a:t>.</a:t>
            </a:r>
          </a:p>
          <a:p>
            <a:pPr algn="just">
              <a:lnSpc>
                <a:spcPct val="120000"/>
              </a:lnSpc>
            </a:pPr>
            <a:r>
              <a:rPr lang="it-IT" sz="1600" dirty="0" smtClean="0">
                <a:latin typeface="Book Antiqua" pitchFamily="18" charset="0"/>
              </a:rPr>
              <a:t>L’Accordo contiene 117 volte la parola “</a:t>
            </a:r>
            <a:r>
              <a:rPr lang="it-IT" sz="1600" b="1" dirty="0" err="1" smtClean="0">
                <a:latin typeface="Book Antiqua" pitchFamily="18" charset="0"/>
              </a:rPr>
              <a:t>shall</a:t>
            </a:r>
            <a:r>
              <a:rPr lang="it-IT" sz="1600" dirty="0" smtClean="0">
                <a:latin typeface="Book Antiqua" pitchFamily="18" charset="0"/>
              </a:rPr>
              <a:t>”, 6 volte la parola “</a:t>
            </a:r>
            <a:r>
              <a:rPr lang="it-IT" sz="1600" b="1" dirty="0" err="1" smtClean="0">
                <a:latin typeface="Book Antiqua" pitchFamily="18" charset="0"/>
              </a:rPr>
              <a:t>will</a:t>
            </a:r>
            <a:r>
              <a:rPr lang="it-IT" sz="1600" dirty="0" smtClean="0">
                <a:latin typeface="Book Antiqua" pitchFamily="18" charset="0"/>
              </a:rPr>
              <a:t>” e 25 volte la parola “</a:t>
            </a:r>
            <a:r>
              <a:rPr lang="it-IT" sz="1600" b="1" dirty="0" err="1" smtClean="0">
                <a:latin typeface="Book Antiqua" pitchFamily="18" charset="0"/>
              </a:rPr>
              <a:t>should</a:t>
            </a:r>
            <a:r>
              <a:rPr lang="it-IT" sz="1600" dirty="0" smtClean="0">
                <a:latin typeface="Book Antiqua" pitchFamily="18" charset="0"/>
              </a:rPr>
              <a:t>”. È evidente la prevalenza degli elementi vincolanti rispetto a quelli non vincolanti.</a:t>
            </a:r>
            <a:endParaRPr lang="en-GB" sz="1600" dirty="0">
              <a:latin typeface="Book Antiqua" pitchFamily="18" charset="0"/>
              <a:ea typeface="MS PGothic" pitchFamily="34" charset="-128"/>
            </a:endParaRPr>
          </a:p>
        </p:txBody>
      </p:sp>
      <p:sp>
        <p:nvSpPr>
          <p:cNvPr id="16386" name="Rectangle 9"/>
          <p:cNvSpPr>
            <a:spLocks noChangeArrowheads="1"/>
          </p:cNvSpPr>
          <p:nvPr/>
        </p:nvSpPr>
        <p:spPr bwMode="auto">
          <a:xfrm>
            <a:off x="0" y="-26988"/>
            <a:ext cx="9144000" cy="431652"/>
          </a:xfrm>
          <a:prstGeom prst="rect">
            <a:avLst/>
          </a:prstGeom>
          <a:solidFill>
            <a:srgbClr val="3A4150"/>
          </a:solidFill>
          <a:ln w="9525" algn="ctr">
            <a:noFill/>
            <a:miter lim="800000"/>
            <a:headEnd/>
            <a:tailEnd/>
          </a:ln>
        </p:spPr>
        <p:txBody>
          <a:bodyPr anchor="ctr"/>
          <a:lstStyle/>
          <a:p>
            <a:r>
              <a:rPr lang="en-US" sz="2000" b="1" dirty="0" err="1">
                <a:solidFill>
                  <a:schemeClr val="bg1"/>
                </a:solidFill>
                <a:latin typeface="Book Antiqua" pitchFamily="18" charset="0"/>
                <a:ea typeface="MS PGothic" pitchFamily="34" charset="-128"/>
                <a:cs typeface="Times New Roman" pitchFamily="18" charset="0"/>
              </a:rPr>
              <a:t>L’accordo</a:t>
            </a:r>
            <a:r>
              <a:rPr lang="en-US" sz="2000" b="1" dirty="0">
                <a:solidFill>
                  <a:schemeClr val="bg1"/>
                </a:solidFill>
                <a:latin typeface="Book Antiqua" pitchFamily="18" charset="0"/>
                <a:ea typeface="MS PGothic" pitchFamily="34" charset="-128"/>
                <a:cs typeface="Times New Roman" pitchFamily="18" charset="0"/>
              </a:rPr>
              <a:t> di </a:t>
            </a:r>
            <a:r>
              <a:rPr lang="en-US" sz="2000" b="1" dirty="0" err="1">
                <a:solidFill>
                  <a:schemeClr val="bg1"/>
                </a:solidFill>
                <a:latin typeface="Book Antiqua" pitchFamily="18" charset="0"/>
                <a:ea typeface="MS PGothic" pitchFamily="34" charset="-128"/>
                <a:cs typeface="Times New Roman" pitchFamily="18" charset="0"/>
              </a:rPr>
              <a:t>Parigi</a:t>
            </a:r>
            <a:r>
              <a:rPr lang="en-US" sz="2000" b="1" dirty="0">
                <a:solidFill>
                  <a:schemeClr val="bg1"/>
                </a:solidFill>
                <a:latin typeface="Book Antiqua" pitchFamily="18" charset="0"/>
                <a:ea typeface="MS PGothic" pitchFamily="34" charset="-128"/>
                <a:cs typeface="Times New Roman" pitchFamily="18" charset="0"/>
              </a:rPr>
              <a:t> </a:t>
            </a:r>
          </a:p>
        </p:txBody>
      </p:sp>
      <p:grpSp>
        <p:nvGrpSpPr>
          <p:cNvPr id="2" name="Gruppo 5"/>
          <p:cNvGrpSpPr/>
          <p:nvPr/>
        </p:nvGrpSpPr>
        <p:grpSpPr>
          <a:xfrm>
            <a:off x="466849" y="620688"/>
            <a:ext cx="7921575" cy="4824735"/>
            <a:chOff x="250825" y="476672"/>
            <a:chExt cx="8424863" cy="5184775"/>
          </a:xfrm>
        </p:grpSpPr>
        <p:pic>
          <p:nvPicPr>
            <p:cNvPr id="16387" name="Picture 2"/>
            <p:cNvPicPr>
              <a:picLocks noChangeAspect="1" noChangeArrowheads="1"/>
            </p:cNvPicPr>
            <p:nvPr/>
          </p:nvPicPr>
          <p:blipFill>
            <a:blip r:embed="rId2" cstate="print"/>
            <a:srcRect/>
            <a:stretch>
              <a:fillRect/>
            </a:stretch>
          </p:blipFill>
          <p:spPr bwMode="auto">
            <a:xfrm>
              <a:off x="250825" y="476672"/>
              <a:ext cx="4033838" cy="5184775"/>
            </a:xfrm>
            <a:prstGeom prst="rect">
              <a:avLst/>
            </a:prstGeom>
            <a:noFill/>
            <a:ln w="9525">
              <a:solidFill>
                <a:schemeClr val="accent2"/>
              </a:solidFill>
              <a:miter lim="800000"/>
              <a:headEnd/>
              <a:tailEnd/>
            </a:ln>
          </p:spPr>
        </p:pic>
        <p:pic>
          <p:nvPicPr>
            <p:cNvPr id="16388" name="Picture 3"/>
            <p:cNvPicPr>
              <a:picLocks noChangeAspect="1" noChangeArrowheads="1"/>
            </p:cNvPicPr>
            <p:nvPr/>
          </p:nvPicPr>
          <p:blipFill>
            <a:blip r:embed="rId3" cstate="print"/>
            <a:srcRect/>
            <a:stretch>
              <a:fillRect/>
            </a:stretch>
          </p:blipFill>
          <p:spPr bwMode="auto">
            <a:xfrm>
              <a:off x="4643438" y="476672"/>
              <a:ext cx="4032250" cy="5184775"/>
            </a:xfrm>
            <a:prstGeom prst="rect">
              <a:avLst/>
            </a:prstGeom>
            <a:solidFill>
              <a:schemeClr val="accent2"/>
            </a:solidFill>
            <a:ln w="9525">
              <a:solidFill>
                <a:schemeClr val="accent2"/>
              </a:solidFill>
              <a:miter lim="800000"/>
              <a:headEnd/>
              <a:tailEnd/>
            </a:ln>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a:stretch>
            <a:fillRect/>
          </a:stretch>
        </p:blipFill>
        <p:spPr bwMode="auto">
          <a:xfrm>
            <a:off x="1259632" y="4880907"/>
            <a:ext cx="7884368" cy="1528432"/>
          </a:xfrm>
          <a:prstGeom prst="rect">
            <a:avLst/>
          </a:prstGeom>
          <a:noFill/>
          <a:ln w="9525">
            <a:solidFill>
              <a:schemeClr val="accent1">
                <a:lumMod val="75000"/>
              </a:schemeClr>
            </a:solidFill>
            <a:miter lim="800000"/>
            <a:headEnd/>
            <a:tailEnd/>
          </a:ln>
        </p:spPr>
      </p:pic>
      <p:sp>
        <p:nvSpPr>
          <p:cNvPr id="3" name="Segnaposto contenuto 2"/>
          <p:cNvSpPr>
            <a:spLocks noGrp="1"/>
          </p:cNvSpPr>
          <p:nvPr>
            <p:ph idx="1"/>
          </p:nvPr>
        </p:nvSpPr>
        <p:spPr>
          <a:xfrm>
            <a:off x="0" y="332656"/>
            <a:ext cx="9144000" cy="4752528"/>
          </a:xfrm>
        </p:spPr>
        <p:txBody>
          <a:bodyPr>
            <a:noAutofit/>
          </a:bodyPr>
          <a:lstStyle/>
          <a:p>
            <a:pPr algn="just">
              <a:lnSpc>
                <a:spcPct val="130000"/>
              </a:lnSpc>
              <a:spcBef>
                <a:spcPts val="0"/>
              </a:spcBef>
              <a:buNone/>
            </a:pPr>
            <a:r>
              <a:rPr lang="it-IT" sz="1600" b="1" dirty="0">
                <a:solidFill>
                  <a:srgbClr val="3A4150"/>
                </a:solidFill>
                <a:latin typeface="Book Antiqua" pitchFamily="18" charset="0"/>
              </a:rPr>
              <a:t>Obiettivo di lungo termine: </a:t>
            </a:r>
            <a:endParaRPr lang="it-IT" sz="1600" b="1" dirty="0" smtClean="0">
              <a:solidFill>
                <a:srgbClr val="3A4150"/>
              </a:solidFill>
              <a:latin typeface="Book Antiqua" pitchFamily="18" charset="0"/>
            </a:endParaRPr>
          </a:p>
          <a:p>
            <a:pPr algn="just">
              <a:lnSpc>
                <a:spcPct val="130000"/>
              </a:lnSpc>
              <a:spcBef>
                <a:spcPts val="0"/>
              </a:spcBef>
            </a:pPr>
            <a:r>
              <a:rPr lang="it-IT" sz="1600" dirty="0" smtClean="0">
                <a:solidFill>
                  <a:srgbClr val="3A4150"/>
                </a:solidFill>
                <a:latin typeface="Book Antiqua" pitchFamily="18" charset="0"/>
              </a:rPr>
              <a:t>contenere l’aumento della temperatura </a:t>
            </a:r>
            <a:r>
              <a:rPr lang="it-IT" sz="1600" dirty="0">
                <a:solidFill>
                  <a:srgbClr val="3A4150"/>
                </a:solidFill>
                <a:latin typeface="Book Antiqua" pitchFamily="18" charset="0"/>
              </a:rPr>
              <a:t>ben al di sotto dei </a:t>
            </a:r>
            <a:r>
              <a:rPr lang="it-IT" sz="1600" b="1" dirty="0">
                <a:solidFill>
                  <a:srgbClr val="3A4150"/>
                </a:solidFill>
                <a:latin typeface="Book Antiqua" pitchFamily="18" charset="0"/>
              </a:rPr>
              <a:t>2°C </a:t>
            </a:r>
            <a:r>
              <a:rPr lang="it-IT" sz="1600" dirty="0">
                <a:solidFill>
                  <a:srgbClr val="3A4150"/>
                </a:solidFill>
                <a:latin typeface="Book Antiqua" pitchFamily="18" charset="0"/>
              </a:rPr>
              <a:t>e </a:t>
            </a:r>
            <a:r>
              <a:rPr lang="it-IT" sz="1600" dirty="0" smtClean="0">
                <a:solidFill>
                  <a:srgbClr val="3A4150"/>
                </a:solidFill>
                <a:latin typeface="Book Antiqua" pitchFamily="18" charset="0"/>
              </a:rPr>
              <a:t>perseguire gli sforzi di </a:t>
            </a:r>
            <a:r>
              <a:rPr lang="it-IT" sz="1600" dirty="0">
                <a:solidFill>
                  <a:srgbClr val="3A4150"/>
                </a:solidFill>
                <a:latin typeface="Book Antiqua" pitchFamily="18" charset="0"/>
              </a:rPr>
              <a:t>limitare l’aumento </a:t>
            </a:r>
            <a:r>
              <a:rPr lang="it-IT" sz="1600" dirty="0" smtClean="0">
                <a:solidFill>
                  <a:srgbClr val="3A4150"/>
                </a:solidFill>
                <a:latin typeface="Book Antiqua" pitchFamily="18" charset="0"/>
              </a:rPr>
              <a:t>a </a:t>
            </a:r>
            <a:r>
              <a:rPr lang="it-IT" sz="1600" b="1" dirty="0" smtClean="0">
                <a:solidFill>
                  <a:srgbClr val="3A4150"/>
                </a:solidFill>
                <a:latin typeface="Book Antiqua" pitchFamily="18" charset="0"/>
              </a:rPr>
              <a:t>1.5°C</a:t>
            </a:r>
          </a:p>
          <a:p>
            <a:pPr marL="0" indent="0" algn="just">
              <a:lnSpc>
                <a:spcPct val="130000"/>
              </a:lnSpc>
              <a:spcBef>
                <a:spcPts val="0"/>
              </a:spcBef>
              <a:buNone/>
            </a:pPr>
            <a:endParaRPr lang="it-IT" sz="1050" dirty="0">
              <a:solidFill>
                <a:srgbClr val="3A4150"/>
              </a:solidFill>
              <a:latin typeface="Book Antiqua" pitchFamily="18" charset="0"/>
            </a:endParaRPr>
          </a:p>
          <a:p>
            <a:pPr algn="just">
              <a:lnSpc>
                <a:spcPct val="130000"/>
              </a:lnSpc>
              <a:spcBef>
                <a:spcPts val="0"/>
              </a:spcBef>
              <a:buNone/>
            </a:pPr>
            <a:r>
              <a:rPr lang="it-IT" sz="1600" b="1" dirty="0">
                <a:solidFill>
                  <a:srgbClr val="3A4150"/>
                </a:solidFill>
                <a:latin typeface="Book Antiqua" pitchFamily="18" charset="0"/>
              </a:rPr>
              <a:t>Obiettivo di mitigazione: </a:t>
            </a:r>
            <a:endParaRPr lang="it-IT" sz="1600" dirty="0" smtClean="0">
              <a:solidFill>
                <a:srgbClr val="3A4150"/>
              </a:solidFill>
              <a:latin typeface="Book Antiqua" pitchFamily="18" charset="0"/>
            </a:endParaRPr>
          </a:p>
          <a:p>
            <a:pPr algn="just">
              <a:lnSpc>
                <a:spcPct val="130000"/>
              </a:lnSpc>
              <a:spcBef>
                <a:spcPts val="0"/>
              </a:spcBef>
              <a:buFont typeface="Arial" charset="0"/>
              <a:buChar char="•"/>
            </a:pPr>
            <a:r>
              <a:rPr lang="it-IT" sz="1600" dirty="0" smtClean="0">
                <a:solidFill>
                  <a:srgbClr val="2F3541"/>
                </a:solidFill>
                <a:latin typeface="Book Antiqua" pitchFamily="18" charset="0"/>
                <a:cs typeface="Times New Roman" pitchFamily="18" charset="0"/>
              </a:rPr>
              <a:t>Raggiungimento del picco emissivo globale quanto prima</a:t>
            </a:r>
          </a:p>
          <a:p>
            <a:pPr algn="just">
              <a:lnSpc>
                <a:spcPct val="130000"/>
              </a:lnSpc>
              <a:spcBef>
                <a:spcPts val="0"/>
              </a:spcBef>
              <a:buFont typeface="Arial" charset="0"/>
              <a:buChar char="•"/>
            </a:pPr>
            <a:r>
              <a:rPr lang="it-IT" sz="1600" dirty="0" smtClean="0">
                <a:solidFill>
                  <a:srgbClr val="2F3541"/>
                </a:solidFill>
                <a:latin typeface="Book Antiqua" pitchFamily="18" charset="0"/>
                <a:cs typeface="Times New Roman" pitchFamily="18" charset="0"/>
              </a:rPr>
              <a:t>Dal 2050 rapida riduzione delle emissioni fino a raggiungere il bilancio tra emissioni antropogeniche ed assorbimenti  </a:t>
            </a:r>
          </a:p>
          <a:p>
            <a:pPr algn="just">
              <a:lnSpc>
                <a:spcPct val="130000"/>
              </a:lnSpc>
              <a:spcBef>
                <a:spcPts val="0"/>
              </a:spcBef>
              <a:buFont typeface="Arial" charset="0"/>
              <a:buChar char="•"/>
            </a:pPr>
            <a:endParaRPr lang="it-IT" sz="1200" dirty="0" smtClean="0">
              <a:solidFill>
                <a:srgbClr val="2F3541"/>
              </a:solidFill>
              <a:latin typeface="Book Antiqua" pitchFamily="18" charset="0"/>
              <a:cs typeface="Times New Roman" pitchFamily="18" charset="0"/>
            </a:endParaRPr>
          </a:p>
          <a:p>
            <a:pPr marL="180975" indent="-180975" algn="just">
              <a:lnSpc>
                <a:spcPct val="130000"/>
              </a:lnSpc>
              <a:spcBef>
                <a:spcPts val="0"/>
              </a:spcBef>
              <a:buClr>
                <a:srgbClr val="3A4150"/>
              </a:buClr>
              <a:buFont typeface="Book Antiqua" pitchFamily="18" charset="0"/>
              <a:buChar char="→"/>
            </a:pPr>
            <a:r>
              <a:rPr lang="it-IT" sz="1600" dirty="0" smtClean="0">
                <a:solidFill>
                  <a:srgbClr val="2F3541"/>
                </a:solidFill>
                <a:latin typeface="Book Antiqua" pitchFamily="18" charset="0"/>
                <a:cs typeface="Times New Roman" pitchFamily="18" charset="0"/>
              </a:rPr>
              <a:t> Sulla base di quanto stabilito a Lima </a:t>
            </a:r>
            <a:r>
              <a:rPr lang="it-IT" sz="1600" dirty="0" smtClean="0">
                <a:solidFill>
                  <a:srgbClr val="2F3541"/>
                </a:solidFill>
                <a:latin typeface="Book Antiqua" pitchFamily="18" charset="0"/>
                <a:cs typeface="Times New Roman" pitchFamily="18" charset="0"/>
              </a:rPr>
              <a:t>nel 2014 </a:t>
            </a:r>
            <a:r>
              <a:rPr lang="it-IT" sz="1600" dirty="0" smtClean="0">
                <a:solidFill>
                  <a:srgbClr val="2F3541"/>
                </a:solidFill>
                <a:latin typeface="Book Antiqua" pitchFamily="18" charset="0"/>
                <a:cs typeface="Times New Roman" pitchFamily="18" charset="0"/>
              </a:rPr>
              <a:t>(1/CP20), tutti i Paesi sono stati invitati a comunicare i propri impegni volontari di riduzione delle emissioni volti al raggiungimento dell’obiettivo stabilito nell’art. 2 della Convenzione; ad oggi 161 Paesi hanno presentato le loro comunicazioni (</a:t>
            </a:r>
            <a:r>
              <a:rPr lang="it-IT" sz="1600" i="1" dirty="0" err="1" smtClean="0">
                <a:solidFill>
                  <a:srgbClr val="2F3541"/>
                </a:solidFill>
                <a:latin typeface="Book Antiqua" pitchFamily="18" charset="0"/>
                <a:cs typeface="Times New Roman" pitchFamily="18" charset="0"/>
              </a:rPr>
              <a:t>intended</a:t>
            </a:r>
            <a:r>
              <a:rPr lang="it-IT" sz="1600" i="1" dirty="0" smtClean="0">
                <a:solidFill>
                  <a:srgbClr val="2F3541"/>
                </a:solidFill>
                <a:latin typeface="Book Antiqua" pitchFamily="18" charset="0"/>
                <a:cs typeface="Times New Roman" pitchFamily="18" charset="0"/>
              </a:rPr>
              <a:t> </a:t>
            </a:r>
            <a:r>
              <a:rPr lang="it-IT" sz="1600" i="1" dirty="0" err="1" smtClean="0">
                <a:solidFill>
                  <a:srgbClr val="2F3541"/>
                </a:solidFill>
                <a:latin typeface="Book Antiqua" pitchFamily="18" charset="0"/>
                <a:cs typeface="Times New Roman" pitchFamily="18" charset="0"/>
              </a:rPr>
              <a:t>nationally</a:t>
            </a:r>
            <a:r>
              <a:rPr lang="it-IT" sz="1600" i="1" dirty="0" smtClean="0">
                <a:solidFill>
                  <a:srgbClr val="2F3541"/>
                </a:solidFill>
                <a:latin typeface="Book Antiqua" pitchFamily="18" charset="0"/>
                <a:cs typeface="Times New Roman" pitchFamily="18" charset="0"/>
              </a:rPr>
              <a:t> </a:t>
            </a:r>
            <a:r>
              <a:rPr lang="it-IT" sz="1600" i="1" dirty="0" err="1" smtClean="0">
                <a:solidFill>
                  <a:srgbClr val="2F3541"/>
                </a:solidFill>
                <a:latin typeface="Book Antiqua" pitchFamily="18" charset="0"/>
                <a:cs typeface="Times New Roman" pitchFamily="18" charset="0"/>
              </a:rPr>
              <a:t>defined</a:t>
            </a:r>
            <a:r>
              <a:rPr lang="it-IT" sz="1600" i="1" dirty="0" smtClean="0">
                <a:solidFill>
                  <a:srgbClr val="2F3541"/>
                </a:solidFill>
                <a:latin typeface="Book Antiqua" pitchFamily="18" charset="0"/>
                <a:cs typeface="Times New Roman" pitchFamily="18" charset="0"/>
              </a:rPr>
              <a:t> </a:t>
            </a:r>
            <a:r>
              <a:rPr lang="it-IT" sz="1600" i="1" dirty="0" err="1" smtClean="0">
                <a:solidFill>
                  <a:srgbClr val="2F3541"/>
                </a:solidFill>
                <a:latin typeface="Book Antiqua" pitchFamily="18" charset="0"/>
                <a:cs typeface="Times New Roman" pitchFamily="18" charset="0"/>
              </a:rPr>
              <a:t>contributions</a:t>
            </a:r>
            <a:r>
              <a:rPr lang="it-IT" sz="1600" dirty="0" smtClean="0">
                <a:solidFill>
                  <a:srgbClr val="2F3541"/>
                </a:solidFill>
                <a:latin typeface="Book Antiqua" pitchFamily="18" charset="0"/>
                <a:cs typeface="Times New Roman" pitchFamily="18" charset="0"/>
              </a:rPr>
              <a:t>, </a:t>
            </a:r>
            <a:r>
              <a:rPr lang="it-IT" sz="1600" dirty="0" err="1" smtClean="0">
                <a:solidFill>
                  <a:srgbClr val="2F3541"/>
                </a:solidFill>
                <a:latin typeface="Book Antiqua" pitchFamily="18" charset="0"/>
                <a:cs typeface="Times New Roman" pitchFamily="18" charset="0"/>
              </a:rPr>
              <a:t>INDCs</a:t>
            </a:r>
            <a:r>
              <a:rPr lang="it-IT" sz="1600" dirty="0" smtClean="0">
                <a:solidFill>
                  <a:srgbClr val="2F3541"/>
                </a:solidFill>
                <a:latin typeface="Book Antiqua" pitchFamily="18" charset="0"/>
                <a:cs typeface="Times New Roman" pitchFamily="18" charset="0"/>
              </a:rPr>
              <a:t>), con impegni fino al 2030</a:t>
            </a:r>
          </a:p>
          <a:p>
            <a:pPr algn="just">
              <a:lnSpc>
                <a:spcPct val="130000"/>
              </a:lnSpc>
              <a:spcBef>
                <a:spcPts val="0"/>
              </a:spcBef>
              <a:buFont typeface="Book Antiqua" pitchFamily="18" charset="0"/>
              <a:buChar char="→"/>
            </a:pPr>
            <a:r>
              <a:rPr lang="it-IT" sz="1600" dirty="0" smtClean="0">
                <a:solidFill>
                  <a:srgbClr val="2F3541"/>
                </a:solidFill>
                <a:latin typeface="Book Antiqua" pitchFamily="18" charset="0"/>
                <a:cs typeface="Times New Roman" pitchFamily="18" charset="0"/>
              </a:rPr>
              <a:t>Secondo gli impegni stabiliti </a:t>
            </a:r>
            <a:r>
              <a:rPr lang="it-IT" sz="1600" dirty="0" smtClean="0">
                <a:solidFill>
                  <a:srgbClr val="2F3541"/>
                </a:solidFill>
                <a:latin typeface="Book Antiqua" pitchFamily="18" charset="0"/>
                <a:cs typeface="Times New Roman" pitchFamily="18" charset="0"/>
              </a:rPr>
              <a:t>finora </a:t>
            </a:r>
            <a:r>
              <a:rPr lang="it-IT" sz="1600" dirty="0" smtClean="0">
                <a:solidFill>
                  <a:srgbClr val="2F3541"/>
                </a:solidFill>
                <a:latin typeface="Book Antiqua" pitchFamily="18" charset="0"/>
                <a:cs typeface="Times New Roman" pitchFamily="18" charset="0"/>
              </a:rPr>
              <a:t>non si </a:t>
            </a:r>
            <a:r>
              <a:rPr lang="it-IT" sz="1600" dirty="0" smtClean="0">
                <a:solidFill>
                  <a:srgbClr val="2F3541"/>
                </a:solidFill>
                <a:latin typeface="Book Antiqua" pitchFamily="18" charset="0"/>
                <a:cs typeface="Times New Roman" pitchFamily="18" charset="0"/>
              </a:rPr>
              <a:t>riuscirà a evitare una </a:t>
            </a:r>
            <a:r>
              <a:rPr lang="it-IT" sz="1600" dirty="0" smtClean="0">
                <a:solidFill>
                  <a:srgbClr val="2F3541"/>
                </a:solidFill>
                <a:latin typeface="Book Antiqua" pitchFamily="18" charset="0"/>
                <a:cs typeface="Times New Roman" pitchFamily="18" charset="0"/>
              </a:rPr>
              <a:t>crescita al di sotto dei 2°C (2.7°C)</a:t>
            </a:r>
          </a:p>
          <a:p>
            <a:pPr algn="just">
              <a:lnSpc>
                <a:spcPct val="130000"/>
              </a:lnSpc>
              <a:spcBef>
                <a:spcPts val="0"/>
              </a:spcBef>
            </a:pPr>
            <a:endParaRPr lang="it-IT" sz="1600" dirty="0">
              <a:solidFill>
                <a:srgbClr val="3A4150"/>
              </a:solidFill>
              <a:latin typeface="Book Antiqua" pitchFamily="18" charset="0"/>
            </a:endParaRPr>
          </a:p>
          <a:p>
            <a:pPr marL="0" indent="0" algn="just">
              <a:lnSpc>
                <a:spcPct val="130000"/>
              </a:lnSpc>
              <a:spcBef>
                <a:spcPts val="0"/>
              </a:spcBef>
              <a:buNone/>
            </a:pPr>
            <a:endParaRPr lang="it-IT" sz="1600" dirty="0" smtClean="0">
              <a:solidFill>
                <a:srgbClr val="3A4150"/>
              </a:solidFill>
              <a:latin typeface="Book Antiqua" pitchFamily="18" charset="0"/>
            </a:endParaRPr>
          </a:p>
          <a:p>
            <a:pPr algn="just">
              <a:lnSpc>
                <a:spcPct val="130000"/>
              </a:lnSpc>
              <a:spcBef>
                <a:spcPts val="0"/>
              </a:spcBef>
            </a:pPr>
            <a:endParaRPr lang="it-IT" sz="1600" dirty="0">
              <a:solidFill>
                <a:srgbClr val="3A4150"/>
              </a:solidFill>
              <a:latin typeface="Book Antiqua" pitchFamily="18" charset="0"/>
            </a:endParaRPr>
          </a:p>
        </p:txBody>
      </p:sp>
      <p:sp>
        <p:nvSpPr>
          <p:cNvPr id="6" name="Rectangle 9"/>
          <p:cNvSpPr>
            <a:spLocks noChangeArrowheads="1"/>
          </p:cNvSpPr>
          <p:nvPr/>
        </p:nvSpPr>
        <p:spPr bwMode="auto">
          <a:xfrm>
            <a:off x="0" y="-26988"/>
            <a:ext cx="9144000" cy="431652"/>
          </a:xfrm>
          <a:prstGeom prst="rect">
            <a:avLst/>
          </a:prstGeom>
          <a:solidFill>
            <a:srgbClr val="3A4150"/>
          </a:solidFill>
          <a:ln w="9525" algn="ctr">
            <a:noFill/>
            <a:miter lim="800000"/>
            <a:headEnd/>
            <a:tailEnd/>
          </a:ln>
        </p:spPr>
        <p:txBody>
          <a:bodyPr anchor="ctr"/>
          <a:lstStyle/>
          <a:p>
            <a:r>
              <a:rPr lang="en-US" sz="2000" b="1" dirty="0" err="1" smtClean="0">
                <a:solidFill>
                  <a:schemeClr val="bg1"/>
                </a:solidFill>
                <a:latin typeface="Book Antiqua" pitchFamily="18" charset="0"/>
                <a:ea typeface="MS PGothic" pitchFamily="34" charset="-128"/>
                <a:cs typeface="Times New Roman" pitchFamily="18" charset="0"/>
              </a:rPr>
              <a:t>L’accordo</a:t>
            </a:r>
            <a:r>
              <a:rPr lang="en-US" sz="2000" b="1" dirty="0" smtClean="0">
                <a:solidFill>
                  <a:schemeClr val="bg1"/>
                </a:solidFill>
                <a:latin typeface="Book Antiqua" pitchFamily="18" charset="0"/>
                <a:ea typeface="MS PGothic" pitchFamily="34" charset="-128"/>
                <a:cs typeface="Times New Roman" pitchFamily="18" charset="0"/>
              </a:rPr>
              <a:t> di </a:t>
            </a:r>
            <a:r>
              <a:rPr lang="en-US" sz="2000" b="1" dirty="0" err="1" smtClean="0">
                <a:solidFill>
                  <a:schemeClr val="bg1"/>
                </a:solidFill>
                <a:latin typeface="Book Antiqua" pitchFamily="18" charset="0"/>
                <a:ea typeface="MS PGothic" pitchFamily="34" charset="-128"/>
                <a:cs typeface="Times New Roman" pitchFamily="18" charset="0"/>
              </a:rPr>
              <a:t>Parigi</a:t>
            </a:r>
            <a:endParaRPr lang="it-IT" sz="2000" b="1" dirty="0" smtClean="0">
              <a:solidFill>
                <a:schemeClr val="bg1"/>
              </a:solidFill>
              <a:latin typeface="Book Antiqua" pitchFamily="18" charset="0"/>
            </a:endParaRPr>
          </a:p>
        </p:txBody>
      </p:sp>
      <p:sp>
        <p:nvSpPr>
          <p:cNvPr id="9" name="Rettangolo 8"/>
          <p:cNvSpPr/>
          <p:nvPr/>
        </p:nvSpPr>
        <p:spPr>
          <a:xfrm>
            <a:off x="0" y="6362164"/>
            <a:ext cx="9144000" cy="523220"/>
          </a:xfrm>
          <a:prstGeom prst="rect">
            <a:avLst/>
          </a:prstGeom>
        </p:spPr>
        <p:txBody>
          <a:bodyPr wrap="square">
            <a:spAutoFit/>
          </a:bodyPr>
          <a:lstStyle/>
          <a:p>
            <a:pPr algn="just">
              <a:spcBef>
                <a:spcPts val="0"/>
              </a:spcBef>
              <a:buNone/>
            </a:pPr>
            <a:r>
              <a:rPr lang="it-IT" sz="1400" dirty="0" smtClean="0">
                <a:solidFill>
                  <a:srgbClr val="2F3541"/>
                </a:solidFill>
                <a:latin typeface="Book Antiqua" pitchFamily="18" charset="0"/>
                <a:cs typeface="Times New Roman" pitchFamily="18" charset="0"/>
              </a:rPr>
              <a:t>“</a:t>
            </a:r>
            <a:r>
              <a:rPr lang="it-IT" sz="1400" i="1" dirty="0" err="1" smtClean="0">
                <a:solidFill>
                  <a:srgbClr val="2F3541"/>
                </a:solidFill>
                <a:latin typeface="Book Antiqua" pitchFamily="18" charset="0"/>
                <a:cs typeface="Times New Roman" pitchFamily="18" charset="0"/>
              </a:rPr>
              <a:t>stabilization</a:t>
            </a:r>
            <a:r>
              <a:rPr lang="it-IT" sz="1400" i="1" dirty="0" smtClean="0">
                <a:solidFill>
                  <a:srgbClr val="2F3541"/>
                </a:solidFill>
                <a:latin typeface="Book Antiqua" pitchFamily="18" charset="0"/>
                <a:cs typeface="Times New Roman" pitchFamily="18" charset="0"/>
              </a:rPr>
              <a:t> </a:t>
            </a:r>
            <a:r>
              <a:rPr lang="it-IT" sz="1400" i="1" dirty="0" err="1" smtClean="0">
                <a:solidFill>
                  <a:srgbClr val="2F3541"/>
                </a:solidFill>
                <a:latin typeface="Book Antiqua" pitchFamily="18" charset="0"/>
                <a:cs typeface="Times New Roman" pitchFamily="18" charset="0"/>
              </a:rPr>
              <a:t>of</a:t>
            </a:r>
            <a:r>
              <a:rPr lang="it-IT" sz="1400" i="1" dirty="0" smtClean="0">
                <a:solidFill>
                  <a:srgbClr val="2F3541"/>
                </a:solidFill>
                <a:latin typeface="Book Antiqua" pitchFamily="18" charset="0"/>
                <a:cs typeface="Times New Roman" pitchFamily="18" charset="0"/>
              </a:rPr>
              <a:t> </a:t>
            </a:r>
            <a:r>
              <a:rPr lang="it-IT" sz="1400" i="1" dirty="0" err="1" smtClean="0">
                <a:solidFill>
                  <a:srgbClr val="2F3541"/>
                </a:solidFill>
                <a:latin typeface="Book Antiqua" pitchFamily="18" charset="0"/>
                <a:cs typeface="Times New Roman" pitchFamily="18" charset="0"/>
              </a:rPr>
              <a:t>greenhouse</a:t>
            </a:r>
            <a:r>
              <a:rPr lang="it-IT" sz="1400" i="1" dirty="0" smtClean="0">
                <a:solidFill>
                  <a:srgbClr val="2F3541"/>
                </a:solidFill>
                <a:latin typeface="Book Antiqua" pitchFamily="18" charset="0"/>
                <a:cs typeface="Times New Roman" pitchFamily="18" charset="0"/>
              </a:rPr>
              <a:t> gas </a:t>
            </a:r>
            <a:r>
              <a:rPr lang="it-IT" sz="1400" i="1" dirty="0" err="1" smtClean="0">
                <a:solidFill>
                  <a:srgbClr val="2F3541"/>
                </a:solidFill>
                <a:latin typeface="Book Antiqua" pitchFamily="18" charset="0"/>
                <a:cs typeface="Times New Roman" pitchFamily="18" charset="0"/>
              </a:rPr>
              <a:t>concentrations</a:t>
            </a:r>
            <a:r>
              <a:rPr lang="it-IT" sz="1400" i="1" dirty="0" smtClean="0">
                <a:solidFill>
                  <a:srgbClr val="2F3541"/>
                </a:solidFill>
                <a:latin typeface="Book Antiqua" pitchFamily="18" charset="0"/>
                <a:cs typeface="Times New Roman" pitchFamily="18" charset="0"/>
              </a:rPr>
              <a:t> in the atmosphere at a </a:t>
            </a:r>
            <a:r>
              <a:rPr lang="it-IT" sz="1400" i="1" dirty="0" err="1" smtClean="0">
                <a:solidFill>
                  <a:srgbClr val="2F3541"/>
                </a:solidFill>
                <a:latin typeface="Book Antiqua" pitchFamily="18" charset="0"/>
                <a:cs typeface="Times New Roman" pitchFamily="18" charset="0"/>
              </a:rPr>
              <a:t>level</a:t>
            </a:r>
            <a:r>
              <a:rPr lang="it-IT" sz="1400" i="1" dirty="0" smtClean="0">
                <a:solidFill>
                  <a:srgbClr val="2F3541"/>
                </a:solidFill>
                <a:latin typeface="Book Antiqua" pitchFamily="18" charset="0"/>
                <a:cs typeface="Times New Roman" pitchFamily="18" charset="0"/>
              </a:rPr>
              <a:t> </a:t>
            </a:r>
            <a:r>
              <a:rPr lang="it-IT" sz="1400" i="1" dirty="0" err="1" smtClean="0">
                <a:solidFill>
                  <a:srgbClr val="2F3541"/>
                </a:solidFill>
                <a:latin typeface="Book Antiqua" pitchFamily="18" charset="0"/>
                <a:cs typeface="Times New Roman" pitchFamily="18" charset="0"/>
              </a:rPr>
              <a:t>that</a:t>
            </a:r>
            <a:r>
              <a:rPr lang="it-IT" sz="1400" i="1" dirty="0" smtClean="0">
                <a:solidFill>
                  <a:srgbClr val="2F3541"/>
                </a:solidFill>
                <a:latin typeface="Book Antiqua" pitchFamily="18" charset="0"/>
                <a:cs typeface="Times New Roman" pitchFamily="18" charset="0"/>
              </a:rPr>
              <a:t> </a:t>
            </a:r>
            <a:r>
              <a:rPr lang="it-IT" sz="1400" i="1" dirty="0" err="1" smtClean="0">
                <a:solidFill>
                  <a:srgbClr val="2F3541"/>
                </a:solidFill>
                <a:latin typeface="Book Antiqua" pitchFamily="18" charset="0"/>
                <a:cs typeface="Times New Roman" pitchFamily="18" charset="0"/>
              </a:rPr>
              <a:t>would</a:t>
            </a:r>
            <a:r>
              <a:rPr lang="it-IT" sz="1400" i="1" dirty="0" smtClean="0">
                <a:solidFill>
                  <a:srgbClr val="2F3541"/>
                </a:solidFill>
                <a:latin typeface="Book Antiqua" pitchFamily="18" charset="0"/>
                <a:cs typeface="Times New Roman" pitchFamily="18" charset="0"/>
              </a:rPr>
              <a:t> </a:t>
            </a:r>
            <a:r>
              <a:rPr lang="it-IT" sz="1400" i="1" dirty="0" err="1" smtClean="0">
                <a:solidFill>
                  <a:srgbClr val="2F3541"/>
                </a:solidFill>
                <a:latin typeface="Book Antiqua" pitchFamily="18" charset="0"/>
                <a:cs typeface="Times New Roman" pitchFamily="18" charset="0"/>
              </a:rPr>
              <a:t>prevent</a:t>
            </a:r>
            <a:r>
              <a:rPr lang="it-IT" sz="1400" i="1" dirty="0" smtClean="0">
                <a:solidFill>
                  <a:srgbClr val="2F3541"/>
                </a:solidFill>
                <a:latin typeface="Book Antiqua" pitchFamily="18" charset="0"/>
                <a:cs typeface="Times New Roman" pitchFamily="18" charset="0"/>
              </a:rPr>
              <a:t> </a:t>
            </a:r>
            <a:r>
              <a:rPr lang="it-IT" sz="1400" i="1" dirty="0" err="1" smtClean="0">
                <a:solidFill>
                  <a:srgbClr val="2F3541"/>
                </a:solidFill>
                <a:latin typeface="Book Antiqua" pitchFamily="18" charset="0"/>
                <a:cs typeface="Times New Roman" pitchFamily="18" charset="0"/>
              </a:rPr>
              <a:t>dangerous</a:t>
            </a:r>
            <a:r>
              <a:rPr lang="it-IT" sz="1400" i="1" dirty="0" smtClean="0">
                <a:solidFill>
                  <a:srgbClr val="2F3541"/>
                </a:solidFill>
                <a:latin typeface="Book Antiqua" pitchFamily="18" charset="0"/>
                <a:cs typeface="Times New Roman" pitchFamily="18" charset="0"/>
              </a:rPr>
              <a:t> </a:t>
            </a:r>
            <a:r>
              <a:rPr lang="it-IT" sz="1400" i="1" dirty="0" err="1" smtClean="0">
                <a:solidFill>
                  <a:srgbClr val="2F3541"/>
                </a:solidFill>
                <a:latin typeface="Book Antiqua" pitchFamily="18" charset="0"/>
                <a:cs typeface="Times New Roman" pitchFamily="18" charset="0"/>
              </a:rPr>
              <a:t>anthropogenic</a:t>
            </a:r>
            <a:r>
              <a:rPr lang="it-IT" sz="1400" i="1" dirty="0" smtClean="0">
                <a:solidFill>
                  <a:srgbClr val="2F3541"/>
                </a:solidFill>
                <a:latin typeface="Book Antiqua" pitchFamily="18" charset="0"/>
                <a:cs typeface="Times New Roman" pitchFamily="18" charset="0"/>
              </a:rPr>
              <a:t> </a:t>
            </a:r>
            <a:r>
              <a:rPr lang="it-IT" sz="1400" i="1" dirty="0" err="1" smtClean="0">
                <a:solidFill>
                  <a:srgbClr val="2F3541"/>
                </a:solidFill>
                <a:latin typeface="Book Antiqua" pitchFamily="18" charset="0"/>
                <a:cs typeface="Times New Roman" pitchFamily="18" charset="0"/>
              </a:rPr>
              <a:t>interference</a:t>
            </a:r>
            <a:r>
              <a:rPr lang="it-IT" sz="1400" i="1" dirty="0" smtClean="0">
                <a:solidFill>
                  <a:srgbClr val="2F3541"/>
                </a:solidFill>
                <a:latin typeface="Book Antiqua" pitchFamily="18" charset="0"/>
                <a:cs typeface="Times New Roman" pitchFamily="18" charset="0"/>
              </a:rPr>
              <a:t> </a:t>
            </a:r>
            <a:r>
              <a:rPr lang="it-IT" sz="1400" i="1" dirty="0" err="1" smtClean="0">
                <a:solidFill>
                  <a:srgbClr val="2F3541"/>
                </a:solidFill>
                <a:latin typeface="Book Antiqua" pitchFamily="18" charset="0"/>
                <a:cs typeface="Times New Roman" pitchFamily="18" charset="0"/>
              </a:rPr>
              <a:t>with</a:t>
            </a:r>
            <a:r>
              <a:rPr lang="it-IT" sz="1400" i="1" dirty="0" smtClean="0">
                <a:solidFill>
                  <a:srgbClr val="2F3541"/>
                </a:solidFill>
                <a:latin typeface="Book Antiqua" pitchFamily="18" charset="0"/>
                <a:cs typeface="Times New Roman" pitchFamily="18" charset="0"/>
              </a:rPr>
              <a:t> the </a:t>
            </a:r>
            <a:r>
              <a:rPr lang="it-IT" sz="1400" i="1" dirty="0" err="1" smtClean="0">
                <a:solidFill>
                  <a:srgbClr val="2F3541"/>
                </a:solidFill>
                <a:latin typeface="Book Antiqua" pitchFamily="18" charset="0"/>
                <a:cs typeface="Times New Roman" pitchFamily="18" charset="0"/>
              </a:rPr>
              <a:t>climate</a:t>
            </a:r>
            <a:r>
              <a:rPr lang="it-IT" sz="1400" i="1" dirty="0" smtClean="0">
                <a:solidFill>
                  <a:srgbClr val="2F3541"/>
                </a:solidFill>
                <a:latin typeface="Book Antiqua" pitchFamily="18" charset="0"/>
                <a:cs typeface="Times New Roman" pitchFamily="18" charset="0"/>
              </a:rPr>
              <a:t> system</a:t>
            </a:r>
            <a:r>
              <a:rPr lang="it-IT" sz="1400" dirty="0" smtClean="0">
                <a:solidFill>
                  <a:srgbClr val="2F3541"/>
                </a:solidFill>
                <a:latin typeface="Book Antiqua" pitchFamily="18" charset="0"/>
                <a:cs typeface="Times New Roman" pitchFamily="18" charset="0"/>
              </a:rPr>
              <a:t>”</a:t>
            </a:r>
            <a:endParaRPr lang="it-IT" sz="1400" dirty="0" smtClean="0">
              <a:solidFill>
                <a:srgbClr val="3A4150"/>
              </a:solidFill>
              <a:latin typeface="Book Antiqua" pitchFamily="18" charset="0"/>
            </a:endParaRPr>
          </a:p>
        </p:txBody>
      </p:sp>
    </p:spTree>
    <p:extLst>
      <p:ext uri="{BB962C8B-B14F-4D97-AF65-F5344CB8AC3E}">
        <p14:creationId xmlns:p14="http://schemas.microsoft.com/office/powerpoint/2010/main" xmlns="" val="40410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8"/>
          <p:cNvSpPr txBox="1">
            <a:spLocks noChangeArrowheads="1"/>
          </p:cNvSpPr>
          <p:nvPr/>
        </p:nvSpPr>
        <p:spPr bwMode="auto">
          <a:xfrm>
            <a:off x="152400" y="692150"/>
            <a:ext cx="8713788" cy="5961063"/>
          </a:xfrm>
          <a:prstGeom prst="rect">
            <a:avLst/>
          </a:prstGeom>
          <a:noFill/>
          <a:ln w="9525">
            <a:noFill/>
            <a:miter lim="800000"/>
            <a:headEnd/>
            <a:tailEnd/>
          </a:ln>
        </p:spPr>
        <p:txBody>
          <a:bodyPr/>
          <a:lstStyle/>
          <a:p>
            <a:pPr marL="365125" indent="-365125" algn="just"/>
            <a:endParaRPr lang="en-GB" sz="2000">
              <a:latin typeface="Times New Roman" pitchFamily="18" charset="0"/>
              <a:cs typeface="Times New Roman" pitchFamily="18" charset="0"/>
            </a:endParaRPr>
          </a:p>
          <a:p>
            <a:pPr marL="365125" indent="-365125" algn="just"/>
            <a:endParaRPr lang="en-GB" sz="2000">
              <a:latin typeface="Times New Roman" pitchFamily="18" charset="0"/>
              <a:cs typeface="Times New Roman" pitchFamily="18" charset="0"/>
            </a:endParaRPr>
          </a:p>
          <a:p>
            <a:pPr marL="365125" indent="-365125" algn="just"/>
            <a:endParaRPr lang="en-GB" sz="2000">
              <a:latin typeface="Book Antiqua" pitchFamily="18" charset="0"/>
              <a:cs typeface="Times New Roman" pitchFamily="18" charset="0"/>
            </a:endParaRPr>
          </a:p>
          <a:p>
            <a:pPr marL="365125" indent="-365125" algn="just"/>
            <a:r>
              <a:rPr lang="en-GB" sz="2000">
                <a:latin typeface="Book Antiqua" pitchFamily="18" charset="0"/>
                <a:cs typeface="Times New Roman" pitchFamily="18" charset="0"/>
              </a:rPr>
              <a:t>	</a:t>
            </a:r>
            <a:endParaRPr lang="en-GB" sz="2000"/>
          </a:p>
          <a:p>
            <a:pPr marL="365125" indent="-365125" algn="just"/>
            <a:r>
              <a:rPr lang="en-GB" sz="2000"/>
              <a:t>	</a:t>
            </a:r>
          </a:p>
          <a:p>
            <a:pPr marL="365125" indent="-365125" algn="just">
              <a:lnSpc>
                <a:spcPct val="114000"/>
              </a:lnSpc>
              <a:spcBef>
                <a:spcPts val="1200"/>
              </a:spcBef>
              <a:buFont typeface="Arial" charset="0"/>
              <a:buChar char="•"/>
            </a:pPr>
            <a:endParaRPr lang="en-GB" sz="2000">
              <a:latin typeface="Book Antiqua" pitchFamily="18" charset="0"/>
              <a:ea typeface="MS PGothic" pitchFamily="34" charset="-128"/>
            </a:endParaRPr>
          </a:p>
        </p:txBody>
      </p:sp>
      <p:sp>
        <p:nvSpPr>
          <p:cNvPr id="32770" name="Rectangle 9"/>
          <p:cNvSpPr>
            <a:spLocks noChangeArrowheads="1"/>
          </p:cNvSpPr>
          <p:nvPr/>
        </p:nvSpPr>
        <p:spPr bwMode="auto">
          <a:xfrm>
            <a:off x="0" y="-26988"/>
            <a:ext cx="9144000" cy="431652"/>
          </a:xfrm>
          <a:prstGeom prst="rect">
            <a:avLst/>
          </a:prstGeom>
          <a:solidFill>
            <a:srgbClr val="3A4150"/>
          </a:solidFill>
          <a:ln w="9525" algn="ctr">
            <a:noFill/>
            <a:miter lim="800000"/>
            <a:headEnd/>
            <a:tailEnd/>
          </a:ln>
        </p:spPr>
        <p:txBody>
          <a:bodyPr anchor="ctr"/>
          <a:lstStyle/>
          <a:p>
            <a:r>
              <a:rPr lang="en-US" sz="2000" b="1" dirty="0" err="1" smtClean="0">
                <a:solidFill>
                  <a:prstClr val="white"/>
                </a:solidFill>
                <a:latin typeface="Book Antiqua" pitchFamily="18" charset="0"/>
                <a:ea typeface="MS PGothic" pitchFamily="34" charset="-128"/>
                <a:cs typeface="Times New Roman" pitchFamily="18" charset="0"/>
              </a:rPr>
              <a:t>L’accordo</a:t>
            </a:r>
            <a:r>
              <a:rPr lang="en-US" sz="2000" b="1" dirty="0" smtClean="0">
                <a:solidFill>
                  <a:prstClr val="white"/>
                </a:solidFill>
                <a:latin typeface="Book Antiqua" pitchFamily="18" charset="0"/>
                <a:ea typeface="MS PGothic" pitchFamily="34" charset="-128"/>
                <a:cs typeface="Times New Roman" pitchFamily="18" charset="0"/>
              </a:rPr>
              <a:t> di </a:t>
            </a:r>
            <a:r>
              <a:rPr lang="en-US" sz="2000" b="1" dirty="0" err="1" smtClean="0">
                <a:solidFill>
                  <a:prstClr val="white"/>
                </a:solidFill>
                <a:latin typeface="Book Antiqua" pitchFamily="18" charset="0"/>
                <a:ea typeface="MS PGothic" pitchFamily="34" charset="-128"/>
                <a:cs typeface="Times New Roman" pitchFamily="18" charset="0"/>
              </a:rPr>
              <a:t>Parigi</a:t>
            </a:r>
            <a:endParaRPr lang="en-US" sz="2000" b="1" dirty="0">
              <a:solidFill>
                <a:schemeClr val="bg1"/>
              </a:solidFill>
              <a:latin typeface="Book Antiqua" pitchFamily="18" charset="0"/>
              <a:ea typeface="MS PGothic" pitchFamily="34" charset="-128"/>
              <a:cs typeface="Times New Roman" pitchFamily="18" charset="0"/>
            </a:endParaRPr>
          </a:p>
        </p:txBody>
      </p:sp>
      <p:sp>
        <p:nvSpPr>
          <p:cNvPr id="6" name="CasellaDiTesto 5"/>
          <p:cNvSpPr txBox="1"/>
          <p:nvPr/>
        </p:nvSpPr>
        <p:spPr>
          <a:xfrm>
            <a:off x="0" y="404664"/>
            <a:ext cx="9144000" cy="653769"/>
          </a:xfrm>
          <a:prstGeom prst="rect">
            <a:avLst/>
          </a:prstGeom>
          <a:noFill/>
        </p:spPr>
        <p:txBody>
          <a:bodyPr wrap="square">
            <a:spAutoFit/>
          </a:bodyPr>
          <a:lstStyle/>
          <a:p>
            <a:pPr marL="180975" indent="-180975" algn="just">
              <a:lnSpc>
                <a:spcPct val="114000"/>
              </a:lnSpc>
              <a:spcAft>
                <a:spcPts val="600"/>
              </a:spcAft>
            </a:pPr>
            <a:r>
              <a:rPr lang="it-IT" sz="1600" dirty="0" smtClean="0">
                <a:solidFill>
                  <a:srgbClr val="2F3541"/>
                </a:solidFill>
                <a:latin typeface="Book Antiqua" pitchFamily="18" charset="0"/>
                <a:cs typeface="Times New Roman" pitchFamily="18" charset="0"/>
              </a:rPr>
              <a:t>Il 22 aprile </a:t>
            </a:r>
            <a:r>
              <a:rPr lang="it-IT" sz="1600" dirty="0" smtClean="0">
                <a:solidFill>
                  <a:srgbClr val="2F3541"/>
                </a:solidFill>
                <a:latin typeface="Book Antiqua" pitchFamily="18" charset="0"/>
                <a:cs typeface="Times New Roman" pitchFamily="18" charset="0"/>
              </a:rPr>
              <a:t>2016, </a:t>
            </a:r>
            <a:r>
              <a:rPr lang="it-IT" sz="1600" dirty="0" smtClean="0">
                <a:solidFill>
                  <a:srgbClr val="2F3541"/>
                </a:solidFill>
                <a:latin typeface="Book Antiqua" pitchFamily="18" charset="0"/>
                <a:cs typeface="Times New Roman" pitchFamily="18" charset="0"/>
              </a:rPr>
              <a:t>175 Paesi hanno sottoscritto l’Accordo di Parigi; tra questi 15 hanno già ratificato l’accordo.</a:t>
            </a:r>
            <a:endParaRPr lang="it-IT" dirty="0">
              <a:latin typeface="Times New Roman" pitchFamily="18" charset="0"/>
              <a:cs typeface="Times New Roman" pitchFamily="18" charset="0"/>
            </a:endParaRPr>
          </a:p>
        </p:txBody>
      </p:sp>
      <p:sp>
        <p:nvSpPr>
          <p:cNvPr id="5" name="Rettangolo 4"/>
          <p:cNvSpPr/>
          <p:nvPr/>
        </p:nvSpPr>
        <p:spPr>
          <a:xfrm>
            <a:off x="0" y="4047596"/>
            <a:ext cx="9144000" cy="369332"/>
          </a:xfrm>
          <a:prstGeom prst="rect">
            <a:avLst/>
          </a:prstGeom>
          <a:solidFill>
            <a:schemeClr val="accent4">
              <a:lumMod val="40000"/>
              <a:lumOff val="60000"/>
            </a:schemeClr>
          </a:solidFill>
        </p:spPr>
        <p:txBody>
          <a:bodyPr wrap="square">
            <a:spAutoFit/>
          </a:bodyPr>
          <a:lstStyle/>
          <a:p>
            <a:r>
              <a:rPr lang="it-IT" sz="1600" b="1" dirty="0" smtClean="0">
                <a:solidFill>
                  <a:srgbClr val="2F3541"/>
                </a:solidFill>
                <a:latin typeface="Book Antiqua" pitchFamily="18" charset="0"/>
                <a:cs typeface="Times New Roman" pitchFamily="18" charset="0"/>
              </a:rPr>
              <a:t>Entrata in vigore dell‘Accordo di Parigi (Art.21</a:t>
            </a:r>
            <a:r>
              <a:rPr lang="it-IT" dirty="0" smtClean="0"/>
              <a:t>)</a:t>
            </a:r>
            <a:endParaRPr lang="it-IT" dirty="0"/>
          </a:p>
        </p:txBody>
      </p:sp>
      <p:sp>
        <p:nvSpPr>
          <p:cNvPr id="7" name="Rettangolo 6"/>
          <p:cNvSpPr/>
          <p:nvPr/>
        </p:nvSpPr>
        <p:spPr>
          <a:xfrm>
            <a:off x="0" y="4407270"/>
            <a:ext cx="9144000" cy="2478114"/>
          </a:xfrm>
          <a:prstGeom prst="rect">
            <a:avLst/>
          </a:prstGeom>
          <a:solidFill>
            <a:srgbClr val="2F3541"/>
          </a:solidFill>
          <a:ln>
            <a:solidFill>
              <a:srgbClr val="2F3541"/>
            </a:solidFill>
          </a:ln>
        </p:spPr>
        <p:txBody>
          <a:bodyPr wrap="square">
            <a:spAutoFit/>
          </a:bodyPr>
          <a:lstStyle/>
          <a:p>
            <a:pPr>
              <a:lnSpc>
                <a:spcPct val="110000"/>
              </a:lnSpc>
              <a:spcAft>
                <a:spcPts val="600"/>
              </a:spcAft>
            </a:pPr>
            <a:r>
              <a:rPr lang="it-IT" sz="1600" dirty="0" smtClean="0">
                <a:solidFill>
                  <a:schemeClr val="bg1"/>
                </a:solidFill>
                <a:latin typeface="Book Antiqua" pitchFamily="18" charset="0"/>
              </a:rPr>
              <a:t>L’accordo entrerà in vigore quando: </a:t>
            </a:r>
          </a:p>
          <a:p>
            <a:pPr algn="just">
              <a:lnSpc>
                <a:spcPct val="110000"/>
              </a:lnSpc>
              <a:spcAft>
                <a:spcPts val="600"/>
              </a:spcAft>
            </a:pPr>
            <a:r>
              <a:rPr lang="it-IT" sz="1600" dirty="0" smtClean="0">
                <a:solidFill>
                  <a:schemeClr val="bg1"/>
                </a:solidFill>
                <a:latin typeface="Book Antiqua" pitchFamily="18" charset="0"/>
              </a:rPr>
              <a:t>almeno </a:t>
            </a:r>
            <a:r>
              <a:rPr lang="it-IT" sz="1600" b="1" dirty="0" smtClean="0">
                <a:solidFill>
                  <a:schemeClr val="bg1"/>
                </a:solidFill>
                <a:latin typeface="Book Antiqua" pitchFamily="18" charset="0"/>
              </a:rPr>
              <a:t>55 Paesi </a:t>
            </a:r>
            <a:r>
              <a:rPr lang="it-IT" sz="1600" dirty="0" smtClean="0">
                <a:solidFill>
                  <a:schemeClr val="bg1"/>
                </a:solidFill>
                <a:latin typeface="Book Antiqua" pitchFamily="18" charset="0"/>
              </a:rPr>
              <a:t>avranno ratificato l‘Accordo e la copertura delle </a:t>
            </a:r>
            <a:r>
              <a:rPr lang="it-IT" sz="1600" b="1" dirty="0" smtClean="0">
                <a:solidFill>
                  <a:schemeClr val="bg1"/>
                </a:solidFill>
                <a:latin typeface="Book Antiqua" pitchFamily="18" charset="0"/>
              </a:rPr>
              <a:t>emissioni</a:t>
            </a:r>
            <a:r>
              <a:rPr lang="it-IT" sz="1600" dirty="0" smtClean="0">
                <a:solidFill>
                  <a:schemeClr val="bg1"/>
                </a:solidFill>
                <a:latin typeface="Book Antiqua" pitchFamily="18" charset="0"/>
              </a:rPr>
              <a:t> </a:t>
            </a:r>
            <a:r>
              <a:rPr lang="it-IT" sz="1600" b="1" dirty="0" smtClean="0">
                <a:solidFill>
                  <a:schemeClr val="bg1"/>
                </a:solidFill>
                <a:latin typeface="Book Antiqua" pitchFamily="18" charset="0"/>
              </a:rPr>
              <a:t>globali</a:t>
            </a:r>
            <a:r>
              <a:rPr lang="it-IT" sz="1600" dirty="0" smtClean="0">
                <a:solidFill>
                  <a:schemeClr val="bg1"/>
                </a:solidFill>
                <a:latin typeface="Book Antiqua" pitchFamily="18" charset="0"/>
              </a:rPr>
              <a:t> sarà significativa e raggiungerà almeno il </a:t>
            </a:r>
            <a:r>
              <a:rPr lang="it-IT" sz="1600" b="1" dirty="0" smtClean="0">
                <a:solidFill>
                  <a:schemeClr val="bg1"/>
                </a:solidFill>
                <a:latin typeface="Book Antiqua" pitchFamily="18" charset="0"/>
              </a:rPr>
              <a:t>55%</a:t>
            </a:r>
            <a:r>
              <a:rPr lang="it-IT" sz="1600" dirty="0" smtClean="0">
                <a:solidFill>
                  <a:schemeClr val="bg1"/>
                </a:solidFill>
                <a:latin typeface="Book Antiqua" pitchFamily="18" charset="0"/>
              </a:rPr>
              <a:t> (molti  dei maggiori emettitori, ovvero Cina, USA, EU, Giappone, Brasile, India)</a:t>
            </a:r>
          </a:p>
          <a:p>
            <a:pPr algn="just">
              <a:lnSpc>
                <a:spcPct val="110000"/>
              </a:lnSpc>
              <a:spcAft>
                <a:spcPts val="600"/>
              </a:spcAft>
            </a:pPr>
            <a:r>
              <a:rPr lang="it-IT" sz="1600" dirty="0" smtClean="0">
                <a:solidFill>
                  <a:schemeClr val="bg1"/>
                </a:solidFill>
                <a:latin typeface="Book Antiqua" pitchFamily="18" charset="0"/>
              </a:rPr>
              <a:t>Fino al 2020 le riduzioni delle emissioni sono regolate dal Protocollo di Kyoto e sono obbligatorie solo per i Paesi industrializzati</a:t>
            </a:r>
          </a:p>
          <a:p>
            <a:pPr algn="just">
              <a:lnSpc>
                <a:spcPct val="110000"/>
              </a:lnSpc>
              <a:spcAft>
                <a:spcPts val="600"/>
              </a:spcAft>
            </a:pPr>
            <a:r>
              <a:rPr lang="it-IT" sz="1600" dirty="0" smtClean="0">
                <a:solidFill>
                  <a:schemeClr val="bg1"/>
                </a:solidFill>
                <a:latin typeface="Book Antiqua" pitchFamily="18" charset="0"/>
              </a:rPr>
              <a:t>Nel frattempo, dal 2016 al 2020, il Comitato </a:t>
            </a:r>
            <a:r>
              <a:rPr lang="it-IT" sz="1600" i="1" dirty="0" smtClean="0">
                <a:solidFill>
                  <a:schemeClr val="bg1"/>
                </a:solidFill>
                <a:latin typeface="Book Antiqua" pitchFamily="18" charset="0"/>
              </a:rPr>
              <a:t>ad hoc</a:t>
            </a:r>
            <a:r>
              <a:rPr lang="it-IT" sz="1600" dirty="0" smtClean="0">
                <a:solidFill>
                  <a:schemeClr val="bg1"/>
                </a:solidFill>
                <a:latin typeface="Book Antiqua" pitchFamily="18" charset="0"/>
              </a:rPr>
              <a:t> dell'Accordo di Parigi (APA) assicurerà la preparazione tecnica per l'entrata in vigore e per l'attuazione dell‘Accordo</a:t>
            </a:r>
            <a:endParaRPr lang="it-IT" sz="1600" dirty="0">
              <a:solidFill>
                <a:schemeClr val="bg1"/>
              </a:solidFill>
              <a:latin typeface="Book Antiqua" pitchFamily="18" charset="0"/>
            </a:endParaRPr>
          </a:p>
        </p:txBody>
      </p:sp>
      <p:pic>
        <p:nvPicPr>
          <p:cNvPr id="9" name="Immagine 8" descr="CVuQTstWwAY9qoP.jpg"/>
          <p:cNvPicPr>
            <a:picLocks noChangeAspect="1"/>
          </p:cNvPicPr>
          <p:nvPr/>
        </p:nvPicPr>
        <p:blipFill>
          <a:blip r:embed="rId2" cstate="print"/>
          <a:stretch>
            <a:fillRect/>
          </a:stretch>
        </p:blipFill>
        <p:spPr>
          <a:xfrm>
            <a:off x="0" y="980728"/>
            <a:ext cx="4808734" cy="2708920"/>
          </a:xfrm>
          <a:prstGeom prst="rect">
            <a:avLst/>
          </a:prstGeom>
        </p:spPr>
      </p:pic>
      <p:pic>
        <p:nvPicPr>
          <p:cNvPr id="8" name="Immagine 7" descr="parigi1.png"/>
          <p:cNvPicPr>
            <a:picLocks noChangeAspect="1"/>
          </p:cNvPicPr>
          <p:nvPr/>
        </p:nvPicPr>
        <p:blipFill>
          <a:blip r:embed="rId3" cstate="print"/>
          <a:stretch>
            <a:fillRect/>
          </a:stretch>
        </p:blipFill>
        <p:spPr>
          <a:xfrm>
            <a:off x="3448050" y="1371972"/>
            <a:ext cx="5695950" cy="27051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2"/>
          <p:cNvSpPr txBox="1">
            <a:spLocks noChangeArrowheads="1"/>
          </p:cNvSpPr>
          <p:nvPr/>
        </p:nvSpPr>
        <p:spPr bwMode="auto">
          <a:xfrm>
            <a:off x="0" y="548680"/>
            <a:ext cx="5940152" cy="21343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lvl="1" algn="just">
              <a:lnSpc>
                <a:spcPct val="114000"/>
              </a:lnSpc>
              <a:spcBef>
                <a:spcPts val="600"/>
              </a:spcBef>
            </a:pPr>
            <a:r>
              <a:rPr lang="it-IT" sz="1600" dirty="0" smtClean="0">
                <a:solidFill>
                  <a:srgbClr val="3A4150"/>
                </a:solidFill>
                <a:latin typeface="Book Antiqua" pitchFamily="18" charset="0"/>
                <a:cs typeface="Times New Roman" pitchFamily="18" charset="0"/>
              </a:rPr>
              <a:t>Nel 2014, le emissioni di gas-serra in Italia sono state del 19.8% inferiori a quelle del 1990; i dati preliminari 2015 mostrano un aumento delle emissioni totali di gas serra di circa il 2% rispetto </a:t>
            </a:r>
            <a:r>
              <a:rPr lang="it-IT" sz="1600" dirty="0" smtClean="0">
                <a:solidFill>
                  <a:srgbClr val="3A4150"/>
                </a:solidFill>
                <a:latin typeface="Book Antiqua" pitchFamily="18" charset="0"/>
                <a:cs typeface="Times New Roman" pitchFamily="18" charset="0"/>
              </a:rPr>
              <a:t>al </a:t>
            </a:r>
            <a:r>
              <a:rPr lang="it-IT" sz="1600" dirty="0" smtClean="0">
                <a:solidFill>
                  <a:srgbClr val="3A4150"/>
                </a:solidFill>
                <a:latin typeface="Book Antiqua" pitchFamily="18" charset="0"/>
                <a:cs typeface="Times New Roman" pitchFamily="18" charset="0"/>
              </a:rPr>
              <a:t>2014.</a:t>
            </a:r>
          </a:p>
          <a:p>
            <a:pPr algn="just">
              <a:lnSpc>
                <a:spcPct val="114000"/>
              </a:lnSpc>
              <a:spcBef>
                <a:spcPts val="600"/>
              </a:spcBef>
            </a:pPr>
            <a:r>
              <a:rPr lang="it-IT" sz="1600" dirty="0" smtClean="0">
                <a:solidFill>
                  <a:srgbClr val="3A4150"/>
                </a:solidFill>
                <a:latin typeface="Book Antiqua" pitchFamily="18" charset="0"/>
                <a:cs typeface="Times New Roman" pitchFamily="18" charset="0"/>
              </a:rPr>
              <a:t>L’Italia rimane, per il 2015, ben al di sotto (circa -17.7%) del valore assegnato in ambito comunitario per settori non ETS </a:t>
            </a:r>
            <a:r>
              <a:rPr lang="it-IT" sz="1600" dirty="0" smtClean="0">
                <a:solidFill>
                  <a:srgbClr val="3A4150"/>
                </a:solidFill>
                <a:latin typeface="Book Antiqua" pitchFamily="18" charset="0"/>
                <a:cs typeface="Times New Roman" pitchFamily="18" charset="0"/>
              </a:rPr>
              <a:t>   (la riduzione </a:t>
            </a:r>
            <a:r>
              <a:rPr lang="it-IT" sz="1600" dirty="0" smtClean="0">
                <a:solidFill>
                  <a:srgbClr val="3A4150"/>
                </a:solidFill>
                <a:latin typeface="Book Antiqua" pitchFamily="18" charset="0"/>
                <a:cs typeface="Times New Roman" pitchFamily="18" charset="0"/>
              </a:rPr>
              <a:t>prevista al 2020 per l’Italia è pari al 13%)</a:t>
            </a:r>
            <a:endParaRPr lang="en-US" sz="1600" dirty="0">
              <a:solidFill>
                <a:srgbClr val="3A4150"/>
              </a:solidFill>
              <a:latin typeface="Book Antiqua" pitchFamily="18" charset="0"/>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395536" y="2664961"/>
            <a:ext cx="8479904" cy="4004399"/>
          </a:xfrm>
          <a:prstGeom prst="rect">
            <a:avLst/>
          </a:prstGeom>
          <a:noFill/>
          <a:ln w="9525">
            <a:noFill/>
            <a:miter lim="800000"/>
            <a:headEnd/>
            <a:tailEnd/>
          </a:ln>
          <a:effectLst/>
        </p:spPr>
      </p:pic>
      <p:sp>
        <p:nvSpPr>
          <p:cNvPr id="6" name="Rectangle 9"/>
          <p:cNvSpPr>
            <a:spLocks noChangeArrowheads="1"/>
          </p:cNvSpPr>
          <p:nvPr/>
        </p:nvSpPr>
        <p:spPr bwMode="auto">
          <a:xfrm>
            <a:off x="0" y="0"/>
            <a:ext cx="9144000" cy="503238"/>
          </a:xfrm>
          <a:prstGeom prst="rect">
            <a:avLst/>
          </a:prstGeom>
          <a:solidFill>
            <a:srgbClr val="3A4150"/>
          </a:solidFill>
          <a:ln w="9525" algn="ctr">
            <a:noFill/>
            <a:miter lim="800000"/>
            <a:headEnd/>
            <a:tailEnd/>
          </a:ln>
        </p:spPr>
        <p:txBody>
          <a:bodyPr anchor="ctr"/>
          <a:lstStyle/>
          <a:p>
            <a:r>
              <a:rPr lang="it-IT" sz="2000" b="1" dirty="0" smtClean="0">
                <a:solidFill>
                  <a:schemeClr val="bg1"/>
                </a:solidFill>
                <a:latin typeface="Book Antiqua" pitchFamily="18" charset="0"/>
              </a:rPr>
              <a:t>Il trend delle emissioni di gas-serra in Italia</a:t>
            </a:r>
            <a:endParaRPr lang="en-US" sz="2000" b="1" dirty="0">
              <a:solidFill>
                <a:schemeClr val="bg1"/>
              </a:solidFill>
              <a:latin typeface="Book Antiqua" pitchFamily="18" charset="0"/>
            </a:endParaRPr>
          </a:p>
        </p:txBody>
      </p:sp>
      <p:pic>
        <p:nvPicPr>
          <p:cNvPr id="1027" name="Picture 3"/>
          <p:cNvPicPr>
            <a:picLocks noChangeAspect="1" noChangeArrowheads="1"/>
          </p:cNvPicPr>
          <p:nvPr/>
        </p:nvPicPr>
        <p:blipFill>
          <a:blip r:embed="rId3" cstate="print"/>
          <a:srcRect/>
          <a:stretch>
            <a:fillRect/>
          </a:stretch>
        </p:blipFill>
        <p:spPr bwMode="auto">
          <a:xfrm>
            <a:off x="5940152" y="543590"/>
            <a:ext cx="3168352" cy="1877298"/>
          </a:xfrm>
          <a:prstGeom prst="rect">
            <a:avLst/>
          </a:prstGeom>
          <a:noFill/>
          <a:ln w="9525">
            <a:noFill/>
            <a:miter lim="800000"/>
            <a:headEnd/>
            <a:tailEnd/>
          </a:ln>
          <a:effectLst/>
        </p:spPr>
      </p:pic>
      <p:sp>
        <p:nvSpPr>
          <p:cNvPr id="8" name="Rettangolo 7"/>
          <p:cNvSpPr/>
          <p:nvPr/>
        </p:nvSpPr>
        <p:spPr>
          <a:xfrm>
            <a:off x="-8626" y="6599759"/>
            <a:ext cx="9144000" cy="276999"/>
          </a:xfrm>
          <a:prstGeom prst="rect">
            <a:avLst/>
          </a:prstGeom>
        </p:spPr>
        <p:txBody>
          <a:bodyPr wrap="square">
            <a:spAutoFit/>
          </a:bodyPr>
          <a:lstStyle/>
          <a:p>
            <a:r>
              <a:rPr lang="it-IT" sz="1200" dirty="0" smtClean="0">
                <a:solidFill>
                  <a:srgbClr val="2F3541"/>
                </a:solidFill>
                <a:latin typeface="Book Antiqua" pitchFamily="18" charset="0"/>
                <a:cs typeface="Times New Roman" pitchFamily="18" charset="0"/>
              </a:rPr>
              <a:t>Inventario delle emissioni  2016</a:t>
            </a:r>
            <a:r>
              <a:rPr lang="it-IT" sz="1100" dirty="0" smtClean="0">
                <a:solidFill>
                  <a:srgbClr val="2F3541"/>
                </a:solidFill>
                <a:latin typeface="Book Antiqua" pitchFamily="18" charset="0"/>
                <a:cs typeface="Times New Roman" pitchFamily="18" charset="0"/>
              </a:rPr>
              <a:t>: </a:t>
            </a:r>
            <a:r>
              <a:rPr lang="it-IT" sz="1100" dirty="0" smtClean="0">
                <a:solidFill>
                  <a:srgbClr val="2F3541"/>
                </a:solidFill>
                <a:latin typeface="Book Antiqua" pitchFamily="18" charset="0"/>
                <a:cs typeface="Times New Roman" pitchFamily="18" charset="0"/>
                <a:hlinkClick r:id="rId4"/>
              </a:rPr>
              <a:t>http://www.sinanet.isprambiente.it/</a:t>
            </a:r>
            <a:r>
              <a:rPr lang="it-IT" sz="1100" dirty="0" err="1" smtClean="0">
                <a:solidFill>
                  <a:srgbClr val="2F3541"/>
                </a:solidFill>
                <a:latin typeface="Book Antiqua" pitchFamily="18" charset="0"/>
                <a:cs typeface="Times New Roman" pitchFamily="18" charset="0"/>
                <a:hlinkClick r:id="rId4"/>
              </a:rPr>
              <a:t>it</a:t>
            </a:r>
            <a:r>
              <a:rPr lang="it-IT" sz="1100" dirty="0" smtClean="0">
                <a:solidFill>
                  <a:srgbClr val="2F3541"/>
                </a:solidFill>
                <a:latin typeface="Book Antiqua" pitchFamily="18" charset="0"/>
                <a:cs typeface="Times New Roman" pitchFamily="18" charset="0"/>
                <a:hlinkClick r:id="rId4"/>
              </a:rPr>
              <a:t>/</a:t>
            </a:r>
            <a:r>
              <a:rPr lang="it-IT" sz="1100" dirty="0" err="1" smtClean="0">
                <a:solidFill>
                  <a:srgbClr val="2F3541"/>
                </a:solidFill>
                <a:latin typeface="Book Antiqua" pitchFamily="18" charset="0"/>
                <a:cs typeface="Times New Roman" pitchFamily="18" charset="0"/>
                <a:hlinkClick r:id="rId4"/>
              </a:rPr>
              <a:t>sia-ispra</a:t>
            </a:r>
            <a:r>
              <a:rPr lang="it-IT" sz="1100" dirty="0" smtClean="0">
                <a:solidFill>
                  <a:srgbClr val="2F3541"/>
                </a:solidFill>
                <a:latin typeface="Book Antiqua" pitchFamily="18" charset="0"/>
                <a:cs typeface="Times New Roman" pitchFamily="18" charset="0"/>
                <a:hlinkClick r:id="rId4"/>
              </a:rPr>
              <a:t>/</a:t>
            </a:r>
            <a:r>
              <a:rPr lang="it-IT" sz="1100" dirty="0" err="1" smtClean="0">
                <a:solidFill>
                  <a:srgbClr val="2F3541"/>
                </a:solidFill>
                <a:latin typeface="Book Antiqua" pitchFamily="18" charset="0"/>
                <a:cs typeface="Times New Roman" pitchFamily="18" charset="0"/>
                <a:hlinkClick r:id="rId4"/>
              </a:rPr>
              <a:t>serie-storiche-emissioni</a:t>
            </a:r>
            <a:r>
              <a:rPr lang="it-IT" sz="1100" dirty="0" smtClean="0">
                <a:solidFill>
                  <a:srgbClr val="2F3541"/>
                </a:solidFill>
                <a:latin typeface="Book Antiqua" pitchFamily="18" charset="0"/>
                <a:cs typeface="Times New Roman" pitchFamily="18" charset="0"/>
                <a:hlinkClick r:id="rId4"/>
              </a:rPr>
              <a:t>/</a:t>
            </a:r>
            <a:r>
              <a:rPr lang="it-IT" sz="1100" dirty="0" err="1" smtClean="0">
                <a:solidFill>
                  <a:srgbClr val="2F3541"/>
                </a:solidFill>
                <a:latin typeface="Book Antiqua" pitchFamily="18" charset="0"/>
                <a:cs typeface="Times New Roman" pitchFamily="18" charset="0"/>
                <a:hlinkClick r:id="rId4"/>
              </a:rPr>
              <a:t>national-inventory-report</a:t>
            </a:r>
            <a:r>
              <a:rPr lang="it-IT" sz="1100" dirty="0" smtClean="0">
                <a:solidFill>
                  <a:srgbClr val="2F3541"/>
                </a:solidFill>
                <a:latin typeface="Book Antiqua" pitchFamily="18" charset="0"/>
                <a:cs typeface="Times New Roman" pitchFamily="18" charset="0"/>
                <a:hlinkClick r:id="rId4"/>
              </a:rPr>
              <a:t>/</a:t>
            </a:r>
            <a:r>
              <a:rPr lang="it-IT" sz="1100" dirty="0" err="1" smtClean="0">
                <a:solidFill>
                  <a:srgbClr val="2F3541"/>
                </a:solidFill>
                <a:latin typeface="Book Antiqua" pitchFamily="18" charset="0"/>
                <a:cs typeface="Times New Roman" pitchFamily="18" charset="0"/>
                <a:hlinkClick r:id="rId4"/>
              </a:rPr>
              <a:t>view</a:t>
            </a:r>
            <a:endParaRPr lang="it-IT" sz="1200" dirty="0" smtClean="0">
              <a:solidFill>
                <a:srgbClr val="2F3541"/>
              </a:solidFill>
              <a:latin typeface="Book Antiqua" pitchFamily="18" charset="0"/>
              <a:cs typeface="Times New Roman" pitchFamily="18" charset="0"/>
            </a:endParaRPr>
          </a:p>
        </p:txBody>
      </p:sp>
    </p:spTree>
    <p:extLst>
      <p:ext uri="{BB962C8B-B14F-4D97-AF65-F5344CB8AC3E}">
        <p14:creationId xmlns="" xmlns:p14="http://schemas.microsoft.com/office/powerpoint/2010/main" val="3255037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07504" y="1552574"/>
            <a:ext cx="4104456" cy="2524498"/>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0" y="4174958"/>
            <a:ext cx="4572000" cy="2278172"/>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4575000" y="4197697"/>
            <a:ext cx="4572000" cy="2301769"/>
          </a:xfrm>
          <a:prstGeom prst="rect">
            <a:avLst/>
          </a:prstGeom>
          <a:noFill/>
          <a:ln w="9525">
            <a:noFill/>
            <a:miter lim="800000"/>
            <a:headEnd/>
            <a:tailEnd/>
          </a:ln>
          <a:effectLst/>
        </p:spPr>
      </p:pic>
      <p:graphicFrame>
        <p:nvGraphicFramePr>
          <p:cNvPr id="6" name="Tabella 5"/>
          <p:cNvGraphicFramePr>
            <a:graphicFrameLocks noGrp="1"/>
          </p:cNvGraphicFramePr>
          <p:nvPr/>
        </p:nvGraphicFramePr>
        <p:xfrm>
          <a:off x="4788024" y="1772816"/>
          <a:ext cx="4119429" cy="2016223"/>
        </p:xfrm>
        <a:graphic>
          <a:graphicData uri="http://schemas.openxmlformats.org/drawingml/2006/table">
            <a:tbl>
              <a:tblPr/>
              <a:tblGrid>
                <a:gridCol w="216024"/>
                <a:gridCol w="3903405"/>
              </a:tblGrid>
              <a:tr h="183293">
                <a:tc>
                  <a:txBody>
                    <a:bodyPr/>
                    <a:lstStyle/>
                    <a:p>
                      <a:pPr algn="l" fontAlgn="b"/>
                      <a:r>
                        <a:rPr lang="it-IT" sz="900" b="0" i="0" u="none" strike="noStrike" dirty="0">
                          <a:solidFill>
                            <a:srgbClr val="000000"/>
                          </a:solidFill>
                          <a:latin typeface="Book Antiqua"/>
                        </a:rPr>
                        <a:t>01</a:t>
                      </a:r>
                    </a:p>
                  </a:txBody>
                  <a:tcPr marL="0" marR="0" marT="0" marB="0" anchor="b">
                    <a:lnL>
                      <a:noFill/>
                    </a:lnL>
                    <a:lnR>
                      <a:noFill/>
                    </a:lnR>
                    <a:lnT>
                      <a:noFill/>
                    </a:lnT>
                    <a:lnB>
                      <a:noFill/>
                    </a:lnB>
                    <a:solidFill>
                      <a:schemeClr val="accent1">
                        <a:lumMod val="20000"/>
                        <a:lumOff val="80000"/>
                      </a:schemeClr>
                    </a:solidFill>
                  </a:tcPr>
                </a:tc>
                <a:tc>
                  <a:txBody>
                    <a:bodyPr/>
                    <a:lstStyle/>
                    <a:p>
                      <a:pPr algn="l" fontAlgn="b"/>
                      <a:r>
                        <a:rPr lang="it-IT" sz="1000" b="0" i="0" u="none" strike="noStrike" dirty="0">
                          <a:solidFill>
                            <a:srgbClr val="000000"/>
                          </a:solidFill>
                          <a:latin typeface="Book Antiqua"/>
                        </a:rPr>
                        <a:t>Combustione - Energia e industria di trasformazione</a:t>
                      </a:r>
                    </a:p>
                  </a:txBody>
                  <a:tcPr marL="0" marR="0" marT="0" marB="0" anchor="b">
                    <a:lnL>
                      <a:noFill/>
                    </a:lnL>
                    <a:lnR>
                      <a:noFill/>
                    </a:lnR>
                    <a:lnT>
                      <a:noFill/>
                    </a:lnT>
                    <a:lnB>
                      <a:noFill/>
                    </a:lnB>
                    <a:solidFill>
                      <a:schemeClr val="accent1">
                        <a:lumMod val="20000"/>
                        <a:lumOff val="80000"/>
                      </a:schemeClr>
                    </a:solidFill>
                  </a:tcPr>
                </a:tc>
              </a:tr>
              <a:tr h="183293">
                <a:tc>
                  <a:txBody>
                    <a:bodyPr/>
                    <a:lstStyle/>
                    <a:p>
                      <a:pPr algn="l" fontAlgn="b"/>
                      <a:r>
                        <a:rPr lang="it-IT" sz="900" b="0" i="0" u="none" strike="noStrike">
                          <a:solidFill>
                            <a:srgbClr val="000000"/>
                          </a:solidFill>
                          <a:latin typeface="Book Antiqua"/>
                        </a:rPr>
                        <a:t>02</a:t>
                      </a:r>
                    </a:p>
                  </a:txBody>
                  <a:tcPr marL="0" marR="0" marT="0" marB="0" anchor="b">
                    <a:lnL>
                      <a:noFill/>
                    </a:lnL>
                    <a:lnR>
                      <a:noFill/>
                    </a:lnR>
                    <a:lnT>
                      <a:noFill/>
                    </a:lnT>
                    <a:lnB>
                      <a:noFill/>
                    </a:lnB>
                  </a:tcPr>
                </a:tc>
                <a:tc>
                  <a:txBody>
                    <a:bodyPr/>
                    <a:lstStyle/>
                    <a:p>
                      <a:pPr algn="l" fontAlgn="b"/>
                      <a:r>
                        <a:rPr lang="it-IT" sz="1000" b="0" i="0" u="none" strike="noStrike" dirty="0">
                          <a:solidFill>
                            <a:srgbClr val="000000"/>
                          </a:solidFill>
                          <a:latin typeface="Book Antiqua"/>
                        </a:rPr>
                        <a:t>Combustione - Non industriale</a:t>
                      </a:r>
                    </a:p>
                  </a:txBody>
                  <a:tcPr marL="0" marR="0" marT="0" marB="0" anchor="b">
                    <a:lnL>
                      <a:noFill/>
                    </a:lnL>
                    <a:lnR>
                      <a:noFill/>
                    </a:lnR>
                    <a:lnT>
                      <a:noFill/>
                    </a:lnT>
                    <a:lnB>
                      <a:noFill/>
                    </a:lnB>
                  </a:tcPr>
                </a:tc>
              </a:tr>
              <a:tr h="183293">
                <a:tc>
                  <a:txBody>
                    <a:bodyPr/>
                    <a:lstStyle/>
                    <a:p>
                      <a:pPr algn="l" fontAlgn="b"/>
                      <a:r>
                        <a:rPr lang="it-IT" sz="900" b="0" i="0" u="none" strike="noStrike">
                          <a:solidFill>
                            <a:srgbClr val="000000"/>
                          </a:solidFill>
                          <a:latin typeface="Book Antiqua"/>
                        </a:rPr>
                        <a:t>03</a:t>
                      </a:r>
                    </a:p>
                  </a:txBody>
                  <a:tcPr marL="0" marR="0" marT="0" marB="0" anchor="b">
                    <a:lnL>
                      <a:noFill/>
                    </a:lnL>
                    <a:lnR>
                      <a:noFill/>
                    </a:lnR>
                    <a:lnT>
                      <a:noFill/>
                    </a:lnT>
                    <a:lnB>
                      <a:noFill/>
                    </a:lnB>
                    <a:solidFill>
                      <a:schemeClr val="accent1">
                        <a:lumMod val="20000"/>
                        <a:lumOff val="80000"/>
                      </a:schemeClr>
                    </a:solidFill>
                  </a:tcPr>
                </a:tc>
                <a:tc>
                  <a:txBody>
                    <a:bodyPr/>
                    <a:lstStyle/>
                    <a:p>
                      <a:pPr algn="l" fontAlgn="b"/>
                      <a:r>
                        <a:rPr lang="it-IT" sz="1000" b="0" i="0" u="none" strike="noStrike" dirty="0">
                          <a:solidFill>
                            <a:srgbClr val="000000"/>
                          </a:solidFill>
                          <a:latin typeface="Book Antiqua"/>
                        </a:rPr>
                        <a:t>Combustione - Industria</a:t>
                      </a:r>
                    </a:p>
                  </a:txBody>
                  <a:tcPr marL="0" marR="0" marT="0" marB="0" anchor="b">
                    <a:lnL>
                      <a:noFill/>
                    </a:lnL>
                    <a:lnR>
                      <a:noFill/>
                    </a:lnR>
                    <a:lnT>
                      <a:noFill/>
                    </a:lnT>
                    <a:lnB>
                      <a:noFill/>
                    </a:lnB>
                    <a:solidFill>
                      <a:schemeClr val="accent1">
                        <a:lumMod val="20000"/>
                        <a:lumOff val="80000"/>
                      </a:schemeClr>
                    </a:solidFill>
                  </a:tcPr>
                </a:tc>
              </a:tr>
              <a:tr h="183293">
                <a:tc>
                  <a:txBody>
                    <a:bodyPr/>
                    <a:lstStyle/>
                    <a:p>
                      <a:pPr algn="l" fontAlgn="b"/>
                      <a:r>
                        <a:rPr lang="it-IT" sz="900" b="0" i="0" u="none" strike="noStrike">
                          <a:solidFill>
                            <a:srgbClr val="000000"/>
                          </a:solidFill>
                          <a:latin typeface="Book Antiqua"/>
                        </a:rPr>
                        <a:t>04</a:t>
                      </a:r>
                    </a:p>
                  </a:txBody>
                  <a:tcPr marL="0" marR="0" marT="0" marB="0" anchor="b">
                    <a:lnL>
                      <a:noFill/>
                    </a:lnL>
                    <a:lnR>
                      <a:noFill/>
                    </a:lnR>
                    <a:lnT>
                      <a:noFill/>
                    </a:lnT>
                    <a:lnB>
                      <a:noFill/>
                    </a:lnB>
                  </a:tcPr>
                </a:tc>
                <a:tc>
                  <a:txBody>
                    <a:bodyPr/>
                    <a:lstStyle/>
                    <a:p>
                      <a:pPr algn="l" fontAlgn="b"/>
                      <a:r>
                        <a:rPr lang="it-IT" sz="1000" b="0" i="0" u="none" strike="noStrike" dirty="0">
                          <a:solidFill>
                            <a:srgbClr val="000000"/>
                          </a:solidFill>
                          <a:latin typeface="Book Antiqua"/>
                        </a:rPr>
                        <a:t>Processi Produttivi</a:t>
                      </a:r>
                    </a:p>
                  </a:txBody>
                  <a:tcPr marL="0" marR="0" marT="0" marB="0" anchor="b">
                    <a:lnL>
                      <a:noFill/>
                    </a:lnL>
                    <a:lnR>
                      <a:noFill/>
                    </a:lnR>
                    <a:lnT>
                      <a:noFill/>
                    </a:lnT>
                    <a:lnB>
                      <a:noFill/>
                    </a:lnB>
                  </a:tcPr>
                </a:tc>
              </a:tr>
              <a:tr h="183293">
                <a:tc>
                  <a:txBody>
                    <a:bodyPr/>
                    <a:lstStyle/>
                    <a:p>
                      <a:pPr algn="l" fontAlgn="b"/>
                      <a:r>
                        <a:rPr lang="it-IT" sz="900" b="0" i="0" u="none" strike="noStrike">
                          <a:solidFill>
                            <a:srgbClr val="000000"/>
                          </a:solidFill>
                          <a:latin typeface="Book Antiqua"/>
                        </a:rPr>
                        <a:t>05</a:t>
                      </a:r>
                    </a:p>
                  </a:txBody>
                  <a:tcPr marL="0" marR="0" marT="0" marB="0" anchor="b">
                    <a:lnL>
                      <a:noFill/>
                    </a:lnL>
                    <a:lnR>
                      <a:noFill/>
                    </a:lnR>
                    <a:lnT>
                      <a:noFill/>
                    </a:lnT>
                    <a:lnB>
                      <a:noFill/>
                    </a:lnB>
                    <a:solidFill>
                      <a:schemeClr val="accent1">
                        <a:lumMod val="20000"/>
                        <a:lumOff val="80000"/>
                      </a:schemeClr>
                    </a:solidFill>
                  </a:tcPr>
                </a:tc>
                <a:tc>
                  <a:txBody>
                    <a:bodyPr/>
                    <a:lstStyle/>
                    <a:p>
                      <a:pPr algn="l" fontAlgn="b"/>
                      <a:r>
                        <a:rPr lang="it-IT" sz="1000" b="0" i="0" u="none" strike="noStrike" dirty="0">
                          <a:solidFill>
                            <a:srgbClr val="000000"/>
                          </a:solidFill>
                          <a:latin typeface="Book Antiqua"/>
                        </a:rPr>
                        <a:t>Estrazione, distribuzione combustibili fossili/geotermico</a:t>
                      </a:r>
                    </a:p>
                  </a:txBody>
                  <a:tcPr marL="0" marR="0" marT="0" marB="0" anchor="b">
                    <a:lnL>
                      <a:noFill/>
                    </a:lnL>
                    <a:lnR>
                      <a:noFill/>
                    </a:lnR>
                    <a:lnT>
                      <a:noFill/>
                    </a:lnT>
                    <a:lnB>
                      <a:noFill/>
                    </a:lnB>
                    <a:solidFill>
                      <a:schemeClr val="accent1">
                        <a:lumMod val="20000"/>
                        <a:lumOff val="80000"/>
                      </a:schemeClr>
                    </a:solidFill>
                  </a:tcPr>
                </a:tc>
              </a:tr>
              <a:tr h="183293">
                <a:tc>
                  <a:txBody>
                    <a:bodyPr/>
                    <a:lstStyle/>
                    <a:p>
                      <a:pPr algn="l" fontAlgn="b"/>
                      <a:r>
                        <a:rPr lang="it-IT" sz="900" b="0" i="0" u="none" strike="noStrike">
                          <a:solidFill>
                            <a:srgbClr val="000000"/>
                          </a:solidFill>
                          <a:latin typeface="Book Antiqua"/>
                        </a:rPr>
                        <a:t>06</a:t>
                      </a:r>
                    </a:p>
                  </a:txBody>
                  <a:tcPr marL="0" marR="0" marT="0" marB="0" anchor="b">
                    <a:lnL>
                      <a:noFill/>
                    </a:lnL>
                    <a:lnR>
                      <a:noFill/>
                    </a:lnR>
                    <a:lnT>
                      <a:noFill/>
                    </a:lnT>
                    <a:lnB>
                      <a:noFill/>
                    </a:lnB>
                  </a:tcPr>
                </a:tc>
                <a:tc>
                  <a:txBody>
                    <a:bodyPr/>
                    <a:lstStyle/>
                    <a:p>
                      <a:pPr algn="l" fontAlgn="b"/>
                      <a:r>
                        <a:rPr lang="it-IT" sz="1000" b="0" i="0" u="none" strike="noStrike" dirty="0">
                          <a:solidFill>
                            <a:srgbClr val="000000"/>
                          </a:solidFill>
                          <a:latin typeface="Book Antiqua"/>
                        </a:rPr>
                        <a:t>Uso di solventi</a:t>
                      </a:r>
                    </a:p>
                  </a:txBody>
                  <a:tcPr marL="0" marR="0" marT="0" marB="0" anchor="b">
                    <a:lnL>
                      <a:noFill/>
                    </a:lnL>
                    <a:lnR>
                      <a:noFill/>
                    </a:lnR>
                    <a:lnT>
                      <a:noFill/>
                    </a:lnT>
                    <a:lnB>
                      <a:noFill/>
                    </a:lnB>
                  </a:tcPr>
                </a:tc>
              </a:tr>
              <a:tr h="183293">
                <a:tc>
                  <a:txBody>
                    <a:bodyPr/>
                    <a:lstStyle/>
                    <a:p>
                      <a:pPr algn="l" fontAlgn="b"/>
                      <a:r>
                        <a:rPr lang="it-IT" sz="900" b="0" i="0" u="none" strike="noStrike">
                          <a:solidFill>
                            <a:srgbClr val="000000"/>
                          </a:solidFill>
                          <a:latin typeface="Book Antiqua"/>
                        </a:rPr>
                        <a:t>07</a:t>
                      </a:r>
                    </a:p>
                  </a:txBody>
                  <a:tcPr marL="0" marR="0" marT="0" marB="0" anchor="b">
                    <a:lnL>
                      <a:noFill/>
                    </a:lnL>
                    <a:lnR>
                      <a:noFill/>
                    </a:lnR>
                    <a:lnT>
                      <a:noFill/>
                    </a:lnT>
                    <a:lnB>
                      <a:noFill/>
                    </a:lnB>
                    <a:solidFill>
                      <a:schemeClr val="accent1">
                        <a:lumMod val="20000"/>
                        <a:lumOff val="80000"/>
                      </a:schemeClr>
                    </a:solidFill>
                  </a:tcPr>
                </a:tc>
                <a:tc>
                  <a:txBody>
                    <a:bodyPr/>
                    <a:lstStyle/>
                    <a:p>
                      <a:pPr algn="l" fontAlgn="b"/>
                      <a:r>
                        <a:rPr lang="it-IT" sz="1000" b="0" i="0" u="none" strike="noStrike" dirty="0">
                          <a:solidFill>
                            <a:srgbClr val="000000"/>
                          </a:solidFill>
                          <a:latin typeface="Book Antiqua"/>
                        </a:rPr>
                        <a:t>Trasporti Stradali</a:t>
                      </a:r>
                    </a:p>
                  </a:txBody>
                  <a:tcPr marL="0" marR="0" marT="0" marB="0" anchor="b">
                    <a:lnL>
                      <a:noFill/>
                    </a:lnL>
                    <a:lnR>
                      <a:noFill/>
                    </a:lnR>
                    <a:lnT>
                      <a:noFill/>
                    </a:lnT>
                    <a:lnB>
                      <a:noFill/>
                    </a:lnB>
                    <a:solidFill>
                      <a:schemeClr val="accent1">
                        <a:lumMod val="20000"/>
                        <a:lumOff val="80000"/>
                      </a:schemeClr>
                    </a:solidFill>
                  </a:tcPr>
                </a:tc>
              </a:tr>
              <a:tr h="183293">
                <a:tc>
                  <a:txBody>
                    <a:bodyPr/>
                    <a:lstStyle/>
                    <a:p>
                      <a:pPr algn="l" fontAlgn="b"/>
                      <a:r>
                        <a:rPr lang="it-IT" sz="900" b="0" i="0" u="none" strike="noStrike">
                          <a:solidFill>
                            <a:srgbClr val="000000"/>
                          </a:solidFill>
                          <a:latin typeface="Book Antiqua"/>
                        </a:rPr>
                        <a:t>08</a:t>
                      </a:r>
                    </a:p>
                  </a:txBody>
                  <a:tcPr marL="0" marR="0" marT="0" marB="0" anchor="b">
                    <a:lnL>
                      <a:noFill/>
                    </a:lnL>
                    <a:lnR>
                      <a:noFill/>
                    </a:lnR>
                    <a:lnT>
                      <a:noFill/>
                    </a:lnT>
                    <a:lnB>
                      <a:noFill/>
                    </a:lnB>
                  </a:tcPr>
                </a:tc>
                <a:tc>
                  <a:txBody>
                    <a:bodyPr/>
                    <a:lstStyle/>
                    <a:p>
                      <a:pPr algn="l" fontAlgn="b"/>
                      <a:r>
                        <a:rPr lang="it-IT" sz="1000" b="0" i="0" u="none" strike="noStrike" dirty="0">
                          <a:solidFill>
                            <a:srgbClr val="000000"/>
                          </a:solidFill>
                          <a:latin typeface="Book Antiqua"/>
                        </a:rPr>
                        <a:t>Altre Sorgenti Mobili</a:t>
                      </a:r>
                    </a:p>
                  </a:txBody>
                  <a:tcPr marL="0" marR="0" marT="0" marB="0" anchor="b">
                    <a:lnL>
                      <a:noFill/>
                    </a:lnL>
                    <a:lnR>
                      <a:noFill/>
                    </a:lnR>
                    <a:lnT>
                      <a:noFill/>
                    </a:lnT>
                    <a:lnB>
                      <a:noFill/>
                    </a:lnB>
                  </a:tcPr>
                </a:tc>
              </a:tr>
              <a:tr h="183293">
                <a:tc>
                  <a:txBody>
                    <a:bodyPr/>
                    <a:lstStyle/>
                    <a:p>
                      <a:pPr algn="l" fontAlgn="b"/>
                      <a:r>
                        <a:rPr lang="it-IT" sz="900" b="0" i="0" u="none" strike="noStrike">
                          <a:solidFill>
                            <a:srgbClr val="000000"/>
                          </a:solidFill>
                          <a:latin typeface="Book Antiqua"/>
                        </a:rPr>
                        <a:t>09</a:t>
                      </a:r>
                    </a:p>
                  </a:txBody>
                  <a:tcPr marL="0" marR="0" marT="0" marB="0" anchor="b">
                    <a:lnL>
                      <a:noFill/>
                    </a:lnL>
                    <a:lnR>
                      <a:noFill/>
                    </a:lnR>
                    <a:lnT>
                      <a:noFill/>
                    </a:lnT>
                    <a:lnB>
                      <a:noFill/>
                    </a:lnB>
                    <a:solidFill>
                      <a:schemeClr val="accent1">
                        <a:lumMod val="20000"/>
                        <a:lumOff val="80000"/>
                      </a:schemeClr>
                    </a:solidFill>
                  </a:tcPr>
                </a:tc>
                <a:tc>
                  <a:txBody>
                    <a:bodyPr/>
                    <a:lstStyle/>
                    <a:p>
                      <a:pPr algn="l" fontAlgn="b"/>
                      <a:r>
                        <a:rPr lang="it-IT" sz="1000" b="0" i="0" u="none" strike="noStrike" dirty="0">
                          <a:solidFill>
                            <a:srgbClr val="000000"/>
                          </a:solidFill>
                          <a:latin typeface="Book Antiqua"/>
                        </a:rPr>
                        <a:t>Trattamento e Smaltimento Rifiuti</a:t>
                      </a:r>
                    </a:p>
                  </a:txBody>
                  <a:tcPr marL="0" marR="0" marT="0" marB="0" anchor="b">
                    <a:lnL>
                      <a:noFill/>
                    </a:lnL>
                    <a:lnR>
                      <a:noFill/>
                    </a:lnR>
                    <a:lnT>
                      <a:noFill/>
                    </a:lnT>
                    <a:lnB>
                      <a:noFill/>
                    </a:lnB>
                    <a:solidFill>
                      <a:schemeClr val="accent1">
                        <a:lumMod val="20000"/>
                        <a:lumOff val="80000"/>
                      </a:schemeClr>
                    </a:solidFill>
                  </a:tcPr>
                </a:tc>
              </a:tr>
              <a:tr h="183293">
                <a:tc>
                  <a:txBody>
                    <a:bodyPr/>
                    <a:lstStyle/>
                    <a:p>
                      <a:pPr algn="l" fontAlgn="b"/>
                      <a:r>
                        <a:rPr lang="it-IT" sz="900" b="0" i="0" u="none" strike="noStrike">
                          <a:solidFill>
                            <a:srgbClr val="000000"/>
                          </a:solidFill>
                          <a:latin typeface="Book Antiqua"/>
                        </a:rPr>
                        <a:t>10</a:t>
                      </a:r>
                    </a:p>
                  </a:txBody>
                  <a:tcPr marL="0" marR="0" marT="0" marB="0" anchor="b">
                    <a:lnL>
                      <a:noFill/>
                    </a:lnL>
                    <a:lnR>
                      <a:noFill/>
                    </a:lnR>
                    <a:lnT>
                      <a:noFill/>
                    </a:lnT>
                    <a:lnB>
                      <a:noFill/>
                    </a:lnB>
                  </a:tcPr>
                </a:tc>
                <a:tc>
                  <a:txBody>
                    <a:bodyPr/>
                    <a:lstStyle/>
                    <a:p>
                      <a:pPr algn="l" fontAlgn="b"/>
                      <a:r>
                        <a:rPr lang="it-IT" sz="1000" b="0" i="0" u="none" strike="noStrike" dirty="0">
                          <a:solidFill>
                            <a:srgbClr val="000000"/>
                          </a:solidFill>
                          <a:latin typeface="Book Antiqua"/>
                        </a:rPr>
                        <a:t>Agricoltura</a:t>
                      </a:r>
                    </a:p>
                  </a:txBody>
                  <a:tcPr marL="0" marR="0" marT="0" marB="0" anchor="b">
                    <a:lnL>
                      <a:noFill/>
                    </a:lnL>
                    <a:lnR>
                      <a:noFill/>
                    </a:lnR>
                    <a:lnT>
                      <a:noFill/>
                    </a:lnT>
                    <a:lnB>
                      <a:noFill/>
                    </a:lnB>
                  </a:tcPr>
                </a:tc>
              </a:tr>
              <a:tr h="183293">
                <a:tc>
                  <a:txBody>
                    <a:bodyPr/>
                    <a:lstStyle/>
                    <a:p>
                      <a:pPr algn="l" fontAlgn="b"/>
                      <a:r>
                        <a:rPr lang="it-IT" sz="900" b="0" i="0" u="none" strike="noStrike">
                          <a:solidFill>
                            <a:srgbClr val="000000"/>
                          </a:solidFill>
                          <a:latin typeface="Book Antiqua"/>
                        </a:rPr>
                        <a:t>11</a:t>
                      </a:r>
                    </a:p>
                  </a:txBody>
                  <a:tcPr marL="0" marR="0" marT="0" marB="0" anchor="b">
                    <a:lnL>
                      <a:noFill/>
                    </a:lnL>
                    <a:lnR>
                      <a:noFill/>
                    </a:lnR>
                    <a:lnT>
                      <a:noFill/>
                    </a:lnT>
                    <a:lnB>
                      <a:noFill/>
                    </a:lnB>
                    <a:solidFill>
                      <a:schemeClr val="accent1">
                        <a:lumMod val="20000"/>
                        <a:lumOff val="80000"/>
                      </a:schemeClr>
                    </a:solidFill>
                  </a:tcPr>
                </a:tc>
                <a:tc>
                  <a:txBody>
                    <a:bodyPr/>
                    <a:lstStyle/>
                    <a:p>
                      <a:pPr algn="l" fontAlgn="b"/>
                      <a:r>
                        <a:rPr lang="it-IT" sz="1000" b="0" i="0" u="none" strike="noStrike" dirty="0">
                          <a:solidFill>
                            <a:srgbClr val="000000"/>
                          </a:solidFill>
                          <a:latin typeface="Book Antiqua"/>
                        </a:rPr>
                        <a:t>Altre sorgenti di Emissione ed Assorbimenti</a:t>
                      </a:r>
                    </a:p>
                  </a:txBody>
                  <a:tcPr marL="0" marR="0" marT="0" marB="0" anchor="b">
                    <a:lnL>
                      <a:noFill/>
                    </a:lnL>
                    <a:lnR>
                      <a:noFill/>
                    </a:lnR>
                    <a:lnT>
                      <a:noFill/>
                    </a:lnT>
                    <a:lnB>
                      <a:noFill/>
                    </a:lnB>
                    <a:solidFill>
                      <a:schemeClr val="accent1">
                        <a:lumMod val="20000"/>
                        <a:lumOff val="80000"/>
                      </a:schemeClr>
                    </a:solidFill>
                  </a:tcPr>
                </a:tc>
              </a:tr>
            </a:tbl>
          </a:graphicData>
        </a:graphic>
      </p:graphicFrame>
      <p:sp>
        <p:nvSpPr>
          <p:cNvPr id="8" name="Rettangolo 7"/>
          <p:cNvSpPr/>
          <p:nvPr/>
        </p:nvSpPr>
        <p:spPr>
          <a:xfrm>
            <a:off x="-8626" y="6599759"/>
            <a:ext cx="9144000" cy="276999"/>
          </a:xfrm>
          <a:prstGeom prst="rect">
            <a:avLst/>
          </a:prstGeom>
        </p:spPr>
        <p:txBody>
          <a:bodyPr wrap="square">
            <a:spAutoFit/>
          </a:bodyPr>
          <a:lstStyle/>
          <a:p>
            <a:r>
              <a:rPr lang="it-IT" sz="1200" dirty="0" smtClean="0">
                <a:solidFill>
                  <a:srgbClr val="2F3541"/>
                </a:solidFill>
                <a:latin typeface="Book Antiqua" pitchFamily="18" charset="0"/>
                <a:cs typeface="Times New Roman" pitchFamily="18" charset="0"/>
              </a:rPr>
              <a:t>Inventario provinciale delle emissioni in atmosfera</a:t>
            </a:r>
            <a:r>
              <a:rPr lang="it-IT" sz="1100" dirty="0" smtClean="0">
                <a:solidFill>
                  <a:srgbClr val="2F3541"/>
                </a:solidFill>
                <a:latin typeface="Book Antiqua" pitchFamily="18" charset="0"/>
                <a:cs typeface="Times New Roman" pitchFamily="18" charset="0"/>
              </a:rPr>
              <a:t>: </a:t>
            </a:r>
            <a:r>
              <a:rPr lang="it-IT" sz="1100" dirty="0" smtClean="0">
                <a:solidFill>
                  <a:srgbClr val="2F3541"/>
                </a:solidFill>
                <a:latin typeface="Book Antiqua" pitchFamily="18" charset="0"/>
                <a:cs typeface="Times New Roman" pitchFamily="18" charset="0"/>
                <a:hlinkClick r:id="rId5"/>
              </a:rPr>
              <a:t>http://www.sinanet.isprambiente.it/</a:t>
            </a:r>
            <a:r>
              <a:rPr lang="it-IT" sz="1100" dirty="0" err="1" smtClean="0">
                <a:solidFill>
                  <a:srgbClr val="2F3541"/>
                </a:solidFill>
                <a:latin typeface="Book Antiqua" pitchFamily="18" charset="0"/>
                <a:cs typeface="Times New Roman" pitchFamily="18" charset="0"/>
                <a:hlinkClick r:id="rId5"/>
              </a:rPr>
              <a:t>it</a:t>
            </a:r>
            <a:r>
              <a:rPr lang="it-IT" sz="1100" dirty="0" smtClean="0">
                <a:solidFill>
                  <a:srgbClr val="2F3541"/>
                </a:solidFill>
                <a:latin typeface="Book Antiqua" pitchFamily="18" charset="0"/>
                <a:cs typeface="Times New Roman" pitchFamily="18" charset="0"/>
                <a:hlinkClick r:id="rId5"/>
              </a:rPr>
              <a:t>/</a:t>
            </a:r>
            <a:r>
              <a:rPr lang="it-IT" sz="1100" dirty="0" err="1" smtClean="0">
                <a:solidFill>
                  <a:srgbClr val="2F3541"/>
                </a:solidFill>
                <a:latin typeface="Book Antiqua" pitchFamily="18" charset="0"/>
                <a:cs typeface="Times New Roman" pitchFamily="18" charset="0"/>
                <a:hlinkClick r:id="rId5"/>
              </a:rPr>
              <a:t>sia-ispra</a:t>
            </a:r>
            <a:r>
              <a:rPr lang="it-IT" sz="1100" dirty="0" smtClean="0">
                <a:solidFill>
                  <a:srgbClr val="2F3541"/>
                </a:solidFill>
                <a:latin typeface="Book Antiqua" pitchFamily="18" charset="0"/>
                <a:cs typeface="Times New Roman" pitchFamily="18" charset="0"/>
                <a:hlinkClick r:id="rId5"/>
              </a:rPr>
              <a:t>/inventaria</a:t>
            </a:r>
            <a:endParaRPr lang="it-IT" sz="1200" dirty="0" smtClean="0">
              <a:solidFill>
                <a:srgbClr val="2F3541"/>
              </a:solidFill>
              <a:latin typeface="Book Antiqua" pitchFamily="18" charset="0"/>
              <a:cs typeface="Times New Roman" pitchFamily="18" charset="0"/>
            </a:endParaRPr>
          </a:p>
        </p:txBody>
      </p:sp>
      <p:sp>
        <p:nvSpPr>
          <p:cNvPr id="7" name="Rectangle 9"/>
          <p:cNvSpPr>
            <a:spLocks noChangeArrowheads="1"/>
          </p:cNvSpPr>
          <p:nvPr/>
        </p:nvSpPr>
        <p:spPr bwMode="auto">
          <a:xfrm>
            <a:off x="0" y="0"/>
            <a:ext cx="9144000" cy="503238"/>
          </a:xfrm>
          <a:prstGeom prst="rect">
            <a:avLst/>
          </a:prstGeom>
          <a:solidFill>
            <a:srgbClr val="3A4150"/>
          </a:solidFill>
          <a:ln w="9525" algn="ctr">
            <a:noFill/>
            <a:miter lim="800000"/>
            <a:headEnd/>
            <a:tailEnd/>
          </a:ln>
        </p:spPr>
        <p:txBody>
          <a:bodyPr anchor="ctr"/>
          <a:lstStyle/>
          <a:p>
            <a:r>
              <a:rPr lang="it-IT" sz="2000" b="1" dirty="0" smtClean="0">
                <a:solidFill>
                  <a:schemeClr val="bg1"/>
                </a:solidFill>
                <a:latin typeface="Book Antiqua" pitchFamily="18" charset="0"/>
              </a:rPr>
              <a:t>Il trend delle emissioni di gas-serra in Molise</a:t>
            </a:r>
            <a:endParaRPr lang="en-US" sz="2000" b="1" dirty="0">
              <a:solidFill>
                <a:schemeClr val="bg1"/>
              </a:solidFill>
              <a:latin typeface="Book Antiqua" pitchFamily="18" charset="0"/>
            </a:endParaRPr>
          </a:p>
        </p:txBody>
      </p:sp>
      <p:sp>
        <p:nvSpPr>
          <p:cNvPr id="9" name="Text Box 12"/>
          <p:cNvSpPr txBox="1">
            <a:spLocks noChangeArrowheads="1"/>
          </p:cNvSpPr>
          <p:nvPr/>
        </p:nvSpPr>
        <p:spPr bwMode="auto">
          <a:xfrm>
            <a:off x="0" y="476672"/>
            <a:ext cx="9144000" cy="934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lvl="1" algn="just">
              <a:lnSpc>
                <a:spcPct val="114000"/>
              </a:lnSpc>
              <a:spcBef>
                <a:spcPts val="600"/>
              </a:spcBef>
            </a:pPr>
            <a:r>
              <a:rPr lang="it-IT" sz="1600" dirty="0" smtClean="0">
                <a:solidFill>
                  <a:srgbClr val="3A4150"/>
                </a:solidFill>
                <a:latin typeface="Book Antiqua" pitchFamily="18" charset="0"/>
                <a:cs typeface="Times New Roman" pitchFamily="18" charset="0"/>
              </a:rPr>
              <a:t>Le emissioni di gas serra, in Molise, sono in calo dal 2005; i settori maggiormente responsabili delle emissioni sono i settori energetici e industriali, i processi produttivi, i trasporti stradali e le emissioni da lavorazioni agricole.</a:t>
            </a:r>
            <a:endParaRPr lang="en-US" sz="1600" dirty="0">
              <a:solidFill>
                <a:srgbClr val="3A4150"/>
              </a:solidFill>
              <a:latin typeface="Book Antiqua"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8626" y="6599759"/>
            <a:ext cx="9144000" cy="276999"/>
          </a:xfrm>
          <a:prstGeom prst="rect">
            <a:avLst/>
          </a:prstGeom>
        </p:spPr>
        <p:txBody>
          <a:bodyPr wrap="square">
            <a:spAutoFit/>
          </a:bodyPr>
          <a:lstStyle/>
          <a:p>
            <a:r>
              <a:rPr lang="it-IT" sz="1200" dirty="0" smtClean="0">
                <a:solidFill>
                  <a:srgbClr val="2F3541"/>
                </a:solidFill>
                <a:latin typeface="Book Antiqua" pitchFamily="18" charset="0"/>
                <a:cs typeface="Times New Roman" pitchFamily="18" charset="0"/>
              </a:rPr>
              <a:t>Inventario provinciale delle emissioni in atmosfera</a:t>
            </a:r>
            <a:r>
              <a:rPr lang="it-IT" sz="1100" dirty="0" smtClean="0">
                <a:solidFill>
                  <a:srgbClr val="2F3541"/>
                </a:solidFill>
                <a:latin typeface="Book Antiqua" pitchFamily="18" charset="0"/>
                <a:cs typeface="Times New Roman" pitchFamily="18" charset="0"/>
              </a:rPr>
              <a:t>: </a:t>
            </a:r>
            <a:r>
              <a:rPr lang="it-IT" sz="1100" dirty="0" smtClean="0">
                <a:solidFill>
                  <a:srgbClr val="2F3541"/>
                </a:solidFill>
                <a:latin typeface="Book Antiqua" pitchFamily="18" charset="0"/>
                <a:cs typeface="Times New Roman" pitchFamily="18" charset="0"/>
                <a:hlinkClick r:id="rId2"/>
              </a:rPr>
              <a:t>http://www.sinanet.isprambiente.it/</a:t>
            </a:r>
            <a:r>
              <a:rPr lang="it-IT" sz="1100" dirty="0" err="1" smtClean="0">
                <a:solidFill>
                  <a:srgbClr val="2F3541"/>
                </a:solidFill>
                <a:latin typeface="Book Antiqua" pitchFamily="18" charset="0"/>
                <a:cs typeface="Times New Roman" pitchFamily="18" charset="0"/>
                <a:hlinkClick r:id="rId2"/>
              </a:rPr>
              <a:t>it</a:t>
            </a:r>
            <a:r>
              <a:rPr lang="it-IT" sz="1100" dirty="0" smtClean="0">
                <a:solidFill>
                  <a:srgbClr val="2F3541"/>
                </a:solidFill>
                <a:latin typeface="Book Antiqua" pitchFamily="18" charset="0"/>
                <a:cs typeface="Times New Roman" pitchFamily="18" charset="0"/>
                <a:hlinkClick r:id="rId2"/>
              </a:rPr>
              <a:t>/</a:t>
            </a:r>
            <a:r>
              <a:rPr lang="it-IT" sz="1100" dirty="0" err="1" smtClean="0">
                <a:solidFill>
                  <a:srgbClr val="2F3541"/>
                </a:solidFill>
                <a:latin typeface="Book Antiqua" pitchFamily="18" charset="0"/>
                <a:cs typeface="Times New Roman" pitchFamily="18" charset="0"/>
                <a:hlinkClick r:id="rId2"/>
              </a:rPr>
              <a:t>sia-ispra</a:t>
            </a:r>
            <a:r>
              <a:rPr lang="it-IT" sz="1100" dirty="0" smtClean="0">
                <a:solidFill>
                  <a:srgbClr val="2F3541"/>
                </a:solidFill>
                <a:latin typeface="Book Antiqua" pitchFamily="18" charset="0"/>
                <a:cs typeface="Times New Roman" pitchFamily="18" charset="0"/>
                <a:hlinkClick r:id="rId2"/>
              </a:rPr>
              <a:t>/inventaria</a:t>
            </a:r>
            <a:endParaRPr lang="it-IT" sz="1200" dirty="0" smtClean="0">
              <a:solidFill>
                <a:srgbClr val="2F3541"/>
              </a:solidFill>
              <a:latin typeface="Book Antiqua" pitchFamily="18" charset="0"/>
              <a:cs typeface="Times New Roman" pitchFamily="18" charset="0"/>
            </a:endParaRPr>
          </a:p>
        </p:txBody>
      </p:sp>
      <p:pic>
        <p:nvPicPr>
          <p:cNvPr id="92163" name="Picture 3"/>
          <p:cNvPicPr>
            <a:picLocks noChangeAspect="1" noChangeArrowheads="1"/>
          </p:cNvPicPr>
          <p:nvPr/>
        </p:nvPicPr>
        <p:blipFill>
          <a:blip r:embed="rId3" cstate="print"/>
          <a:srcRect/>
          <a:stretch>
            <a:fillRect/>
          </a:stretch>
        </p:blipFill>
        <p:spPr bwMode="auto">
          <a:xfrm>
            <a:off x="251520" y="980728"/>
            <a:ext cx="5133975" cy="2628900"/>
          </a:xfrm>
          <a:prstGeom prst="rect">
            <a:avLst/>
          </a:prstGeom>
          <a:noFill/>
          <a:ln w="9525">
            <a:noFill/>
            <a:miter lim="800000"/>
            <a:headEnd/>
            <a:tailEnd/>
          </a:ln>
          <a:effectLst/>
        </p:spPr>
      </p:pic>
      <p:pic>
        <p:nvPicPr>
          <p:cNvPr id="92165" name="Picture 5"/>
          <p:cNvPicPr>
            <a:picLocks noChangeAspect="1" noChangeArrowheads="1"/>
          </p:cNvPicPr>
          <p:nvPr/>
        </p:nvPicPr>
        <p:blipFill>
          <a:blip r:embed="rId4" cstate="print"/>
          <a:srcRect/>
          <a:stretch>
            <a:fillRect/>
          </a:stretch>
        </p:blipFill>
        <p:spPr bwMode="auto">
          <a:xfrm>
            <a:off x="4427984" y="3789040"/>
            <a:ext cx="4581525" cy="2752725"/>
          </a:xfrm>
          <a:prstGeom prst="rect">
            <a:avLst/>
          </a:prstGeom>
          <a:noFill/>
          <a:ln w="9525">
            <a:noFill/>
            <a:miter lim="800000"/>
            <a:headEnd/>
            <a:tailEnd/>
          </a:ln>
          <a:effectLst/>
        </p:spPr>
      </p:pic>
      <p:sp>
        <p:nvSpPr>
          <p:cNvPr id="5" name="Rectangle 9"/>
          <p:cNvSpPr>
            <a:spLocks noChangeArrowheads="1"/>
          </p:cNvSpPr>
          <p:nvPr/>
        </p:nvSpPr>
        <p:spPr bwMode="auto">
          <a:xfrm>
            <a:off x="0" y="0"/>
            <a:ext cx="9144000" cy="503238"/>
          </a:xfrm>
          <a:prstGeom prst="rect">
            <a:avLst/>
          </a:prstGeom>
          <a:solidFill>
            <a:srgbClr val="3A4150"/>
          </a:solidFill>
          <a:ln w="9525" algn="ctr">
            <a:noFill/>
            <a:miter lim="800000"/>
            <a:headEnd/>
            <a:tailEnd/>
          </a:ln>
        </p:spPr>
        <p:txBody>
          <a:bodyPr anchor="ctr"/>
          <a:lstStyle/>
          <a:p>
            <a:r>
              <a:rPr lang="it-IT" sz="2000" b="1" dirty="0" smtClean="0">
                <a:solidFill>
                  <a:schemeClr val="bg1"/>
                </a:solidFill>
                <a:latin typeface="Book Antiqua" pitchFamily="18" charset="0"/>
              </a:rPr>
              <a:t>Il trend delle emissioni di altri inquinanti in Molise</a:t>
            </a:r>
            <a:endParaRPr lang="en-US" sz="2000" b="1" dirty="0">
              <a:solidFill>
                <a:schemeClr val="bg1"/>
              </a:solidFill>
              <a:latin typeface="Book Antiqua" pitchFamily="18" charset="0"/>
            </a:endParaRPr>
          </a:p>
        </p:txBody>
      </p:sp>
      <p:sp>
        <p:nvSpPr>
          <p:cNvPr id="6" name="Text Box 12"/>
          <p:cNvSpPr txBox="1">
            <a:spLocks noChangeArrowheads="1"/>
          </p:cNvSpPr>
          <p:nvPr/>
        </p:nvSpPr>
        <p:spPr bwMode="auto">
          <a:xfrm>
            <a:off x="0" y="3933056"/>
            <a:ext cx="4355976" cy="1481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lvl="1" algn="just">
              <a:lnSpc>
                <a:spcPct val="114000"/>
              </a:lnSpc>
              <a:spcBef>
                <a:spcPts val="600"/>
              </a:spcBef>
            </a:pPr>
            <a:r>
              <a:rPr lang="it-IT" sz="1600" dirty="0" smtClean="0">
                <a:solidFill>
                  <a:srgbClr val="3A4150"/>
                </a:solidFill>
                <a:latin typeface="Book Antiqua" pitchFamily="18" charset="0"/>
                <a:cs typeface="Times New Roman" pitchFamily="18" charset="0"/>
              </a:rPr>
              <a:t>Le emissioni di altri inquinanti, in calo dal 1995, sono principalmente </a:t>
            </a:r>
            <a:r>
              <a:rPr lang="it-IT" sz="1600" dirty="0" err="1" smtClean="0">
                <a:solidFill>
                  <a:srgbClr val="3A4150"/>
                </a:solidFill>
                <a:latin typeface="Book Antiqua" pitchFamily="18" charset="0"/>
                <a:cs typeface="Times New Roman" pitchFamily="18" charset="0"/>
              </a:rPr>
              <a:t>NOx</a:t>
            </a:r>
            <a:r>
              <a:rPr lang="it-IT" sz="1600" dirty="0" smtClean="0">
                <a:solidFill>
                  <a:srgbClr val="3A4150"/>
                </a:solidFill>
                <a:latin typeface="Book Antiqua" pitchFamily="18" charset="0"/>
                <a:cs typeface="Times New Roman" pitchFamily="18" charset="0"/>
              </a:rPr>
              <a:t>, CO, e COV. Limitato, su scala regionale e provinciale, il peso del particolato che può avere un ruolo importante a scala locale.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7" name="Gruppo 196"/>
          <p:cNvGrpSpPr/>
          <p:nvPr/>
        </p:nvGrpSpPr>
        <p:grpSpPr>
          <a:xfrm>
            <a:off x="144016" y="659039"/>
            <a:ext cx="8820472" cy="6154337"/>
            <a:chOff x="179512" y="332656"/>
            <a:chExt cx="8820472" cy="6154337"/>
          </a:xfrm>
        </p:grpSpPr>
        <p:sp>
          <p:nvSpPr>
            <p:cNvPr id="3" name="CasellaDiTesto 2"/>
            <p:cNvSpPr txBox="1"/>
            <p:nvPr/>
          </p:nvSpPr>
          <p:spPr>
            <a:xfrm>
              <a:off x="6300192" y="2178139"/>
              <a:ext cx="1800200" cy="646331"/>
            </a:xfrm>
            <a:prstGeom prst="rect">
              <a:avLst/>
            </a:prstGeom>
            <a:solidFill>
              <a:schemeClr val="accent1">
                <a:lumMod val="75000"/>
              </a:schemeClr>
            </a:solidFill>
          </p:spPr>
          <p:txBody>
            <a:bodyPr wrap="square" rtlCol="0" anchor="ctr" anchorCtr="0">
              <a:spAutoFit/>
            </a:bodyPr>
            <a:lstStyle/>
            <a:p>
              <a:pPr algn="ctr"/>
              <a:r>
                <a:rPr lang="it-IT" b="1" dirty="0" smtClean="0">
                  <a:solidFill>
                    <a:schemeClr val="bg1"/>
                  </a:solidFill>
                  <a:latin typeface="Book Antiqua" pitchFamily="18" charset="0"/>
                </a:rPr>
                <a:t>Cambiamenti climatici</a:t>
              </a:r>
              <a:endParaRPr lang="it-IT" b="1" dirty="0">
                <a:solidFill>
                  <a:schemeClr val="bg1"/>
                </a:solidFill>
                <a:latin typeface="Book Antiqua" pitchFamily="18" charset="0"/>
              </a:endParaRPr>
            </a:p>
          </p:txBody>
        </p:sp>
        <p:sp>
          <p:nvSpPr>
            <p:cNvPr id="4" name="CasellaDiTesto 3"/>
            <p:cNvSpPr txBox="1"/>
            <p:nvPr/>
          </p:nvSpPr>
          <p:spPr>
            <a:xfrm>
              <a:off x="6300192" y="4438853"/>
              <a:ext cx="1800200" cy="646331"/>
            </a:xfrm>
            <a:prstGeom prst="rect">
              <a:avLst/>
            </a:prstGeom>
            <a:solidFill>
              <a:schemeClr val="accent1">
                <a:lumMod val="75000"/>
              </a:schemeClr>
            </a:solidFill>
          </p:spPr>
          <p:txBody>
            <a:bodyPr wrap="square" rtlCol="0" anchor="ctr" anchorCtr="0">
              <a:spAutoFit/>
            </a:bodyPr>
            <a:lstStyle/>
            <a:p>
              <a:pPr algn="ctr"/>
              <a:r>
                <a:rPr lang="it-IT" b="1" dirty="0" smtClean="0">
                  <a:solidFill>
                    <a:schemeClr val="bg1"/>
                  </a:solidFill>
                  <a:latin typeface="Book Antiqua" pitchFamily="18" charset="0"/>
                </a:rPr>
                <a:t>Qualità dell’aria</a:t>
              </a:r>
              <a:endParaRPr lang="it-IT" b="1" dirty="0">
                <a:solidFill>
                  <a:schemeClr val="bg1"/>
                </a:solidFill>
                <a:latin typeface="Book Antiqua" pitchFamily="18" charset="0"/>
              </a:endParaRPr>
            </a:p>
          </p:txBody>
        </p:sp>
        <p:sp>
          <p:nvSpPr>
            <p:cNvPr id="5" name="CasellaDiTesto 4"/>
            <p:cNvSpPr txBox="1"/>
            <p:nvPr/>
          </p:nvSpPr>
          <p:spPr>
            <a:xfrm>
              <a:off x="179512" y="2546599"/>
              <a:ext cx="1440160" cy="646331"/>
            </a:xfrm>
            <a:prstGeom prst="rect">
              <a:avLst/>
            </a:prstGeom>
            <a:solidFill>
              <a:srgbClr val="FF0000"/>
            </a:solidFill>
          </p:spPr>
          <p:txBody>
            <a:bodyPr wrap="square" rtlCol="0" anchor="ctr" anchorCtr="0">
              <a:spAutoFit/>
            </a:bodyPr>
            <a:lstStyle/>
            <a:p>
              <a:pPr algn="ctr"/>
              <a:r>
                <a:rPr lang="it-IT" b="1" dirty="0" smtClean="0">
                  <a:solidFill>
                    <a:schemeClr val="bg1"/>
                  </a:solidFill>
                  <a:latin typeface="Book Antiqua" pitchFamily="18" charset="0"/>
                </a:rPr>
                <a:t>Sorgenti di emissioni</a:t>
              </a:r>
              <a:endParaRPr lang="it-IT" b="1" dirty="0">
                <a:solidFill>
                  <a:schemeClr val="bg1"/>
                </a:solidFill>
                <a:latin typeface="Book Antiqua" pitchFamily="18" charset="0"/>
              </a:endParaRPr>
            </a:p>
          </p:txBody>
        </p:sp>
        <p:sp>
          <p:nvSpPr>
            <p:cNvPr id="6" name="CasellaDiTesto 5"/>
            <p:cNvSpPr txBox="1"/>
            <p:nvPr/>
          </p:nvSpPr>
          <p:spPr>
            <a:xfrm>
              <a:off x="2339752" y="332656"/>
              <a:ext cx="572593" cy="338554"/>
            </a:xfrm>
            <a:prstGeom prst="rect">
              <a:avLst/>
            </a:prstGeom>
            <a:noFill/>
          </p:spPr>
          <p:txBody>
            <a:bodyPr wrap="none" rtlCol="0">
              <a:spAutoFit/>
            </a:bodyPr>
            <a:lstStyle/>
            <a:p>
              <a:r>
                <a:rPr lang="it-IT" sz="1600" b="1" dirty="0" smtClean="0">
                  <a:latin typeface="Book Antiqua" pitchFamily="18" charset="0"/>
                </a:rPr>
                <a:t>CO</a:t>
              </a:r>
              <a:r>
                <a:rPr lang="it-IT" sz="1600" b="1" baseline="-25000" dirty="0" smtClean="0">
                  <a:latin typeface="Book Antiqua" pitchFamily="18" charset="0"/>
                </a:rPr>
                <a:t>2</a:t>
              </a:r>
              <a:endParaRPr lang="it-IT" sz="1600" b="1" baseline="-25000" dirty="0">
                <a:latin typeface="Book Antiqua" pitchFamily="18" charset="0"/>
              </a:endParaRPr>
            </a:p>
          </p:txBody>
        </p:sp>
        <p:sp>
          <p:nvSpPr>
            <p:cNvPr id="7" name="CasellaDiTesto 6"/>
            <p:cNvSpPr txBox="1"/>
            <p:nvPr/>
          </p:nvSpPr>
          <p:spPr>
            <a:xfrm>
              <a:off x="2397460" y="1196752"/>
              <a:ext cx="514885" cy="338554"/>
            </a:xfrm>
            <a:prstGeom prst="rect">
              <a:avLst/>
            </a:prstGeom>
            <a:noFill/>
          </p:spPr>
          <p:txBody>
            <a:bodyPr wrap="none" rtlCol="0">
              <a:spAutoFit/>
            </a:bodyPr>
            <a:lstStyle/>
            <a:p>
              <a:r>
                <a:rPr lang="it-IT" sz="1600" b="1" dirty="0" smtClean="0">
                  <a:latin typeface="Book Antiqua" pitchFamily="18" charset="0"/>
                </a:rPr>
                <a:t>PM</a:t>
              </a:r>
              <a:endParaRPr lang="it-IT" sz="1600" b="1" baseline="-25000" dirty="0">
                <a:latin typeface="Book Antiqua" pitchFamily="18" charset="0"/>
              </a:endParaRPr>
            </a:p>
          </p:txBody>
        </p:sp>
        <p:sp>
          <p:nvSpPr>
            <p:cNvPr id="8" name="CasellaDiTesto 7"/>
            <p:cNvSpPr txBox="1"/>
            <p:nvPr/>
          </p:nvSpPr>
          <p:spPr>
            <a:xfrm>
              <a:off x="2350973" y="2334478"/>
              <a:ext cx="550151" cy="338554"/>
            </a:xfrm>
            <a:prstGeom prst="rect">
              <a:avLst/>
            </a:prstGeom>
            <a:noFill/>
          </p:spPr>
          <p:txBody>
            <a:bodyPr wrap="none" rtlCol="0">
              <a:spAutoFit/>
            </a:bodyPr>
            <a:lstStyle/>
            <a:p>
              <a:r>
                <a:rPr lang="it-IT" sz="1600" b="1" dirty="0" smtClean="0">
                  <a:latin typeface="Book Antiqua" pitchFamily="18" charset="0"/>
                </a:rPr>
                <a:t>SO</a:t>
              </a:r>
              <a:r>
                <a:rPr lang="it-IT" sz="1600" b="1" baseline="-25000" dirty="0" smtClean="0">
                  <a:latin typeface="Book Antiqua" pitchFamily="18" charset="0"/>
                </a:rPr>
                <a:t>2</a:t>
              </a:r>
              <a:endParaRPr lang="it-IT" sz="1600" b="1" baseline="-25000" dirty="0">
                <a:latin typeface="Book Antiqua" pitchFamily="18" charset="0"/>
              </a:endParaRPr>
            </a:p>
          </p:txBody>
        </p:sp>
        <p:sp>
          <p:nvSpPr>
            <p:cNvPr id="9" name="CasellaDiTesto 8"/>
            <p:cNvSpPr txBox="1"/>
            <p:nvPr/>
          </p:nvSpPr>
          <p:spPr>
            <a:xfrm>
              <a:off x="2362194" y="3155369"/>
              <a:ext cx="596638" cy="338554"/>
            </a:xfrm>
            <a:prstGeom prst="rect">
              <a:avLst/>
            </a:prstGeom>
            <a:noFill/>
          </p:spPr>
          <p:txBody>
            <a:bodyPr wrap="none" rtlCol="0">
              <a:spAutoFit/>
            </a:bodyPr>
            <a:lstStyle/>
            <a:p>
              <a:r>
                <a:rPr lang="it-IT" sz="1600" b="1" dirty="0" smtClean="0">
                  <a:latin typeface="Book Antiqua" pitchFamily="18" charset="0"/>
                </a:rPr>
                <a:t>NO</a:t>
              </a:r>
              <a:r>
                <a:rPr lang="it-IT" sz="1600" b="1" baseline="-25000" dirty="0" smtClean="0">
                  <a:latin typeface="Book Antiqua" pitchFamily="18" charset="0"/>
                </a:rPr>
                <a:t>2</a:t>
              </a:r>
              <a:endParaRPr lang="it-IT" sz="1600" b="1" baseline="-25000" dirty="0">
                <a:latin typeface="Book Antiqua" pitchFamily="18" charset="0"/>
              </a:endParaRPr>
            </a:p>
          </p:txBody>
        </p:sp>
        <p:sp>
          <p:nvSpPr>
            <p:cNvPr id="10" name="CasellaDiTesto 9"/>
            <p:cNvSpPr txBox="1"/>
            <p:nvPr/>
          </p:nvSpPr>
          <p:spPr>
            <a:xfrm>
              <a:off x="2350973" y="3976260"/>
              <a:ext cx="572593" cy="338554"/>
            </a:xfrm>
            <a:prstGeom prst="rect">
              <a:avLst/>
            </a:prstGeom>
            <a:noFill/>
          </p:spPr>
          <p:txBody>
            <a:bodyPr wrap="none" rtlCol="0">
              <a:spAutoFit/>
            </a:bodyPr>
            <a:lstStyle/>
            <a:p>
              <a:r>
                <a:rPr lang="it-IT" sz="1600" b="1" dirty="0" smtClean="0">
                  <a:latin typeface="Book Antiqua" pitchFamily="18" charset="0"/>
                </a:rPr>
                <a:t>CH</a:t>
              </a:r>
              <a:r>
                <a:rPr lang="it-IT" sz="1600" b="1" baseline="-25000" dirty="0" smtClean="0">
                  <a:latin typeface="Book Antiqua" pitchFamily="18" charset="0"/>
                </a:rPr>
                <a:t>4</a:t>
              </a:r>
              <a:endParaRPr lang="it-IT" sz="1600" b="1" baseline="-25000" dirty="0">
                <a:latin typeface="Book Antiqua" pitchFamily="18" charset="0"/>
              </a:endParaRPr>
            </a:p>
          </p:txBody>
        </p:sp>
        <p:sp>
          <p:nvSpPr>
            <p:cNvPr id="11" name="CasellaDiTesto 10"/>
            <p:cNvSpPr txBox="1"/>
            <p:nvPr/>
          </p:nvSpPr>
          <p:spPr>
            <a:xfrm>
              <a:off x="1619672" y="5013176"/>
              <a:ext cx="811441" cy="338554"/>
            </a:xfrm>
            <a:prstGeom prst="rect">
              <a:avLst/>
            </a:prstGeom>
            <a:noFill/>
          </p:spPr>
          <p:txBody>
            <a:bodyPr wrap="none" rtlCol="0">
              <a:spAutoFit/>
            </a:bodyPr>
            <a:lstStyle/>
            <a:p>
              <a:r>
                <a:rPr lang="it-IT" sz="1600" b="1" dirty="0" smtClean="0">
                  <a:latin typeface="Book Antiqua" pitchFamily="18" charset="0"/>
                </a:rPr>
                <a:t>Ozono</a:t>
              </a:r>
              <a:endParaRPr lang="it-IT" sz="1600" b="1" baseline="-25000" dirty="0">
                <a:latin typeface="Book Antiqua" pitchFamily="18" charset="0"/>
              </a:endParaRPr>
            </a:p>
          </p:txBody>
        </p:sp>
        <p:cxnSp>
          <p:nvCxnSpPr>
            <p:cNvPr id="16" name="Connettore 4 15"/>
            <p:cNvCxnSpPr>
              <a:stCxn id="5" idx="0"/>
              <a:endCxn id="6" idx="1"/>
            </p:cNvCxnSpPr>
            <p:nvPr/>
          </p:nvCxnSpPr>
          <p:spPr>
            <a:xfrm rot="5400000" flipH="1" flipV="1">
              <a:off x="597339" y="804186"/>
              <a:ext cx="2044666" cy="1440160"/>
            </a:xfrm>
            <a:prstGeom prst="bentConnector2">
              <a:avLst/>
            </a:prstGeom>
            <a:ln w="28575">
              <a:solidFill>
                <a:srgbClr val="2F354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ttore 4 18"/>
            <p:cNvCxnSpPr>
              <a:stCxn id="5" idx="0"/>
              <a:endCxn id="7" idx="1"/>
            </p:cNvCxnSpPr>
            <p:nvPr/>
          </p:nvCxnSpPr>
          <p:spPr>
            <a:xfrm rot="5400000" flipH="1" flipV="1">
              <a:off x="1058241" y="1207380"/>
              <a:ext cx="1180570" cy="1497868"/>
            </a:xfrm>
            <a:prstGeom prst="bentConnector2">
              <a:avLst/>
            </a:prstGeom>
            <a:ln w="28575">
              <a:solidFill>
                <a:srgbClr val="2F354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ttore 4 21"/>
            <p:cNvCxnSpPr>
              <a:stCxn id="5" idx="3"/>
              <a:endCxn id="8" idx="1"/>
            </p:cNvCxnSpPr>
            <p:nvPr/>
          </p:nvCxnSpPr>
          <p:spPr>
            <a:xfrm flipV="1">
              <a:off x="1619672" y="2503755"/>
              <a:ext cx="731301" cy="366010"/>
            </a:xfrm>
            <a:prstGeom prst="bentConnector3">
              <a:avLst>
                <a:gd name="adj1" fmla="val 50000"/>
              </a:avLst>
            </a:prstGeom>
            <a:ln w="28575">
              <a:solidFill>
                <a:srgbClr val="2F354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ttore 4 24"/>
            <p:cNvCxnSpPr>
              <a:stCxn id="5" idx="3"/>
              <a:endCxn id="9" idx="1"/>
            </p:cNvCxnSpPr>
            <p:nvPr/>
          </p:nvCxnSpPr>
          <p:spPr>
            <a:xfrm>
              <a:off x="1619672" y="2869765"/>
              <a:ext cx="742522" cy="454881"/>
            </a:xfrm>
            <a:prstGeom prst="bentConnector3">
              <a:avLst>
                <a:gd name="adj1" fmla="val 50000"/>
              </a:avLst>
            </a:prstGeom>
            <a:ln w="28575">
              <a:solidFill>
                <a:srgbClr val="2F3541"/>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ttore 4 27"/>
            <p:cNvCxnSpPr>
              <a:stCxn id="5" idx="2"/>
              <a:endCxn id="10" idx="1"/>
            </p:cNvCxnSpPr>
            <p:nvPr/>
          </p:nvCxnSpPr>
          <p:spPr>
            <a:xfrm rot="16200000" flipH="1">
              <a:off x="1148979" y="2943542"/>
              <a:ext cx="952607" cy="1451381"/>
            </a:xfrm>
            <a:prstGeom prst="bentConnector2">
              <a:avLst/>
            </a:prstGeom>
            <a:ln w="28575">
              <a:solidFill>
                <a:srgbClr val="2F3541"/>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ttore 4 30"/>
            <p:cNvCxnSpPr>
              <a:stCxn id="5" idx="2"/>
              <a:endCxn id="11" idx="1"/>
            </p:cNvCxnSpPr>
            <p:nvPr/>
          </p:nvCxnSpPr>
          <p:spPr>
            <a:xfrm rot="16200000" flipH="1">
              <a:off x="264871" y="3827651"/>
              <a:ext cx="1989523" cy="720080"/>
            </a:xfrm>
            <a:prstGeom prst="bentConnector2">
              <a:avLst/>
            </a:prstGeom>
            <a:ln w="28575">
              <a:solidFill>
                <a:srgbClr val="2F3541"/>
              </a:solidFill>
              <a:tailEnd type="arrow"/>
            </a:ln>
          </p:spPr>
          <p:style>
            <a:lnRef idx="1">
              <a:schemeClr val="accent1"/>
            </a:lnRef>
            <a:fillRef idx="0">
              <a:schemeClr val="accent1"/>
            </a:fillRef>
            <a:effectRef idx="0">
              <a:schemeClr val="accent1"/>
            </a:effectRef>
            <a:fontRef idx="minor">
              <a:schemeClr val="tx1"/>
            </a:fontRef>
          </p:style>
        </p:cxnSp>
        <p:sp>
          <p:nvSpPr>
            <p:cNvPr id="34" name="CasellaDiTesto 33"/>
            <p:cNvSpPr txBox="1"/>
            <p:nvPr/>
          </p:nvSpPr>
          <p:spPr>
            <a:xfrm>
              <a:off x="3347864" y="620688"/>
              <a:ext cx="1872208" cy="707886"/>
            </a:xfrm>
            <a:prstGeom prst="rect">
              <a:avLst/>
            </a:prstGeom>
            <a:noFill/>
            <a:ln w="3175">
              <a:solidFill>
                <a:schemeClr val="tx1"/>
              </a:solidFill>
              <a:prstDash val="sysDot"/>
            </a:ln>
          </p:spPr>
          <p:txBody>
            <a:bodyPr wrap="square" rtlCol="0">
              <a:spAutoFit/>
            </a:bodyPr>
            <a:lstStyle/>
            <a:p>
              <a:pPr algn="ctr"/>
              <a:r>
                <a:rPr lang="it-IT" sz="1400" b="1" dirty="0" smtClean="0">
                  <a:latin typeface="Book Antiqua" pitchFamily="18" charset="0"/>
                </a:rPr>
                <a:t>Sostanze che riflettono calore</a:t>
              </a:r>
            </a:p>
            <a:p>
              <a:pPr algn="ctr"/>
              <a:r>
                <a:rPr lang="it-IT" sz="1200" i="1" dirty="0" smtClean="0">
                  <a:latin typeface="Book Antiqua" pitchFamily="18" charset="0"/>
                </a:rPr>
                <a:t>(solfati e alcuni aerosol)</a:t>
              </a:r>
              <a:endParaRPr lang="it-IT" sz="1200" b="1" baseline="-25000" dirty="0">
                <a:latin typeface="Book Antiqua" pitchFamily="18" charset="0"/>
              </a:endParaRPr>
            </a:p>
          </p:txBody>
        </p:sp>
        <p:sp>
          <p:nvSpPr>
            <p:cNvPr id="35" name="CasellaDiTesto 34"/>
            <p:cNvSpPr txBox="1"/>
            <p:nvPr/>
          </p:nvSpPr>
          <p:spPr>
            <a:xfrm>
              <a:off x="3347864" y="1556792"/>
              <a:ext cx="1872208" cy="707886"/>
            </a:xfrm>
            <a:prstGeom prst="rect">
              <a:avLst/>
            </a:prstGeom>
            <a:noFill/>
            <a:ln w="3175">
              <a:solidFill>
                <a:schemeClr val="tx1"/>
              </a:solidFill>
              <a:prstDash val="sysDot"/>
            </a:ln>
          </p:spPr>
          <p:txBody>
            <a:bodyPr wrap="square" rtlCol="0">
              <a:spAutoFit/>
            </a:bodyPr>
            <a:lstStyle/>
            <a:p>
              <a:pPr algn="ctr"/>
              <a:r>
                <a:rPr lang="it-IT" sz="1400" b="1" dirty="0" smtClean="0">
                  <a:latin typeface="Book Antiqua" pitchFamily="18" charset="0"/>
                </a:rPr>
                <a:t>Sostanze che assorbono calore </a:t>
              </a:r>
              <a:r>
                <a:rPr lang="it-IT" sz="1200" i="1" dirty="0" smtClean="0">
                  <a:latin typeface="Book Antiqua" pitchFamily="18" charset="0"/>
                </a:rPr>
                <a:t>(</a:t>
              </a:r>
              <a:r>
                <a:rPr lang="it-IT" sz="1200" i="1" dirty="0" err="1" smtClean="0">
                  <a:latin typeface="Book Antiqua" pitchFamily="18" charset="0"/>
                </a:rPr>
                <a:t>black</a:t>
              </a:r>
              <a:r>
                <a:rPr lang="it-IT" sz="1200" i="1" dirty="0" smtClean="0">
                  <a:latin typeface="Book Antiqua" pitchFamily="18" charset="0"/>
                </a:rPr>
                <a:t> </a:t>
              </a:r>
              <a:r>
                <a:rPr lang="it-IT" sz="1200" i="1" dirty="0" err="1" smtClean="0">
                  <a:latin typeface="Book Antiqua" pitchFamily="18" charset="0"/>
                </a:rPr>
                <a:t>carbon</a:t>
              </a:r>
              <a:r>
                <a:rPr lang="it-IT" sz="1200" i="1" dirty="0" smtClean="0">
                  <a:latin typeface="Book Antiqua" pitchFamily="18" charset="0"/>
                </a:rPr>
                <a:t>, ec</a:t>
              </a:r>
              <a:r>
                <a:rPr lang="it-IT" sz="1200" i="1" dirty="0" smtClean="0">
                  <a:latin typeface="Book Antiqua" pitchFamily="18" charset="0"/>
                </a:rPr>
                <a:t>c)</a:t>
              </a:r>
            </a:p>
          </p:txBody>
        </p:sp>
        <p:cxnSp>
          <p:nvCxnSpPr>
            <p:cNvPr id="37" name="Connettore 4 36"/>
            <p:cNvCxnSpPr>
              <a:stCxn id="7" idx="3"/>
              <a:endCxn id="34" idx="1"/>
            </p:cNvCxnSpPr>
            <p:nvPr/>
          </p:nvCxnSpPr>
          <p:spPr>
            <a:xfrm flipV="1">
              <a:off x="2912345" y="974631"/>
              <a:ext cx="435519" cy="391398"/>
            </a:xfrm>
            <a:prstGeom prst="bentConnector3">
              <a:avLst>
                <a:gd name="adj1" fmla="val 50000"/>
              </a:avLst>
            </a:prstGeom>
            <a:ln w="19050">
              <a:solidFill>
                <a:srgbClr val="3A41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3" name="Connettore 4 42"/>
            <p:cNvCxnSpPr>
              <a:stCxn id="7" idx="3"/>
              <a:endCxn id="35" idx="1"/>
            </p:cNvCxnSpPr>
            <p:nvPr/>
          </p:nvCxnSpPr>
          <p:spPr>
            <a:xfrm>
              <a:off x="2912345" y="1366029"/>
              <a:ext cx="435519" cy="544706"/>
            </a:xfrm>
            <a:prstGeom prst="bentConnector3">
              <a:avLst>
                <a:gd name="adj1" fmla="val 50000"/>
              </a:avLst>
            </a:prstGeom>
            <a:ln w="19050">
              <a:solidFill>
                <a:srgbClr val="3A41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4" name="Connettore 4 63"/>
            <p:cNvCxnSpPr>
              <a:stCxn id="6" idx="3"/>
              <a:endCxn id="3" idx="0"/>
            </p:cNvCxnSpPr>
            <p:nvPr/>
          </p:nvCxnSpPr>
          <p:spPr>
            <a:xfrm>
              <a:off x="2912345" y="501933"/>
              <a:ext cx="4287947" cy="1676206"/>
            </a:xfrm>
            <a:prstGeom prst="bentConnector2">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Connettore 4 66"/>
            <p:cNvCxnSpPr>
              <a:stCxn id="34" idx="3"/>
              <a:endCxn id="3" idx="1"/>
            </p:cNvCxnSpPr>
            <p:nvPr/>
          </p:nvCxnSpPr>
          <p:spPr>
            <a:xfrm>
              <a:off x="5220072" y="974631"/>
              <a:ext cx="1080120" cy="1526674"/>
            </a:xfrm>
            <a:prstGeom prst="bentConnector3">
              <a:avLst>
                <a:gd name="adj1" fmla="val 67469"/>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Connettore 4 69"/>
            <p:cNvCxnSpPr>
              <a:stCxn id="35" idx="3"/>
              <a:endCxn id="3" idx="1"/>
            </p:cNvCxnSpPr>
            <p:nvPr/>
          </p:nvCxnSpPr>
          <p:spPr>
            <a:xfrm>
              <a:off x="5220072" y="1910735"/>
              <a:ext cx="1080120" cy="590570"/>
            </a:xfrm>
            <a:prstGeom prst="bentConnector3">
              <a:avLst>
                <a:gd name="adj1" fmla="val 50000"/>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Connettore 4 74"/>
            <p:cNvCxnSpPr>
              <a:stCxn id="34" idx="3"/>
              <a:endCxn id="4" idx="1"/>
            </p:cNvCxnSpPr>
            <p:nvPr/>
          </p:nvCxnSpPr>
          <p:spPr>
            <a:xfrm>
              <a:off x="5220072" y="974631"/>
              <a:ext cx="1080120" cy="3787388"/>
            </a:xfrm>
            <a:prstGeom prst="bentConnector3">
              <a:avLst>
                <a:gd name="adj1" fmla="val 36562"/>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Connettore 4 78"/>
            <p:cNvCxnSpPr>
              <a:stCxn id="35" idx="3"/>
              <a:endCxn id="4" idx="1"/>
            </p:cNvCxnSpPr>
            <p:nvPr/>
          </p:nvCxnSpPr>
          <p:spPr>
            <a:xfrm>
              <a:off x="5220072" y="1910735"/>
              <a:ext cx="1080120" cy="2851284"/>
            </a:xfrm>
            <a:prstGeom prst="bentConnector3">
              <a:avLst>
                <a:gd name="adj1" fmla="val 50000"/>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2" name="Connettore 4 81"/>
            <p:cNvCxnSpPr>
              <a:stCxn id="8" idx="3"/>
              <a:endCxn id="4" idx="1"/>
            </p:cNvCxnSpPr>
            <p:nvPr/>
          </p:nvCxnSpPr>
          <p:spPr>
            <a:xfrm>
              <a:off x="2901124" y="2503755"/>
              <a:ext cx="3399068" cy="2258264"/>
            </a:xfrm>
            <a:prstGeom prst="bentConnector3">
              <a:avLst>
                <a:gd name="adj1" fmla="val 5128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6" name="Connettore 4 85"/>
            <p:cNvCxnSpPr>
              <a:stCxn id="9" idx="3"/>
              <a:endCxn id="4" idx="1"/>
            </p:cNvCxnSpPr>
            <p:nvPr/>
          </p:nvCxnSpPr>
          <p:spPr>
            <a:xfrm>
              <a:off x="2958832" y="3324646"/>
              <a:ext cx="3341360" cy="1437373"/>
            </a:xfrm>
            <a:prstGeom prst="bentConnector3">
              <a:avLst>
                <a:gd name="adj1" fmla="val 45222"/>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4" name="Connettore 4 93"/>
            <p:cNvCxnSpPr>
              <a:stCxn id="8" idx="3"/>
              <a:endCxn id="3" idx="1"/>
            </p:cNvCxnSpPr>
            <p:nvPr/>
          </p:nvCxnSpPr>
          <p:spPr>
            <a:xfrm flipV="1">
              <a:off x="2901124" y="2501305"/>
              <a:ext cx="3399068" cy="2450"/>
            </a:xfrm>
            <a:prstGeom prst="bentConnector3">
              <a:avLst>
                <a:gd name="adj1" fmla="val 50000"/>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Connettore 4 97"/>
            <p:cNvCxnSpPr>
              <a:stCxn id="9" idx="3"/>
              <a:endCxn id="3" idx="2"/>
            </p:cNvCxnSpPr>
            <p:nvPr/>
          </p:nvCxnSpPr>
          <p:spPr>
            <a:xfrm flipV="1">
              <a:off x="2958832" y="2824470"/>
              <a:ext cx="4241460" cy="500176"/>
            </a:xfrm>
            <a:prstGeom prst="bentConnector2">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9" name="CasellaDiTesto 108"/>
            <p:cNvSpPr txBox="1"/>
            <p:nvPr/>
          </p:nvSpPr>
          <p:spPr>
            <a:xfrm>
              <a:off x="6300192" y="5445224"/>
              <a:ext cx="1800200" cy="507831"/>
            </a:xfrm>
            <a:prstGeom prst="rect">
              <a:avLst/>
            </a:prstGeom>
            <a:solidFill>
              <a:schemeClr val="accent4">
                <a:lumMod val="60000"/>
                <a:lumOff val="40000"/>
              </a:schemeClr>
            </a:solidFill>
            <a:ln>
              <a:solidFill>
                <a:schemeClr val="accent4">
                  <a:lumMod val="40000"/>
                  <a:lumOff val="60000"/>
                </a:schemeClr>
              </a:solidFill>
            </a:ln>
          </p:spPr>
          <p:txBody>
            <a:bodyPr wrap="square" rtlCol="0" anchor="ctr" anchorCtr="0">
              <a:spAutoFit/>
            </a:bodyPr>
            <a:lstStyle/>
            <a:p>
              <a:pPr algn="ctr">
                <a:lnSpc>
                  <a:spcPct val="150000"/>
                </a:lnSpc>
              </a:pPr>
              <a:r>
                <a:rPr lang="it-IT" b="1" dirty="0" smtClean="0">
                  <a:latin typeface="Book Antiqua" pitchFamily="18" charset="0"/>
                </a:rPr>
                <a:t>Temperatura</a:t>
              </a:r>
              <a:endParaRPr lang="it-IT" b="1" dirty="0">
                <a:latin typeface="Book Antiqua" pitchFamily="18" charset="0"/>
              </a:endParaRPr>
            </a:p>
          </p:txBody>
        </p:sp>
        <p:sp>
          <p:nvSpPr>
            <p:cNvPr id="136" name="Freccia circolare a sinistra 135"/>
            <p:cNvSpPr/>
            <p:nvPr/>
          </p:nvSpPr>
          <p:spPr>
            <a:xfrm>
              <a:off x="8100392" y="2420888"/>
              <a:ext cx="899592" cy="352839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37" name="CasellaDiTesto 136"/>
            <p:cNvSpPr txBox="1"/>
            <p:nvPr/>
          </p:nvSpPr>
          <p:spPr>
            <a:xfrm>
              <a:off x="3635896" y="6021288"/>
              <a:ext cx="1800200" cy="465705"/>
            </a:xfrm>
            <a:prstGeom prst="rect">
              <a:avLst/>
            </a:prstGeom>
            <a:solidFill>
              <a:schemeClr val="accent1">
                <a:lumMod val="40000"/>
                <a:lumOff val="60000"/>
              </a:schemeClr>
            </a:solidFill>
            <a:ln>
              <a:solidFill>
                <a:schemeClr val="accent4">
                  <a:lumMod val="40000"/>
                  <a:lumOff val="60000"/>
                </a:schemeClr>
              </a:solidFill>
            </a:ln>
          </p:spPr>
          <p:txBody>
            <a:bodyPr wrap="square" rtlCol="0" anchor="ctr" anchorCtr="0">
              <a:spAutoFit/>
            </a:bodyPr>
            <a:lstStyle/>
            <a:p>
              <a:pPr algn="ctr">
                <a:lnSpc>
                  <a:spcPct val="150000"/>
                </a:lnSpc>
              </a:pPr>
              <a:r>
                <a:rPr lang="it-IT" b="1" dirty="0" err="1" smtClean="0">
                  <a:latin typeface="Book Antiqua" pitchFamily="18" charset="0"/>
                </a:rPr>
                <a:t>Idrossile</a:t>
              </a:r>
              <a:r>
                <a:rPr lang="it-IT" b="1" dirty="0" smtClean="0">
                  <a:latin typeface="Book Antiqua" pitchFamily="18" charset="0"/>
                </a:rPr>
                <a:t> (-OH)</a:t>
              </a:r>
              <a:endParaRPr lang="it-IT" b="1" dirty="0">
                <a:latin typeface="Book Antiqua" pitchFamily="18" charset="0"/>
              </a:endParaRPr>
            </a:p>
          </p:txBody>
        </p:sp>
        <p:cxnSp>
          <p:nvCxnSpPr>
            <p:cNvPr id="141" name="Connettore 4 140"/>
            <p:cNvCxnSpPr>
              <a:stCxn id="109" idx="2"/>
              <a:endCxn id="137" idx="3"/>
            </p:cNvCxnSpPr>
            <p:nvPr/>
          </p:nvCxnSpPr>
          <p:spPr>
            <a:xfrm rot="5400000">
              <a:off x="6167651" y="5221500"/>
              <a:ext cx="301086" cy="1764196"/>
            </a:xfrm>
            <a:prstGeom prst="bentConnector2">
              <a:avLst/>
            </a:prstGeom>
            <a:ln w="2857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4" name="Connettore 4 143"/>
            <p:cNvCxnSpPr>
              <a:stCxn id="10" idx="3"/>
              <a:endCxn id="3" idx="2"/>
            </p:cNvCxnSpPr>
            <p:nvPr/>
          </p:nvCxnSpPr>
          <p:spPr>
            <a:xfrm flipV="1">
              <a:off x="2923566" y="2824470"/>
              <a:ext cx="4276726" cy="1321067"/>
            </a:xfrm>
            <a:prstGeom prst="bentConnector2">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7" name="Connettore 4 146"/>
            <p:cNvCxnSpPr>
              <a:stCxn id="11" idx="3"/>
              <a:endCxn id="4" idx="1"/>
            </p:cNvCxnSpPr>
            <p:nvPr/>
          </p:nvCxnSpPr>
          <p:spPr>
            <a:xfrm flipV="1">
              <a:off x="2431113" y="4762019"/>
              <a:ext cx="3869079" cy="420434"/>
            </a:xfrm>
            <a:prstGeom prst="bentConnector3">
              <a:avLst>
                <a:gd name="adj1" fmla="val 50000"/>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2" name="Connettore 4 151"/>
            <p:cNvCxnSpPr>
              <a:stCxn id="9" idx="3"/>
              <a:endCxn id="137" idx="1"/>
            </p:cNvCxnSpPr>
            <p:nvPr/>
          </p:nvCxnSpPr>
          <p:spPr>
            <a:xfrm>
              <a:off x="2958832" y="3324646"/>
              <a:ext cx="677064" cy="2929495"/>
            </a:xfrm>
            <a:prstGeom prst="bentConnector3">
              <a:avLst>
                <a:gd name="adj1" fmla="val 50000"/>
              </a:avLst>
            </a:prstGeom>
            <a:ln w="2857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5" name="Connettore 4 154"/>
            <p:cNvCxnSpPr>
              <a:stCxn id="137" idx="0"/>
              <a:endCxn id="10" idx="2"/>
            </p:cNvCxnSpPr>
            <p:nvPr/>
          </p:nvCxnSpPr>
          <p:spPr>
            <a:xfrm rot="16200000" flipV="1">
              <a:off x="2733396" y="4218688"/>
              <a:ext cx="1706474" cy="1898726"/>
            </a:xfrm>
            <a:prstGeom prst="bentConnector3">
              <a:avLst>
                <a:gd name="adj1" fmla="val 33840"/>
              </a:avLst>
            </a:prstGeom>
            <a:ln w="2857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1" name="Connettore 4 160"/>
            <p:cNvCxnSpPr>
              <a:stCxn id="11" idx="3"/>
              <a:endCxn id="3" idx="1"/>
            </p:cNvCxnSpPr>
            <p:nvPr/>
          </p:nvCxnSpPr>
          <p:spPr>
            <a:xfrm flipV="1">
              <a:off x="2431113" y="2501305"/>
              <a:ext cx="3869079" cy="2681148"/>
            </a:xfrm>
            <a:prstGeom prst="bentConnector3">
              <a:avLst>
                <a:gd name="adj1" fmla="val 45498"/>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4" name="Connettore 4 173"/>
            <p:cNvCxnSpPr>
              <a:stCxn id="137" idx="0"/>
              <a:endCxn id="11" idx="2"/>
            </p:cNvCxnSpPr>
            <p:nvPr/>
          </p:nvCxnSpPr>
          <p:spPr>
            <a:xfrm rot="16200000" flipV="1">
              <a:off x="2945916" y="4431207"/>
              <a:ext cx="669558" cy="2510603"/>
            </a:xfrm>
            <a:prstGeom prst="bentConnector3">
              <a:avLst>
                <a:gd name="adj1" fmla="val 50000"/>
              </a:avLst>
            </a:prstGeom>
            <a:ln w="2857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9" name="Connettore 4 178"/>
            <p:cNvCxnSpPr>
              <a:stCxn id="9" idx="2"/>
              <a:endCxn id="11" idx="0"/>
            </p:cNvCxnSpPr>
            <p:nvPr/>
          </p:nvCxnSpPr>
          <p:spPr>
            <a:xfrm rot="5400000">
              <a:off x="1583327" y="3935989"/>
              <a:ext cx="1519253" cy="635120"/>
            </a:xfrm>
            <a:prstGeom prst="bentConnector3">
              <a:avLst>
                <a:gd name="adj1" fmla="val 23250"/>
              </a:avLst>
            </a:prstGeom>
            <a:ln w="19050">
              <a:solidFill>
                <a:srgbClr val="2F3541"/>
              </a:solidFill>
              <a:tailEnd type="arrow"/>
            </a:ln>
          </p:spPr>
          <p:style>
            <a:lnRef idx="1">
              <a:schemeClr val="accent1"/>
            </a:lnRef>
            <a:fillRef idx="0">
              <a:schemeClr val="accent1"/>
            </a:fillRef>
            <a:effectRef idx="0">
              <a:schemeClr val="accent1"/>
            </a:effectRef>
            <a:fontRef idx="minor">
              <a:schemeClr val="tx1"/>
            </a:fontRef>
          </p:style>
        </p:cxnSp>
      </p:grpSp>
      <p:sp>
        <p:nvSpPr>
          <p:cNvPr id="196" name="Rectangle 9"/>
          <p:cNvSpPr>
            <a:spLocks noChangeArrowheads="1"/>
          </p:cNvSpPr>
          <p:nvPr/>
        </p:nvSpPr>
        <p:spPr bwMode="auto">
          <a:xfrm>
            <a:off x="0" y="0"/>
            <a:ext cx="9144000" cy="503238"/>
          </a:xfrm>
          <a:prstGeom prst="rect">
            <a:avLst/>
          </a:prstGeom>
          <a:solidFill>
            <a:srgbClr val="3A4150"/>
          </a:solidFill>
          <a:ln w="9525" algn="ctr">
            <a:noFill/>
            <a:miter lim="800000"/>
            <a:headEnd/>
            <a:tailEnd/>
          </a:ln>
        </p:spPr>
        <p:txBody>
          <a:bodyPr anchor="ctr"/>
          <a:lstStyle/>
          <a:p>
            <a:r>
              <a:rPr lang="it-IT" sz="2000" b="1" dirty="0" smtClean="0">
                <a:solidFill>
                  <a:schemeClr val="bg1"/>
                </a:solidFill>
                <a:latin typeface="Book Antiqua" pitchFamily="18" charset="0"/>
              </a:rPr>
              <a:t>Emissioni, clima e qualità dell’aria</a:t>
            </a:r>
            <a:endParaRPr lang="en-US" sz="2000" b="1" dirty="0">
              <a:solidFill>
                <a:schemeClr val="bg1"/>
              </a:solidFill>
              <a:latin typeface="Book Antiqu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26764"/>
            <a:ext cx="9144000" cy="431428"/>
          </a:xfrm>
          <a:prstGeom prst="rect">
            <a:avLst/>
          </a:prstGeom>
          <a:solidFill>
            <a:srgbClr val="3A4150"/>
          </a:solidFill>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2000" b="1" i="0" u="none" strike="noStrike" kern="1200" cap="none" spc="0" normalizeH="0" baseline="0" noProof="0" dirty="0" smtClean="0">
                <a:ln>
                  <a:noFill/>
                </a:ln>
                <a:solidFill>
                  <a:schemeClr val="bg1"/>
                </a:solidFill>
                <a:effectLst/>
                <a:uLnTx/>
                <a:uFillTx/>
                <a:latin typeface="Book Antiqua" pitchFamily="18" charset="0"/>
                <a:ea typeface="+mj-ea"/>
                <a:cs typeface="+mj-cs"/>
              </a:rPr>
              <a:t>I punti chiave del riscaldamento globale </a:t>
            </a:r>
          </a:p>
        </p:txBody>
      </p:sp>
      <p:sp>
        <p:nvSpPr>
          <p:cNvPr id="4" name="Text Box 8"/>
          <p:cNvSpPr txBox="1">
            <a:spLocks noChangeArrowheads="1"/>
          </p:cNvSpPr>
          <p:nvPr/>
        </p:nvSpPr>
        <p:spPr bwMode="auto">
          <a:xfrm>
            <a:off x="-36512" y="404664"/>
            <a:ext cx="9036496" cy="5976664"/>
          </a:xfrm>
          <a:prstGeom prst="rect">
            <a:avLst/>
          </a:prstGeom>
          <a:noFill/>
          <a:ln w="9525" algn="ctr">
            <a:noFill/>
            <a:miter lim="800000"/>
            <a:headEnd/>
            <a:tailEnd/>
          </a:ln>
        </p:spPr>
        <p:txBody>
          <a:bodyPr/>
          <a:lstStyle/>
          <a:p>
            <a:pPr marL="266700" indent="-266700" algn="just">
              <a:lnSpc>
                <a:spcPct val="110000"/>
              </a:lnSpc>
              <a:spcBef>
                <a:spcPts val="600"/>
              </a:spcBef>
              <a:buFontTx/>
              <a:buAutoNum type="arabicPeriod"/>
              <a:defRPr/>
            </a:pPr>
            <a:r>
              <a:rPr lang="it-IT" sz="1600" dirty="0" smtClean="0">
                <a:solidFill>
                  <a:srgbClr val="2F3541"/>
                </a:solidFill>
                <a:latin typeface="Book Antiqua" pitchFamily="18" charset="0"/>
              </a:rPr>
              <a:t>L</a:t>
            </a:r>
            <a:r>
              <a:rPr lang="ja-JP" altLang="it-IT" sz="1600" dirty="0" smtClean="0">
                <a:solidFill>
                  <a:srgbClr val="2F3541"/>
                </a:solidFill>
                <a:latin typeface="Book Antiqua" pitchFamily="18" charset="0"/>
              </a:rPr>
              <a:t>’</a:t>
            </a:r>
            <a:r>
              <a:rPr lang="it-IT" altLang="ja-JP" sz="1600" dirty="0" smtClean="0">
                <a:solidFill>
                  <a:srgbClr val="2F3541"/>
                </a:solidFill>
                <a:latin typeface="Book Antiqua" pitchFamily="18" charset="0"/>
              </a:rPr>
              <a:t>influenza umana sul sistema climatico è estremamente probabile (95% di probabilità</a:t>
            </a:r>
            <a:r>
              <a:rPr lang="it-IT" altLang="ja-JP" sz="1600" dirty="0" smtClean="0">
                <a:solidFill>
                  <a:srgbClr val="2F3541"/>
                </a:solidFill>
                <a:latin typeface="Book Antiqua" pitchFamily="18" charset="0"/>
              </a:rPr>
              <a:t>)* </a:t>
            </a:r>
            <a:r>
              <a:rPr lang="it-IT" altLang="ja-JP" sz="1600" dirty="0" smtClean="0">
                <a:solidFill>
                  <a:srgbClr val="2F3541"/>
                </a:solidFill>
                <a:latin typeface="Book Antiqua" pitchFamily="18" charset="0"/>
              </a:rPr>
              <a:t>e </a:t>
            </a:r>
            <a:r>
              <a:rPr lang="it-IT" altLang="ja-JP" sz="1600" dirty="0" smtClean="0">
                <a:solidFill>
                  <a:srgbClr val="2F3541"/>
                </a:solidFill>
                <a:latin typeface="Book Antiqua" pitchFamily="18" charset="0"/>
              </a:rPr>
              <a:t>si </a:t>
            </a:r>
            <a:r>
              <a:rPr lang="it-IT" altLang="ja-JP" sz="1600" dirty="0" smtClean="0">
                <a:solidFill>
                  <a:srgbClr val="2F3541"/>
                </a:solidFill>
                <a:latin typeface="Book Antiqua" pitchFamily="18" charset="0"/>
              </a:rPr>
              <a:t>stima che sia stata la causa dominante del riscaldamento osservato dal 1950. </a:t>
            </a:r>
            <a:endParaRPr lang="it-IT" altLang="ja-JP" sz="1600" dirty="0" smtClean="0">
              <a:solidFill>
                <a:srgbClr val="2F3541"/>
              </a:solidFill>
              <a:latin typeface="Book Antiqua" pitchFamily="18" charset="0"/>
            </a:endParaRPr>
          </a:p>
          <a:p>
            <a:pPr marL="266700" lvl="1" algn="just">
              <a:lnSpc>
                <a:spcPct val="110000"/>
              </a:lnSpc>
              <a:spcBef>
                <a:spcPts val="600"/>
              </a:spcBef>
              <a:defRPr/>
            </a:pPr>
            <a:r>
              <a:rPr lang="it-IT" sz="1600" dirty="0" smtClean="0">
                <a:solidFill>
                  <a:srgbClr val="2F3541"/>
                </a:solidFill>
                <a:latin typeface="Book Antiqua" pitchFamily="18" charset="0"/>
                <a:ea typeface="SimSun"/>
                <a:cs typeface="Times New Roman" pitchFamily="18" charset="0"/>
              </a:rPr>
              <a:t>Nel </a:t>
            </a:r>
            <a:r>
              <a:rPr lang="it-IT" sz="1600" dirty="0" smtClean="0">
                <a:solidFill>
                  <a:srgbClr val="2F3541"/>
                </a:solidFill>
                <a:latin typeface="Book Antiqua" pitchFamily="18" charset="0"/>
                <a:ea typeface="SimSun"/>
                <a:cs typeface="Times New Roman" pitchFamily="18" charset="0"/>
              </a:rPr>
              <a:t>periodo 1880-2012, le temperature medie globali sono aumentate di 0,85 ºC (IPCC AR5). </a:t>
            </a:r>
          </a:p>
          <a:p>
            <a:pPr marL="723900" lvl="1" indent="-723900" algn="just">
              <a:lnSpc>
                <a:spcPct val="110000"/>
              </a:lnSpc>
              <a:spcBef>
                <a:spcPts val="600"/>
              </a:spcBef>
              <a:defRPr/>
            </a:pPr>
            <a:r>
              <a:rPr lang="it-IT" sz="1600" dirty="0" smtClean="0">
                <a:solidFill>
                  <a:srgbClr val="2F3541"/>
                </a:solidFill>
                <a:latin typeface="Book Antiqua" pitchFamily="18" charset="0"/>
              </a:rPr>
              <a:t>2. L’anidride carbonica ha raggiunto concentrazioni mai toccate negli ultimi 800.000 anni </a:t>
            </a:r>
          </a:p>
          <a:p>
            <a:pPr marL="266700" lvl="1" indent="-266700" algn="just">
              <a:lnSpc>
                <a:spcPct val="110000"/>
              </a:lnSpc>
              <a:spcBef>
                <a:spcPts val="600"/>
              </a:spcBef>
              <a:defRPr/>
            </a:pPr>
            <a:r>
              <a:rPr lang="it-IT" sz="1600" dirty="0" smtClean="0">
                <a:solidFill>
                  <a:srgbClr val="2F3541"/>
                </a:solidFill>
                <a:latin typeface="Book Antiqua" pitchFamily="18" charset="0"/>
              </a:rPr>
              <a:t>3. Il livello del mare è destinato a continuare a crescere a un ritmo più veloce rispetto quello registrato nel corso degli ultimi 40 anni</a:t>
            </a:r>
            <a:r>
              <a:rPr lang="en-US" sz="1600" dirty="0" smtClean="0">
                <a:solidFill>
                  <a:srgbClr val="2F3541"/>
                </a:solidFill>
                <a:latin typeface="Book Antiqua" pitchFamily="18" charset="0"/>
              </a:rPr>
              <a:t> </a:t>
            </a:r>
          </a:p>
          <a:p>
            <a:pPr marL="266700" lvl="1" indent="-266700" algn="just">
              <a:lnSpc>
                <a:spcPct val="110000"/>
              </a:lnSpc>
              <a:spcBef>
                <a:spcPts val="600"/>
              </a:spcBef>
              <a:defRPr/>
            </a:pPr>
            <a:r>
              <a:rPr lang="en-US" sz="1600" dirty="0" smtClean="0">
                <a:solidFill>
                  <a:srgbClr val="2F3541"/>
                </a:solidFill>
                <a:latin typeface="Book Antiqua" pitchFamily="18" charset="0"/>
              </a:rPr>
              <a:t>4. </a:t>
            </a:r>
            <a:r>
              <a:rPr lang="en-US" sz="1600" dirty="0" err="1" smtClean="0">
                <a:solidFill>
                  <a:srgbClr val="2F3541"/>
                </a:solidFill>
                <a:latin typeface="Book Antiqua" pitchFamily="18" charset="0"/>
              </a:rPr>
              <a:t>Nelle</a:t>
            </a:r>
            <a:r>
              <a:rPr lang="en-US" sz="1600" dirty="0" smtClean="0">
                <a:solidFill>
                  <a:srgbClr val="2F3541"/>
                </a:solidFill>
                <a:latin typeface="Book Antiqua" pitchFamily="18" charset="0"/>
              </a:rPr>
              <a:t> </a:t>
            </a:r>
            <a:r>
              <a:rPr lang="en-US" sz="1600" dirty="0" err="1" smtClean="0">
                <a:solidFill>
                  <a:srgbClr val="2F3541"/>
                </a:solidFill>
                <a:latin typeface="Book Antiqua" pitchFamily="18" charset="0"/>
              </a:rPr>
              <a:t>ultime</a:t>
            </a:r>
            <a:r>
              <a:rPr lang="en-US" sz="1600" dirty="0" smtClean="0">
                <a:solidFill>
                  <a:srgbClr val="2F3541"/>
                </a:solidFill>
                <a:latin typeface="Book Antiqua" pitchFamily="18" charset="0"/>
              </a:rPr>
              <a:t> 2 </a:t>
            </a:r>
            <a:r>
              <a:rPr lang="en-US" sz="1600" dirty="0" err="1" smtClean="0">
                <a:solidFill>
                  <a:srgbClr val="2F3541"/>
                </a:solidFill>
                <a:latin typeface="Book Antiqua" pitchFamily="18" charset="0"/>
              </a:rPr>
              <a:t>decadi</a:t>
            </a:r>
            <a:r>
              <a:rPr lang="en-US" sz="1600" dirty="0" smtClean="0">
                <a:solidFill>
                  <a:srgbClr val="2F3541"/>
                </a:solidFill>
                <a:latin typeface="Book Antiqua" pitchFamily="18" charset="0"/>
              </a:rPr>
              <a:t>, </a:t>
            </a:r>
            <a:r>
              <a:rPr lang="en-US" sz="1600" dirty="0" err="1" smtClean="0">
                <a:solidFill>
                  <a:srgbClr val="2F3541"/>
                </a:solidFill>
                <a:latin typeface="Book Antiqua" pitchFamily="18" charset="0"/>
              </a:rPr>
              <a:t>gli</a:t>
            </a:r>
            <a:r>
              <a:rPr lang="en-US" sz="1600" dirty="0" smtClean="0">
                <a:solidFill>
                  <a:srgbClr val="2F3541"/>
                </a:solidFill>
                <a:latin typeface="Book Antiqua" pitchFamily="18" charset="0"/>
              </a:rPr>
              <a:t> </a:t>
            </a:r>
            <a:r>
              <a:rPr lang="en-US" sz="1600" dirty="0" err="1" smtClean="0">
                <a:solidFill>
                  <a:srgbClr val="2F3541"/>
                </a:solidFill>
                <a:latin typeface="Book Antiqua" pitchFamily="18" charset="0"/>
              </a:rPr>
              <a:t>strati</a:t>
            </a:r>
            <a:r>
              <a:rPr lang="en-US" sz="1600" dirty="0" smtClean="0">
                <a:solidFill>
                  <a:srgbClr val="2F3541"/>
                </a:solidFill>
                <a:latin typeface="Book Antiqua" pitchFamily="18" charset="0"/>
              </a:rPr>
              <a:t> di </a:t>
            </a:r>
            <a:r>
              <a:rPr lang="en-US" sz="1600" dirty="0" err="1" smtClean="0">
                <a:solidFill>
                  <a:srgbClr val="2F3541"/>
                </a:solidFill>
                <a:latin typeface="Book Antiqua" pitchFamily="18" charset="0"/>
              </a:rPr>
              <a:t>ghiaccio</a:t>
            </a:r>
            <a:r>
              <a:rPr lang="en-US" sz="1600" dirty="0" smtClean="0">
                <a:solidFill>
                  <a:srgbClr val="2F3541"/>
                </a:solidFill>
                <a:latin typeface="Book Antiqua" pitchFamily="18" charset="0"/>
              </a:rPr>
              <a:t> </a:t>
            </a:r>
            <a:r>
              <a:rPr lang="en-US" sz="1600" dirty="0" err="1" smtClean="0">
                <a:solidFill>
                  <a:srgbClr val="2F3541"/>
                </a:solidFill>
                <a:latin typeface="Book Antiqua" pitchFamily="18" charset="0"/>
              </a:rPr>
              <a:t>della</a:t>
            </a:r>
            <a:r>
              <a:rPr lang="en-US" sz="1600" dirty="0" smtClean="0">
                <a:solidFill>
                  <a:srgbClr val="2F3541"/>
                </a:solidFill>
                <a:latin typeface="Book Antiqua" pitchFamily="18" charset="0"/>
              </a:rPr>
              <a:t> </a:t>
            </a:r>
            <a:r>
              <a:rPr lang="it-IT" sz="1600" dirty="0" smtClean="0">
                <a:solidFill>
                  <a:srgbClr val="2F3541"/>
                </a:solidFill>
                <a:latin typeface="Book Antiqua" pitchFamily="18" charset="0"/>
              </a:rPr>
              <a:t>Groenlandia e quelli antartici hanno avuto consistenti perdite di volume ed i ghiacciai si sono ritirati nella maggior parte del mondo</a:t>
            </a:r>
          </a:p>
          <a:p>
            <a:pPr marL="723900" lvl="1" indent="-723900" algn="just">
              <a:lnSpc>
                <a:spcPct val="110000"/>
              </a:lnSpc>
              <a:spcBef>
                <a:spcPts val="600"/>
              </a:spcBef>
              <a:defRPr/>
            </a:pPr>
            <a:endParaRPr lang="en-US" sz="1600" dirty="0" smtClean="0">
              <a:solidFill>
                <a:srgbClr val="2F3541"/>
              </a:solidFill>
              <a:latin typeface="Book Antiqua" pitchFamily="18" charset="0"/>
            </a:endParaRPr>
          </a:p>
          <a:p>
            <a:pPr marL="723900" lvl="1" indent="-723900" algn="just">
              <a:lnSpc>
                <a:spcPct val="110000"/>
              </a:lnSpc>
              <a:spcBef>
                <a:spcPts val="600"/>
              </a:spcBef>
              <a:defRPr/>
            </a:pPr>
            <a:endParaRPr lang="it-IT" sz="1600" dirty="0" smtClean="0">
              <a:solidFill>
                <a:srgbClr val="2F3541"/>
              </a:solidFill>
              <a:latin typeface="Book Antiqua" pitchFamily="18" charset="0"/>
            </a:endParaRPr>
          </a:p>
          <a:p>
            <a:pPr marL="723900" lvl="1" indent="-723900" algn="just">
              <a:lnSpc>
                <a:spcPct val="110000"/>
              </a:lnSpc>
              <a:spcBef>
                <a:spcPts val="600"/>
              </a:spcBef>
              <a:defRPr/>
            </a:pPr>
            <a:endParaRPr lang="it-IT" sz="1600" dirty="0" smtClean="0">
              <a:solidFill>
                <a:srgbClr val="2F3541"/>
              </a:solidFill>
              <a:latin typeface="Book Antiqua" pitchFamily="18" charset="0"/>
            </a:endParaRPr>
          </a:p>
          <a:p>
            <a:pPr marL="723900" lvl="1" indent="-266700" algn="just">
              <a:lnSpc>
                <a:spcPct val="110000"/>
              </a:lnSpc>
              <a:spcBef>
                <a:spcPts val="600"/>
              </a:spcBef>
              <a:defRPr/>
            </a:pPr>
            <a:endParaRPr lang="it-IT" sz="1600" dirty="0" smtClean="0">
              <a:solidFill>
                <a:srgbClr val="2F3541"/>
              </a:solidFill>
              <a:latin typeface="Book Antiqua" pitchFamily="18" charset="0"/>
              <a:ea typeface="SimSun"/>
              <a:cs typeface="Times New Roman" pitchFamily="18" charset="0"/>
            </a:endParaRPr>
          </a:p>
          <a:p>
            <a:pPr marL="723900" lvl="1" indent="-266700" algn="just">
              <a:lnSpc>
                <a:spcPct val="110000"/>
              </a:lnSpc>
              <a:spcBef>
                <a:spcPts val="600"/>
              </a:spcBef>
              <a:defRPr/>
            </a:pPr>
            <a:endParaRPr lang="it-IT" sz="1600" dirty="0" smtClean="0">
              <a:solidFill>
                <a:srgbClr val="2F3541"/>
              </a:solidFill>
              <a:latin typeface="Book Antiqua" pitchFamily="18" charset="0"/>
              <a:ea typeface="SimSun"/>
              <a:cs typeface="Times New Roman" pitchFamily="18" charset="0"/>
            </a:endParaRPr>
          </a:p>
          <a:p>
            <a:pPr marL="723900" lvl="1" indent="-266700" algn="just">
              <a:lnSpc>
                <a:spcPct val="110000"/>
              </a:lnSpc>
              <a:spcBef>
                <a:spcPts val="600"/>
              </a:spcBef>
              <a:defRPr/>
            </a:pPr>
            <a:endParaRPr lang="it-IT" sz="1600" dirty="0" smtClean="0">
              <a:solidFill>
                <a:srgbClr val="2F3541"/>
              </a:solidFill>
              <a:latin typeface="Book Antiqua" pitchFamily="18" charset="0"/>
              <a:ea typeface="SimSun"/>
              <a:cs typeface="Times New Roman" pitchFamily="18" charset="0"/>
            </a:endParaRPr>
          </a:p>
          <a:p>
            <a:pPr marL="723900" lvl="1" indent="-266700" algn="just">
              <a:lnSpc>
                <a:spcPct val="110000"/>
              </a:lnSpc>
              <a:spcBef>
                <a:spcPts val="600"/>
              </a:spcBef>
              <a:defRPr/>
            </a:pPr>
            <a:endParaRPr lang="it-IT" altLang="ja-JP" sz="1600" dirty="0" smtClean="0">
              <a:solidFill>
                <a:srgbClr val="2F3541"/>
              </a:solidFill>
              <a:latin typeface="Book Antiqua" pitchFamily="18" charset="0"/>
            </a:endParaRPr>
          </a:p>
        </p:txBody>
      </p:sp>
      <p:sp>
        <p:nvSpPr>
          <p:cNvPr id="6" name="Rettangolo 5"/>
          <p:cNvSpPr/>
          <p:nvPr/>
        </p:nvSpPr>
        <p:spPr>
          <a:xfrm>
            <a:off x="-47625" y="6411991"/>
            <a:ext cx="4572000" cy="461665"/>
          </a:xfrm>
          <a:prstGeom prst="rect">
            <a:avLst/>
          </a:prstGeom>
        </p:spPr>
        <p:txBody>
          <a:bodyPr>
            <a:spAutoFit/>
          </a:bodyPr>
          <a:lstStyle/>
          <a:p>
            <a:pPr marL="342900" indent="-342900" algn="just">
              <a:defRPr/>
            </a:pPr>
            <a:r>
              <a:rPr lang="en-US" sz="1200" i="1" dirty="0" smtClean="0">
                <a:solidFill>
                  <a:srgbClr val="2F3541"/>
                </a:solidFill>
                <a:latin typeface="Book Antiqua" pitchFamily="18" charset="0"/>
              </a:rPr>
              <a:t>* Extremely likely: 95–100% </a:t>
            </a:r>
          </a:p>
          <a:p>
            <a:r>
              <a:rPr lang="en-US" sz="1200" i="1" dirty="0" smtClean="0">
                <a:solidFill>
                  <a:srgbClr val="2F3541"/>
                </a:solidFill>
                <a:latin typeface="Book Antiqua" pitchFamily="18" charset="0"/>
              </a:rPr>
              <a:t>IPCC AR5, Summary for Policy makers</a:t>
            </a:r>
            <a:endParaRPr lang="it-IT" sz="1200" dirty="0"/>
          </a:p>
        </p:txBody>
      </p:sp>
      <p:grpSp>
        <p:nvGrpSpPr>
          <p:cNvPr id="14" name="Gruppo 13"/>
          <p:cNvGrpSpPr/>
          <p:nvPr/>
        </p:nvGrpSpPr>
        <p:grpSpPr>
          <a:xfrm>
            <a:off x="1403648" y="3068960"/>
            <a:ext cx="7740352" cy="3253271"/>
            <a:chOff x="0" y="2348880"/>
            <a:chExt cx="9317358" cy="4405399"/>
          </a:xfrm>
        </p:grpSpPr>
        <p:grpSp>
          <p:nvGrpSpPr>
            <p:cNvPr id="8" name="Gruppo 10"/>
            <p:cNvGrpSpPr/>
            <p:nvPr/>
          </p:nvGrpSpPr>
          <p:grpSpPr>
            <a:xfrm>
              <a:off x="0" y="2348880"/>
              <a:ext cx="9317358" cy="4405399"/>
              <a:chOff x="0" y="1268760"/>
              <a:chExt cx="9317358" cy="4405399"/>
            </a:xfrm>
          </p:grpSpPr>
          <p:grpSp>
            <p:nvGrpSpPr>
              <p:cNvPr id="10" name="Gruppo 8"/>
              <p:cNvGrpSpPr/>
              <p:nvPr/>
            </p:nvGrpSpPr>
            <p:grpSpPr>
              <a:xfrm>
                <a:off x="0" y="1268760"/>
                <a:ext cx="9144000" cy="4405399"/>
                <a:chOff x="0" y="1268760"/>
                <a:chExt cx="9144000" cy="4405399"/>
              </a:xfrm>
            </p:grpSpPr>
            <p:pic>
              <p:nvPicPr>
                <p:cNvPr id="12" name="Immagine 11" descr="utm_source=The+Weekly+Pique&amp;utm_campaign=cf7d4cd5ac-Episode+12%3A+Global+Warming&amp;utm_medium=email&amp;utm_term=0_4627876a86-cf7d4cd5ac-297062977.bmp"/>
                <p:cNvPicPr>
                  <a:picLocks noChangeAspect="1"/>
                </p:cNvPicPr>
                <p:nvPr/>
              </p:nvPicPr>
              <p:blipFill>
                <a:blip r:embed="rId2" cstate="print"/>
                <a:srcRect/>
                <a:stretch>
                  <a:fillRect/>
                </a:stretch>
              </p:blipFill>
              <p:spPr>
                <a:xfrm>
                  <a:off x="0" y="1268760"/>
                  <a:ext cx="9144000" cy="4405399"/>
                </a:xfrm>
                <a:prstGeom prst="rect">
                  <a:avLst/>
                </a:prstGeom>
              </p:spPr>
            </p:pic>
            <p:sp>
              <p:nvSpPr>
                <p:cNvPr id="13" name="CasellaDiTesto 12"/>
                <p:cNvSpPr txBox="1"/>
                <p:nvPr/>
              </p:nvSpPr>
              <p:spPr>
                <a:xfrm>
                  <a:off x="6847624" y="1268760"/>
                  <a:ext cx="1300181" cy="458451"/>
                </a:xfrm>
                <a:prstGeom prst="rect">
                  <a:avLst/>
                </a:prstGeom>
                <a:solidFill>
                  <a:srgbClr val="008000"/>
                </a:solidFill>
              </p:spPr>
              <p:txBody>
                <a:bodyPr wrap="square" rtlCol="0">
                  <a:spAutoFit/>
                </a:bodyPr>
                <a:lstStyle/>
                <a:p>
                  <a:r>
                    <a:rPr lang="it-IT" sz="1600" b="1" dirty="0" smtClean="0">
                      <a:solidFill>
                        <a:prstClr val="white"/>
                      </a:solidFill>
                      <a:latin typeface="Book Antiqua" pitchFamily="18" charset="0"/>
                    </a:rPr>
                    <a:t>Gas serra</a:t>
                  </a:r>
                  <a:endParaRPr lang="it-IT" sz="1600" b="1" dirty="0">
                    <a:solidFill>
                      <a:prstClr val="white"/>
                    </a:solidFill>
                    <a:latin typeface="Book Antiqua" pitchFamily="18" charset="0"/>
                  </a:endParaRPr>
                </a:p>
              </p:txBody>
            </p:sp>
          </p:grpSp>
          <p:sp>
            <p:nvSpPr>
              <p:cNvPr id="11" name="CasellaDiTesto 10"/>
              <p:cNvSpPr txBox="1"/>
              <p:nvPr/>
            </p:nvSpPr>
            <p:spPr>
              <a:xfrm>
                <a:off x="6414230" y="3413963"/>
                <a:ext cx="2903128" cy="458451"/>
              </a:xfrm>
              <a:prstGeom prst="rect">
                <a:avLst/>
              </a:prstGeom>
              <a:solidFill>
                <a:schemeClr val="tx1"/>
              </a:solidFill>
            </p:spPr>
            <p:txBody>
              <a:bodyPr wrap="square" rtlCol="0">
                <a:spAutoFit/>
              </a:bodyPr>
              <a:lstStyle/>
              <a:p>
                <a:r>
                  <a:rPr lang="it-IT" sz="1600" b="1" dirty="0" smtClean="0">
                    <a:solidFill>
                      <a:prstClr val="white"/>
                    </a:solidFill>
                    <a:latin typeface="Book Antiqua" pitchFamily="18" charset="0"/>
                  </a:rPr>
                  <a:t>Temperature osservate</a:t>
                </a:r>
                <a:endParaRPr lang="it-IT" sz="1600" b="1" dirty="0">
                  <a:solidFill>
                    <a:prstClr val="white"/>
                  </a:solidFill>
                  <a:latin typeface="Book Antiqua" pitchFamily="18" charset="0"/>
                </a:endParaRPr>
              </a:p>
            </p:txBody>
          </p:sp>
        </p:grpSp>
        <p:sp>
          <p:nvSpPr>
            <p:cNvPr id="9" name="Rettangolo 8"/>
            <p:cNvSpPr/>
            <p:nvPr/>
          </p:nvSpPr>
          <p:spPr>
            <a:xfrm>
              <a:off x="8460432" y="5805264"/>
              <a:ext cx="683568"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www.ipcc.ch/report/graphics/images/Assessment%20Reports/AR5%20-%20WG3/SPM/06_figure_SPM_6.png"/>
          <p:cNvPicPr>
            <a:picLocks noChangeAspect="1" noChangeArrowheads="1"/>
          </p:cNvPicPr>
          <p:nvPr/>
        </p:nvPicPr>
        <p:blipFill>
          <a:blip r:embed="rId2" cstate="print"/>
          <a:srcRect/>
          <a:stretch>
            <a:fillRect/>
          </a:stretch>
        </p:blipFill>
        <p:spPr bwMode="auto">
          <a:xfrm>
            <a:off x="0" y="2492896"/>
            <a:ext cx="9168359" cy="4032448"/>
          </a:xfrm>
          <a:prstGeom prst="rect">
            <a:avLst/>
          </a:prstGeom>
          <a:noFill/>
        </p:spPr>
      </p:pic>
      <p:sp>
        <p:nvSpPr>
          <p:cNvPr id="3" name="Rettangolo 2"/>
          <p:cNvSpPr/>
          <p:nvPr/>
        </p:nvSpPr>
        <p:spPr>
          <a:xfrm>
            <a:off x="0" y="6608385"/>
            <a:ext cx="9144000" cy="276999"/>
          </a:xfrm>
          <a:prstGeom prst="rect">
            <a:avLst/>
          </a:prstGeom>
        </p:spPr>
        <p:txBody>
          <a:bodyPr wrap="square">
            <a:spAutoFit/>
          </a:bodyPr>
          <a:lstStyle/>
          <a:p>
            <a:r>
              <a:rPr lang="it-IT" sz="1200" dirty="0" smtClean="0">
                <a:solidFill>
                  <a:srgbClr val="2F3541"/>
                </a:solidFill>
                <a:latin typeface="Book Antiqua" pitchFamily="18" charset="0"/>
                <a:cs typeface="Times New Roman" pitchFamily="18" charset="0"/>
              </a:rPr>
              <a:t>AR5, WG3, </a:t>
            </a:r>
            <a:r>
              <a:rPr lang="it-IT" sz="1200" dirty="0" err="1" smtClean="0">
                <a:solidFill>
                  <a:srgbClr val="2F3541"/>
                </a:solidFill>
                <a:latin typeface="Book Antiqua" pitchFamily="18" charset="0"/>
                <a:cs typeface="Times New Roman" pitchFamily="18" charset="0"/>
              </a:rPr>
              <a:t>Summary</a:t>
            </a:r>
            <a:r>
              <a:rPr lang="it-IT" sz="1200" dirty="0" smtClean="0">
                <a:solidFill>
                  <a:srgbClr val="2F3541"/>
                </a:solidFill>
                <a:latin typeface="Book Antiqua" pitchFamily="18" charset="0"/>
                <a:cs typeface="Times New Roman" pitchFamily="18" charset="0"/>
              </a:rPr>
              <a:t> </a:t>
            </a:r>
            <a:r>
              <a:rPr lang="it-IT" sz="1200" dirty="0" err="1" smtClean="0">
                <a:solidFill>
                  <a:srgbClr val="2F3541"/>
                </a:solidFill>
                <a:latin typeface="Book Antiqua" pitchFamily="18" charset="0"/>
                <a:cs typeface="Times New Roman" pitchFamily="18" charset="0"/>
              </a:rPr>
              <a:t>for</a:t>
            </a:r>
            <a:r>
              <a:rPr lang="it-IT" sz="1200" dirty="0" smtClean="0">
                <a:solidFill>
                  <a:srgbClr val="2F3541"/>
                </a:solidFill>
                <a:latin typeface="Book Antiqua" pitchFamily="18" charset="0"/>
                <a:cs typeface="Times New Roman" pitchFamily="18" charset="0"/>
              </a:rPr>
              <a:t> Policy </a:t>
            </a:r>
            <a:r>
              <a:rPr lang="it-IT" sz="1200" dirty="0" err="1" smtClean="0">
                <a:solidFill>
                  <a:srgbClr val="2F3541"/>
                </a:solidFill>
                <a:latin typeface="Book Antiqua" pitchFamily="18" charset="0"/>
                <a:cs typeface="Times New Roman" pitchFamily="18" charset="0"/>
              </a:rPr>
              <a:t>makers</a:t>
            </a:r>
            <a:r>
              <a:rPr lang="it-IT" sz="1200" dirty="0" smtClean="0">
                <a:solidFill>
                  <a:srgbClr val="2F3541"/>
                </a:solidFill>
                <a:latin typeface="Book Antiqua" pitchFamily="18" charset="0"/>
                <a:cs typeface="Times New Roman" pitchFamily="18" charset="0"/>
              </a:rPr>
              <a:t>, fig. 6</a:t>
            </a:r>
          </a:p>
        </p:txBody>
      </p:sp>
      <p:sp>
        <p:nvSpPr>
          <p:cNvPr id="4" name="Rectangle 9"/>
          <p:cNvSpPr>
            <a:spLocks noChangeArrowheads="1"/>
          </p:cNvSpPr>
          <p:nvPr/>
        </p:nvSpPr>
        <p:spPr bwMode="auto">
          <a:xfrm>
            <a:off x="0" y="0"/>
            <a:ext cx="9144000" cy="503238"/>
          </a:xfrm>
          <a:prstGeom prst="rect">
            <a:avLst/>
          </a:prstGeom>
          <a:solidFill>
            <a:srgbClr val="3A4150"/>
          </a:solidFill>
          <a:ln w="9525" algn="ctr">
            <a:noFill/>
            <a:miter lim="800000"/>
            <a:headEnd/>
            <a:tailEnd/>
          </a:ln>
        </p:spPr>
        <p:txBody>
          <a:bodyPr anchor="ctr"/>
          <a:lstStyle/>
          <a:p>
            <a:r>
              <a:rPr lang="it-IT" sz="2000" b="1" dirty="0" smtClean="0">
                <a:solidFill>
                  <a:schemeClr val="bg1"/>
                </a:solidFill>
                <a:latin typeface="Book Antiqua" pitchFamily="18" charset="0"/>
              </a:rPr>
              <a:t>Cambiamenti climatici e qualità dell’aria</a:t>
            </a:r>
            <a:endParaRPr lang="en-US" sz="2000" b="1" dirty="0">
              <a:solidFill>
                <a:schemeClr val="bg1"/>
              </a:solidFill>
              <a:latin typeface="Book Antiqua" pitchFamily="18" charset="0"/>
            </a:endParaRPr>
          </a:p>
        </p:txBody>
      </p:sp>
      <p:sp>
        <p:nvSpPr>
          <p:cNvPr id="5" name="Rettangolo 4"/>
          <p:cNvSpPr/>
          <p:nvPr/>
        </p:nvSpPr>
        <p:spPr>
          <a:xfrm>
            <a:off x="0" y="548680"/>
            <a:ext cx="9144000" cy="1789464"/>
          </a:xfrm>
          <a:prstGeom prst="rect">
            <a:avLst/>
          </a:prstGeom>
          <a:noFill/>
        </p:spPr>
        <p:txBody>
          <a:bodyPr wrap="square">
            <a:spAutoFit/>
          </a:bodyPr>
          <a:lstStyle/>
          <a:p>
            <a:pPr algn="just">
              <a:lnSpc>
                <a:spcPct val="114000"/>
              </a:lnSpc>
              <a:spcBef>
                <a:spcPts val="1200"/>
              </a:spcBef>
            </a:pPr>
            <a:r>
              <a:rPr lang="it-IT" sz="1600" dirty="0" smtClean="0">
                <a:solidFill>
                  <a:srgbClr val="3A4150"/>
                </a:solidFill>
                <a:latin typeface="Book Antiqua" pitchFamily="18" charset="0"/>
                <a:cs typeface="Times New Roman" pitchFamily="18" charset="0"/>
              </a:rPr>
              <a:t>Sebbene i cambiamenti della qualità dell’aria e del clima abbiano luogo su scale temporali e spaziali diverse, molti aspetti di queste problematiche sono intimamente legati. </a:t>
            </a:r>
          </a:p>
          <a:p>
            <a:pPr algn="just">
              <a:lnSpc>
                <a:spcPct val="114000"/>
              </a:lnSpc>
              <a:spcBef>
                <a:spcPts val="1200"/>
              </a:spcBef>
              <a:buFontTx/>
              <a:buChar char="-"/>
            </a:pPr>
            <a:r>
              <a:rPr lang="it-IT" sz="1600" dirty="0" smtClean="0">
                <a:solidFill>
                  <a:srgbClr val="3A4150"/>
                </a:solidFill>
                <a:latin typeface="Book Antiqua" pitchFamily="18" charset="0"/>
                <a:cs typeface="Times New Roman" pitchFamily="18" charset="0"/>
              </a:rPr>
              <a:t> le misure di mitigazione dei cambiamenti climatici possono avere effetti sulla qualità dell’aria;</a:t>
            </a:r>
          </a:p>
          <a:p>
            <a:pPr algn="just">
              <a:lnSpc>
                <a:spcPct val="114000"/>
              </a:lnSpc>
              <a:spcBef>
                <a:spcPts val="1200"/>
              </a:spcBef>
              <a:buFontTx/>
              <a:buChar char="-"/>
            </a:pPr>
            <a:r>
              <a:rPr lang="it-IT" sz="1600" dirty="0" smtClean="0">
                <a:solidFill>
                  <a:srgbClr val="3A4150"/>
                </a:solidFill>
                <a:latin typeface="Book Antiqua" pitchFamily="18" charset="0"/>
                <a:cs typeface="Times New Roman" pitchFamily="18" charset="0"/>
              </a:rPr>
              <a:t>-le misure per il miglioramento della qualità dell’aria possono favorire la riduzione delle emissioni di gas serra.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0" y="0"/>
            <a:ext cx="9144000" cy="503238"/>
          </a:xfrm>
          <a:prstGeom prst="rect">
            <a:avLst/>
          </a:prstGeom>
          <a:solidFill>
            <a:srgbClr val="3A4150"/>
          </a:solidFill>
          <a:ln w="9525" algn="ctr">
            <a:noFill/>
            <a:miter lim="800000"/>
            <a:headEnd/>
            <a:tailEnd/>
          </a:ln>
        </p:spPr>
        <p:txBody>
          <a:bodyPr anchor="ctr"/>
          <a:lstStyle/>
          <a:p>
            <a:r>
              <a:rPr lang="it-IT" sz="2000" b="1" dirty="0" smtClean="0">
                <a:solidFill>
                  <a:schemeClr val="bg1"/>
                </a:solidFill>
                <a:latin typeface="Book Antiqua" pitchFamily="18" charset="0"/>
              </a:rPr>
              <a:t>Cambiamenti climatici e qualità dell’aria</a:t>
            </a:r>
            <a:endParaRPr lang="en-US" sz="2000" b="1" dirty="0">
              <a:solidFill>
                <a:schemeClr val="bg1"/>
              </a:solidFill>
              <a:latin typeface="Book Antiqua" pitchFamily="18" charset="0"/>
            </a:endParaRPr>
          </a:p>
        </p:txBody>
      </p:sp>
      <p:sp>
        <p:nvSpPr>
          <p:cNvPr id="5" name="Rettangolo 4"/>
          <p:cNvSpPr/>
          <p:nvPr/>
        </p:nvSpPr>
        <p:spPr>
          <a:xfrm>
            <a:off x="0" y="548681"/>
            <a:ext cx="9036496" cy="2421047"/>
          </a:xfrm>
          <a:prstGeom prst="rect">
            <a:avLst/>
          </a:prstGeom>
          <a:noFill/>
        </p:spPr>
        <p:txBody>
          <a:bodyPr wrap="square">
            <a:spAutoFit/>
          </a:bodyPr>
          <a:lstStyle/>
          <a:p>
            <a:pPr algn="just">
              <a:lnSpc>
                <a:spcPct val="114000"/>
              </a:lnSpc>
              <a:spcBef>
                <a:spcPts val="600"/>
              </a:spcBef>
            </a:pPr>
            <a:r>
              <a:rPr lang="it-IT" sz="1600" dirty="0" smtClean="0">
                <a:solidFill>
                  <a:srgbClr val="3A4150"/>
                </a:solidFill>
                <a:latin typeface="Book Antiqua" pitchFamily="18" charset="0"/>
                <a:cs typeface="Times New Roman" pitchFamily="18" charset="0"/>
              </a:rPr>
              <a:t>Ovviamente ci sono delle eccezioni:</a:t>
            </a:r>
          </a:p>
          <a:p>
            <a:pPr marL="85725" lvl="1" indent="95250" algn="just">
              <a:lnSpc>
                <a:spcPct val="114000"/>
              </a:lnSpc>
              <a:spcBef>
                <a:spcPts val="600"/>
              </a:spcBef>
              <a:buFontTx/>
              <a:buChar char="-"/>
            </a:pPr>
            <a:r>
              <a:rPr lang="it-IT" sz="1600" dirty="0" smtClean="0">
                <a:solidFill>
                  <a:srgbClr val="3A4150"/>
                </a:solidFill>
                <a:latin typeface="Book Antiqua" pitchFamily="18" charset="0"/>
                <a:cs typeface="Times New Roman" pitchFamily="18" charset="0"/>
              </a:rPr>
              <a:t> ad </a:t>
            </a:r>
            <a:r>
              <a:rPr lang="it-IT" sz="1600" dirty="0" smtClean="0">
                <a:solidFill>
                  <a:srgbClr val="3A4150"/>
                </a:solidFill>
                <a:latin typeface="Book Antiqua" pitchFamily="18" charset="0"/>
                <a:cs typeface="Times New Roman" pitchFamily="18" charset="0"/>
              </a:rPr>
              <a:t>esempio, </a:t>
            </a:r>
            <a:r>
              <a:rPr lang="it-IT" sz="1600" dirty="0" smtClean="0">
                <a:solidFill>
                  <a:srgbClr val="3A4150"/>
                </a:solidFill>
                <a:latin typeface="Book Antiqua" pitchFamily="18" charset="0"/>
                <a:cs typeface="Times New Roman" pitchFamily="18" charset="0"/>
              </a:rPr>
              <a:t>ridurre il particolato (PM) ha degli effetti positivi in termini di salute ma può avere un impatto negativo nel breve termine sui cambiamenti climatici contribuendo ad innalzare le temperature globali</a:t>
            </a:r>
          </a:p>
          <a:p>
            <a:pPr lvl="1">
              <a:lnSpc>
                <a:spcPct val="114000"/>
              </a:lnSpc>
              <a:spcBef>
                <a:spcPts val="600"/>
              </a:spcBef>
            </a:pPr>
            <a:endParaRPr lang="it-IT" dirty="0" smtClean="0"/>
          </a:p>
          <a:p>
            <a:pPr lvl="1">
              <a:lnSpc>
                <a:spcPct val="114000"/>
              </a:lnSpc>
              <a:spcBef>
                <a:spcPts val="600"/>
              </a:spcBef>
            </a:pPr>
            <a:endParaRPr lang="id-ID" dirty="0" smtClean="0"/>
          </a:p>
          <a:p>
            <a:pPr algn="just">
              <a:lnSpc>
                <a:spcPct val="114000"/>
              </a:lnSpc>
              <a:spcBef>
                <a:spcPts val="600"/>
              </a:spcBef>
            </a:pPr>
            <a:endParaRPr lang="it-IT" sz="1600" dirty="0" smtClean="0">
              <a:solidFill>
                <a:srgbClr val="3A4150"/>
              </a:solidFill>
              <a:latin typeface="Book Antiqua" pitchFamily="18" charset="0"/>
              <a:cs typeface="Times New Roman" pitchFamily="18" charset="0"/>
            </a:endParaRPr>
          </a:p>
        </p:txBody>
      </p:sp>
      <p:graphicFrame>
        <p:nvGraphicFramePr>
          <p:cNvPr id="6" name="Content Placeholder 3"/>
          <p:cNvGraphicFramePr>
            <a:graphicFrameLocks/>
          </p:cNvGraphicFramePr>
          <p:nvPr/>
        </p:nvGraphicFramePr>
        <p:xfrm>
          <a:off x="0" y="2206997"/>
          <a:ext cx="9144000" cy="2361812"/>
        </p:xfrm>
        <a:graphic>
          <a:graphicData uri="http://schemas.openxmlformats.org/drawingml/2006/table">
            <a:tbl>
              <a:tblPr firstRow="1" bandRow="1">
                <a:tableStyleId>{5C22544A-7EE6-4342-B048-85BDC9FD1C3A}</a:tableStyleId>
              </a:tblPr>
              <a:tblGrid>
                <a:gridCol w="2339752"/>
                <a:gridCol w="3384376"/>
                <a:gridCol w="3419872"/>
              </a:tblGrid>
              <a:tr h="504056">
                <a:tc>
                  <a:txBody>
                    <a:bodyPr/>
                    <a:lstStyle/>
                    <a:p>
                      <a:pPr>
                        <a:lnSpc>
                          <a:spcPct val="114000"/>
                        </a:lnSpc>
                        <a:spcBef>
                          <a:spcPts val="600"/>
                        </a:spcBef>
                      </a:pPr>
                      <a:r>
                        <a:rPr lang="it-IT" sz="1600" dirty="0" smtClean="0">
                          <a:latin typeface="Book Antiqua" pitchFamily="18" charset="0"/>
                        </a:rPr>
                        <a:t>misure</a:t>
                      </a:r>
                      <a:endParaRPr lang="id-ID" sz="1600" dirty="0">
                        <a:latin typeface="Book Antiqua" pitchFamily="18" charset="0"/>
                      </a:endParaRPr>
                    </a:p>
                  </a:txBody>
                  <a:tcPr marL="93127" marR="93127" anchor="ctr">
                    <a:solidFill>
                      <a:schemeClr val="accent1">
                        <a:lumMod val="75000"/>
                      </a:schemeClr>
                    </a:solidFill>
                  </a:tcPr>
                </a:tc>
                <a:tc>
                  <a:txBody>
                    <a:bodyPr/>
                    <a:lstStyle/>
                    <a:p>
                      <a:pPr>
                        <a:lnSpc>
                          <a:spcPct val="114000"/>
                        </a:lnSpc>
                        <a:spcBef>
                          <a:spcPts val="600"/>
                        </a:spcBef>
                      </a:pPr>
                      <a:r>
                        <a:rPr lang="it-IT" sz="1600" dirty="0" smtClean="0">
                          <a:latin typeface="Book Antiqua" pitchFamily="18" charset="0"/>
                        </a:rPr>
                        <a:t>Impatti</a:t>
                      </a:r>
                      <a:r>
                        <a:rPr lang="it-IT" sz="1600" baseline="0" dirty="0" smtClean="0">
                          <a:latin typeface="Book Antiqua" pitchFamily="18" charset="0"/>
                        </a:rPr>
                        <a:t> sulla qualità dell’aria</a:t>
                      </a:r>
                      <a:endParaRPr lang="id-ID" sz="1600" dirty="0">
                        <a:latin typeface="Book Antiqua" pitchFamily="18" charset="0"/>
                      </a:endParaRPr>
                    </a:p>
                  </a:txBody>
                  <a:tcPr marL="93127" marR="93127" anchor="ctr">
                    <a:solidFill>
                      <a:schemeClr val="accent1">
                        <a:lumMod val="75000"/>
                      </a:schemeClr>
                    </a:solidFill>
                  </a:tcPr>
                </a:tc>
                <a:tc>
                  <a:txBody>
                    <a:bodyPr/>
                    <a:lstStyle/>
                    <a:p>
                      <a:pPr>
                        <a:lnSpc>
                          <a:spcPct val="114000"/>
                        </a:lnSpc>
                        <a:spcBef>
                          <a:spcPts val="600"/>
                        </a:spcBef>
                      </a:pPr>
                      <a:r>
                        <a:rPr lang="it-IT" sz="1600" dirty="0" smtClean="0">
                          <a:latin typeface="Book Antiqua" pitchFamily="18" charset="0"/>
                        </a:rPr>
                        <a:t>Impatti</a:t>
                      </a:r>
                      <a:r>
                        <a:rPr lang="it-IT" sz="1600" baseline="0" dirty="0" smtClean="0">
                          <a:latin typeface="Book Antiqua" pitchFamily="18" charset="0"/>
                        </a:rPr>
                        <a:t> sui cambiamenti climatici</a:t>
                      </a:r>
                      <a:endParaRPr lang="id-ID" sz="1600" dirty="0">
                        <a:latin typeface="Book Antiqua" pitchFamily="18" charset="0"/>
                      </a:endParaRPr>
                    </a:p>
                  </a:txBody>
                  <a:tcPr marL="93127" marR="93127" anchor="ctr">
                    <a:solidFill>
                      <a:schemeClr val="accent1">
                        <a:lumMod val="75000"/>
                      </a:schemeClr>
                    </a:solidFill>
                  </a:tcPr>
                </a:tc>
              </a:tr>
              <a:tr h="687726">
                <a:tc>
                  <a:txBody>
                    <a:bodyPr/>
                    <a:lstStyle/>
                    <a:p>
                      <a:pPr algn="just">
                        <a:lnSpc>
                          <a:spcPct val="114000"/>
                        </a:lnSpc>
                        <a:spcBef>
                          <a:spcPts val="600"/>
                        </a:spcBef>
                        <a:buFontTx/>
                        <a:buChar char="-"/>
                      </a:pPr>
                      <a:r>
                        <a:rPr lang="it-IT" sz="1400" dirty="0" smtClean="0">
                          <a:latin typeface="Book Antiqua" pitchFamily="18" charset="0"/>
                        </a:rPr>
                        <a:t> aumentata efficienza</a:t>
                      </a:r>
                      <a:r>
                        <a:rPr lang="it-IT" sz="1400" baseline="0" dirty="0" smtClean="0">
                          <a:latin typeface="Book Antiqua" pitchFamily="18" charset="0"/>
                        </a:rPr>
                        <a:t> energetica residenziale</a:t>
                      </a:r>
                    </a:p>
                    <a:p>
                      <a:pPr algn="just">
                        <a:lnSpc>
                          <a:spcPct val="114000"/>
                        </a:lnSpc>
                        <a:spcBef>
                          <a:spcPts val="600"/>
                        </a:spcBef>
                        <a:buFontTx/>
                        <a:buChar char="-"/>
                      </a:pPr>
                      <a:r>
                        <a:rPr lang="it-IT" sz="1400" dirty="0" smtClean="0">
                          <a:latin typeface="Book Antiqua" pitchFamily="18" charset="0"/>
                        </a:rPr>
                        <a:t> migliorare la tecnologia delle stufe a biomassa</a:t>
                      </a:r>
                    </a:p>
                    <a:p>
                      <a:pPr algn="just">
                        <a:lnSpc>
                          <a:spcPct val="114000"/>
                        </a:lnSpc>
                        <a:spcBef>
                          <a:spcPts val="600"/>
                        </a:spcBef>
                        <a:buFontTx/>
                        <a:buChar char="-"/>
                      </a:pPr>
                      <a:r>
                        <a:rPr lang="it-IT" sz="1400" dirty="0" smtClean="0">
                          <a:latin typeface="Book Antiqua" pitchFamily="18" charset="0"/>
                        </a:rPr>
                        <a:t> efficiente</a:t>
                      </a:r>
                      <a:r>
                        <a:rPr lang="it-IT" sz="1400" baseline="0" dirty="0" smtClean="0">
                          <a:latin typeface="Book Antiqua" pitchFamily="18" charset="0"/>
                        </a:rPr>
                        <a:t> illuminazione</a:t>
                      </a:r>
                      <a:endParaRPr lang="id-ID" sz="1400" dirty="0">
                        <a:latin typeface="Book Antiqua" pitchFamily="18" charset="0"/>
                      </a:endParaRPr>
                    </a:p>
                  </a:txBody>
                  <a:tcPr marL="93127" marR="93127">
                    <a:solidFill>
                      <a:schemeClr val="bg1">
                        <a:lumMod val="95000"/>
                      </a:schemeClr>
                    </a:solidFill>
                  </a:tcPr>
                </a:tc>
                <a:tc>
                  <a:txBody>
                    <a:bodyPr/>
                    <a:lstStyle/>
                    <a:p>
                      <a:pPr algn="l">
                        <a:lnSpc>
                          <a:spcPct val="114000"/>
                        </a:lnSpc>
                        <a:spcBef>
                          <a:spcPts val="600"/>
                        </a:spcBef>
                      </a:pPr>
                      <a:r>
                        <a:rPr lang="it-IT" sz="1400" dirty="0" smtClean="0">
                          <a:latin typeface="Book Antiqua" pitchFamily="18" charset="0"/>
                        </a:rPr>
                        <a:t>L’utilizzo</a:t>
                      </a:r>
                      <a:r>
                        <a:rPr lang="it-IT" sz="1400" baseline="0" dirty="0" smtClean="0">
                          <a:latin typeface="Book Antiqua" pitchFamily="18" charset="0"/>
                        </a:rPr>
                        <a:t> di biomassa per fini energetici con apparecchi tecnologicamente più efficienti incide fortemente sulla qualità  dell’aria (indoor e outdoor), in particolare per il PM e il CO</a:t>
                      </a:r>
                      <a:endParaRPr lang="it-IT" sz="1400" dirty="0" smtClean="0">
                        <a:latin typeface="Book Antiqua" pitchFamily="18" charset="0"/>
                      </a:endParaRPr>
                    </a:p>
                  </a:txBody>
                  <a:tcPr marL="93127" marR="93127">
                    <a:solidFill>
                      <a:schemeClr val="bg1">
                        <a:lumMod val="95000"/>
                      </a:schemeClr>
                    </a:solidFill>
                  </a:tcPr>
                </a:tc>
                <a:tc>
                  <a:txBody>
                    <a:bodyPr/>
                    <a:lstStyle/>
                    <a:p>
                      <a:pPr>
                        <a:lnSpc>
                          <a:spcPct val="114000"/>
                        </a:lnSpc>
                        <a:spcBef>
                          <a:spcPts val="600"/>
                        </a:spcBef>
                      </a:pPr>
                      <a:r>
                        <a:rPr lang="it-IT" sz="1400" dirty="0" smtClean="0">
                          <a:latin typeface="Book Antiqua" pitchFamily="18" charset="0"/>
                        </a:rPr>
                        <a:t>migliorare la tecnologia delle stufe a biomassa può ridurre</a:t>
                      </a:r>
                      <a:r>
                        <a:rPr lang="it-IT" sz="1400" baseline="0" dirty="0" smtClean="0">
                          <a:latin typeface="Book Antiqua" pitchFamily="18" charset="0"/>
                        </a:rPr>
                        <a:t> le emissioni di </a:t>
                      </a:r>
                      <a:r>
                        <a:rPr lang="it-IT" sz="1400" i="1" baseline="0" dirty="0" err="1" smtClean="0">
                          <a:latin typeface="Book Antiqua" pitchFamily="18" charset="0"/>
                        </a:rPr>
                        <a:t>black</a:t>
                      </a:r>
                      <a:r>
                        <a:rPr lang="it-IT" sz="1400" i="1" baseline="0" dirty="0" smtClean="0">
                          <a:latin typeface="Book Antiqua" pitchFamily="18" charset="0"/>
                        </a:rPr>
                        <a:t> </a:t>
                      </a:r>
                      <a:r>
                        <a:rPr lang="it-IT" sz="1400" i="1" baseline="0" dirty="0" err="1" smtClean="0">
                          <a:latin typeface="Book Antiqua" pitchFamily="18" charset="0"/>
                        </a:rPr>
                        <a:t>carbon</a:t>
                      </a:r>
                      <a:r>
                        <a:rPr lang="it-IT" sz="1400" baseline="0" dirty="0" smtClean="0">
                          <a:latin typeface="Book Antiqua" pitchFamily="18" charset="0"/>
                        </a:rPr>
                        <a:t>.</a:t>
                      </a:r>
                      <a:endParaRPr lang="id-ID" sz="1400" dirty="0" smtClean="0">
                        <a:latin typeface="Book Antiqua" pitchFamily="18" charset="0"/>
                      </a:endParaRPr>
                    </a:p>
                    <a:p>
                      <a:pPr algn="l">
                        <a:lnSpc>
                          <a:spcPct val="114000"/>
                        </a:lnSpc>
                        <a:spcBef>
                          <a:spcPts val="600"/>
                        </a:spcBef>
                      </a:pPr>
                      <a:r>
                        <a:rPr lang="it-IT" sz="1400" dirty="0" smtClean="0">
                          <a:latin typeface="Book Antiqua" pitchFamily="18" charset="0"/>
                        </a:rPr>
                        <a:t>Aumentare complessivamente</a:t>
                      </a:r>
                      <a:r>
                        <a:rPr lang="it-IT" sz="1400" baseline="0" dirty="0" smtClean="0">
                          <a:latin typeface="Book Antiqua" pitchFamily="18" charset="0"/>
                        </a:rPr>
                        <a:t> l’efficienza del consumo elettrico implica una riduzione delle emissioni di gas serra</a:t>
                      </a:r>
                      <a:endParaRPr lang="id-ID" sz="1400" dirty="0">
                        <a:latin typeface="Book Antiqua" pitchFamily="18" charset="0"/>
                      </a:endParaRPr>
                    </a:p>
                  </a:txBody>
                  <a:tcPr marL="93127" marR="93127">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ipcc.ch/report/graphics/images/Assessment%20Reports/AR5%20-%20WG2/SPM/WGII_AR5_FigSPM-1.jpg"/>
          <p:cNvPicPr>
            <a:picLocks noChangeAspect="1" noChangeArrowheads="1"/>
          </p:cNvPicPr>
          <p:nvPr/>
        </p:nvPicPr>
        <p:blipFill>
          <a:blip r:embed="rId2" cstate="print"/>
          <a:srcRect/>
          <a:stretch>
            <a:fillRect/>
          </a:stretch>
        </p:blipFill>
        <p:spPr bwMode="auto">
          <a:xfrm>
            <a:off x="107504" y="1484784"/>
            <a:ext cx="8810764" cy="5184576"/>
          </a:xfrm>
          <a:prstGeom prst="rect">
            <a:avLst/>
          </a:prstGeom>
          <a:noFill/>
        </p:spPr>
      </p:pic>
      <p:sp>
        <p:nvSpPr>
          <p:cNvPr id="3" name="Rettangolo 2"/>
          <p:cNvSpPr/>
          <p:nvPr/>
        </p:nvSpPr>
        <p:spPr>
          <a:xfrm>
            <a:off x="0" y="6608385"/>
            <a:ext cx="9144000" cy="276999"/>
          </a:xfrm>
          <a:prstGeom prst="rect">
            <a:avLst/>
          </a:prstGeom>
        </p:spPr>
        <p:txBody>
          <a:bodyPr wrap="square">
            <a:spAutoFit/>
          </a:bodyPr>
          <a:lstStyle/>
          <a:p>
            <a:r>
              <a:rPr lang="it-IT" sz="1200" dirty="0" smtClean="0">
                <a:solidFill>
                  <a:srgbClr val="2F3541"/>
                </a:solidFill>
                <a:latin typeface="Book Antiqua" pitchFamily="18" charset="0"/>
                <a:cs typeface="Times New Roman" pitchFamily="18" charset="0"/>
              </a:rPr>
              <a:t>AR5, WG2, </a:t>
            </a:r>
            <a:r>
              <a:rPr lang="it-IT" sz="1200" dirty="0" err="1" smtClean="0">
                <a:solidFill>
                  <a:srgbClr val="2F3541"/>
                </a:solidFill>
                <a:latin typeface="Book Antiqua" pitchFamily="18" charset="0"/>
                <a:cs typeface="Times New Roman" pitchFamily="18" charset="0"/>
              </a:rPr>
              <a:t>Summary</a:t>
            </a:r>
            <a:r>
              <a:rPr lang="it-IT" sz="1200" dirty="0" smtClean="0">
                <a:solidFill>
                  <a:srgbClr val="2F3541"/>
                </a:solidFill>
                <a:latin typeface="Book Antiqua" pitchFamily="18" charset="0"/>
                <a:cs typeface="Times New Roman" pitchFamily="18" charset="0"/>
              </a:rPr>
              <a:t> </a:t>
            </a:r>
            <a:r>
              <a:rPr lang="it-IT" sz="1200" dirty="0" err="1" smtClean="0">
                <a:solidFill>
                  <a:srgbClr val="2F3541"/>
                </a:solidFill>
                <a:latin typeface="Book Antiqua" pitchFamily="18" charset="0"/>
                <a:cs typeface="Times New Roman" pitchFamily="18" charset="0"/>
              </a:rPr>
              <a:t>for</a:t>
            </a:r>
            <a:r>
              <a:rPr lang="it-IT" sz="1200" dirty="0" smtClean="0">
                <a:solidFill>
                  <a:srgbClr val="2F3541"/>
                </a:solidFill>
                <a:latin typeface="Book Antiqua" pitchFamily="18" charset="0"/>
                <a:cs typeface="Times New Roman" pitchFamily="18" charset="0"/>
              </a:rPr>
              <a:t> Policy </a:t>
            </a:r>
            <a:r>
              <a:rPr lang="it-IT" sz="1200" dirty="0" err="1" smtClean="0">
                <a:solidFill>
                  <a:srgbClr val="2F3541"/>
                </a:solidFill>
                <a:latin typeface="Book Antiqua" pitchFamily="18" charset="0"/>
                <a:cs typeface="Times New Roman" pitchFamily="18" charset="0"/>
              </a:rPr>
              <a:t>makers</a:t>
            </a:r>
            <a:r>
              <a:rPr lang="it-IT" sz="1200" dirty="0" smtClean="0">
                <a:solidFill>
                  <a:srgbClr val="2F3541"/>
                </a:solidFill>
                <a:latin typeface="Book Antiqua" pitchFamily="18" charset="0"/>
                <a:cs typeface="Times New Roman" pitchFamily="18" charset="0"/>
              </a:rPr>
              <a:t>, fig. 1</a:t>
            </a:r>
          </a:p>
        </p:txBody>
      </p:sp>
      <p:sp>
        <p:nvSpPr>
          <p:cNvPr id="4" name="Rectangle 9"/>
          <p:cNvSpPr>
            <a:spLocks noChangeArrowheads="1"/>
          </p:cNvSpPr>
          <p:nvPr/>
        </p:nvSpPr>
        <p:spPr bwMode="auto">
          <a:xfrm>
            <a:off x="0" y="0"/>
            <a:ext cx="9144000" cy="503238"/>
          </a:xfrm>
          <a:prstGeom prst="rect">
            <a:avLst/>
          </a:prstGeom>
          <a:solidFill>
            <a:srgbClr val="3A4150"/>
          </a:solidFill>
          <a:ln w="9525" algn="ctr">
            <a:noFill/>
            <a:miter lim="800000"/>
            <a:headEnd/>
            <a:tailEnd/>
          </a:ln>
        </p:spPr>
        <p:txBody>
          <a:bodyPr anchor="ctr"/>
          <a:lstStyle/>
          <a:p>
            <a:r>
              <a:rPr lang="it-IT" sz="2000" b="1" dirty="0" smtClean="0">
                <a:solidFill>
                  <a:schemeClr val="bg1"/>
                </a:solidFill>
                <a:latin typeface="Book Antiqua" pitchFamily="18" charset="0"/>
              </a:rPr>
              <a:t>Il Rischio degli impatti del clima</a:t>
            </a:r>
            <a:endParaRPr lang="en-US" sz="2000" b="1" dirty="0">
              <a:solidFill>
                <a:schemeClr val="bg1"/>
              </a:solidFill>
              <a:latin typeface="Book Antiqua" pitchFamily="18" charset="0"/>
            </a:endParaRPr>
          </a:p>
        </p:txBody>
      </p:sp>
      <p:grpSp>
        <p:nvGrpSpPr>
          <p:cNvPr id="2" name="Gruppo 10"/>
          <p:cNvGrpSpPr/>
          <p:nvPr/>
        </p:nvGrpSpPr>
        <p:grpSpPr>
          <a:xfrm>
            <a:off x="507653" y="476672"/>
            <a:ext cx="8636347" cy="4824536"/>
            <a:chOff x="507653" y="476672"/>
            <a:chExt cx="8636347" cy="4824536"/>
          </a:xfrm>
        </p:grpSpPr>
        <p:sp>
          <p:nvSpPr>
            <p:cNvPr id="5" name="CasellaDiTesto 4"/>
            <p:cNvSpPr txBox="1"/>
            <p:nvPr/>
          </p:nvSpPr>
          <p:spPr>
            <a:xfrm>
              <a:off x="1475656" y="476672"/>
              <a:ext cx="7668344" cy="1415772"/>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it-IT" sz="1600" b="1" dirty="0" smtClean="0">
                  <a:solidFill>
                    <a:srgbClr val="3A4150"/>
                  </a:solidFill>
                  <a:latin typeface="Book Antiqua" pitchFamily="18" charset="0"/>
                  <a:cs typeface="Aharoni" panose="02010803020104030203" pitchFamily="2" charset="-79"/>
                </a:rPr>
                <a:t>CAMBIAMENTI CLIMATICI: </a:t>
              </a:r>
            </a:p>
            <a:p>
              <a:pPr algn="just"/>
              <a:r>
                <a:rPr lang="it-IT" sz="1400" dirty="0" smtClean="0">
                  <a:solidFill>
                    <a:srgbClr val="3A4150"/>
                  </a:solidFill>
                  <a:latin typeface="Book Antiqua" pitchFamily="18" charset="0"/>
                  <a:cs typeface="Aharoni" panose="02010803020104030203" pitchFamily="2" charset="-79"/>
                </a:rPr>
                <a:t>o</a:t>
              </a:r>
              <a:r>
                <a:rPr lang="it-IT" sz="1400" dirty="0" smtClean="0">
                  <a:solidFill>
                    <a:srgbClr val="3A4150"/>
                  </a:solidFill>
                  <a:latin typeface="Book Antiqua" pitchFamily="18" charset="0"/>
                </a:rPr>
                <a:t>gni </a:t>
              </a:r>
              <a:r>
                <a:rPr lang="it-IT" sz="1400" dirty="0">
                  <a:solidFill>
                    <a:srgbClr val="3A4150"/>
                  </a:solidFill>
                  <a:latin typeface="Book Antiqua" pitchFamily="18" charset="0"/>
                </a:rPr>
                <a:t>cambiamento del clima nel tempo, dovuto sia alla variabilità naturale sia come risultato dell’attività umana. </a:t>
              </a:r>
              <a:endParaRPr lang="it-IT" sz="1400" dirty="0" smtClean="0">
                <a:solidFill>
                  <a:srgbClr val="3A4150"/>
                </a:solidFill>
                <a:latin typeface="Book Antiqua" pitchFamily="18" charset="0"/>
              </a:endParaRPr>
            </a:p>
            <a:p>
              <a:pPr algn="just"/>
              <a:r>
                <a:rPr lang="it-IT" sz="1400" i="1" dirty="0" smtClean="0">
                  <a:solidFill>
                    <a:srgbClr val="3A4150"/>
                  </a:solidFill>
                  <a:latin typeface="Book Antiqua" pitchFamily="18" charset="0"/>
                </a:rPr>
                <a:t>Un </a:t>
              </a:r>
              <a:r>
                <a:rPr lang="it-IT" sz="1400" i="1" dirty="0">
                  <a:solidFill>
                    <a:srgbClr val="3A4150"/>
                  </a:solidFill>
                  <a:latin typeface="Book Antiqua" pitchFamily="18" charset="0"/>
                </a:rPr>
                <a:t>cambiamento di stato del clima che può essere identificato (ad esempio, utilizzando test statistici) da cambiamenti della media e/o della variabilità delle sue proprietà e che persiste per un lungo periodo, tipicamente decenni o più. </a:t>
              </a:r>
              <a:endParaRPr lang="it-IT" sz="1400" i="1" dirty="0" smtClean="0">
                <a:solidFill>
                  <a:srgbClr val="3A4150"/>
                </a:solidFill>
                <a:latin typeface="Book Antiqua" pitchFamily="18" charset="0"/>
              </a:endParaRPr>
            </a:p>
          </p:txBody>
        </p:sp>
        <p:sp>
          <p:nvSpPr>
            <p:cNvPr id="6" name="Rettangolo 5"/>
            <p:cNvSpPr/>
            <p:nvPr/>
          </p:nvSpPr>
          <p:spPr>
            <a:xfrm>
              <a:off x="507653" y="2924944"/>
              <a:ext cx="1296144" cy="2376264"/>
            </a:xfrm>
            <a:prstGeom prst="rect">
              <a:avLst/>
            </a:prstGeom>
            <a:noFill/>
            <a:ln>
              <a:solidFill>
                <a:srgbClr val="2F3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Connettore 4 7"/>
            <p:cNvCxnSpPr>
              <a:stCxn id="5" idx="1"/>
              <a:endCxn id="6" idx="0"/>
            </p:cNvCxnSpPr>
            <p:nvPr/>
          </p:nvCxnSpPr>
          <p:spPr>
            <a:xfrm rot="10800000" flipV="1">
              <a:off x="1155726" y="1184558"/>
              <a:ext cx="319931" cy="1740386"/>
            </a:xfrm>
            <a:prstGeom prst="bentConnector2">
              <a:avLst/>
            </a:prstGeom>
            <a:ln w="38100">
              <a:solidFill>
                <a:srgbClr val="2F354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ipcc.ch/report/graphics/images/Assessment%20Reports/AR5%20-%20WG2/SPM/WGII_AR5_FigSPM-1.jpg"/>
          <p:cNvPicPr>
            <a:picLocks noChangeAspect="1" noChangeArrowheads="1"/>
          </p:cNvPicPr>
          <p:nvPr/>
        </p:nvPicPr>
        <p:blipFill>
          <a:blip r:embed="rId2" cstate="print"/>
          <a:srcRect/>
          <a:stretch>
            <a:fillRect/>
          </a:stretch>
        </p:blipFill>
        <p:spPr bwMode="auto">
          <a:xfrm>
            <a:off x="107504" y="1052736"/>
            <a:ext cx="8810764" cy="5548278"/>
          </a:xfrm>
          <a:prstGeom prst="rect">
            <a:avLst/>
          </a:prstGeom>
          <a:noFill/>
        </p:spPr>
      </p:pic>
      <p:sp>
        <p:nvSpPr>
          <p:cNvPr id="3" name="Rettangolo 2"/>
          <p:cNvSpPr/>
          <p:nvPr/>
        </p:nvSpPr>
        <p:spPr>
          <a:xfrm>
            <a:off x="0" y="6546610"/>
            <a:ext cx="9144000" cy="276999"/>
          </a:xfrm>
          <a:prstGeom prst="rect">
            <a:avLst/>
          </a:prstGeom>
        </p:spPr>
        <p:txBody>
          <a:bodyPr wrap="square">
            <a:spAutoFit/>
          </a:bodyPr>
          <a:lstStyle/>
          <a:p>
            <a:r>
              <a:rPr lang="it-IT" sz="1200" dirty="0" smtClean="0">
                <a:solidFill>
                  <a:srgbClr val="2F3541"/>
                </a:solidFill>
                <a:latin typeface="Book Antiqua" pitchFamily="18" charset="0"/>
                <a:cs typeface="Times New Roman" pitchFamily="18" charset="0"/>
              </a:rPr>
              <a:t>AR5, WG2, </a:t>
            </a:r>
            <a:r>
              <a:rPr lang="it-IT" sz="1200" dirty="0" err="1" smtClean="0">
                <a:solidFill>
                  <a:srgbClr val="2F3541"/>
                </a:solidFill>
                <a:latin typeface="Book Antiqua" pitchFamily="18" charset="0"/>
                <a:cs typeface="Times New Roman" pitchFamily="18" charset="0"/>
              </a:rPr>
              <a:t>Summary</a:t>
            </a:r>
            <a:r>
              <a:rPr lang="it-IT" sz="1200" dirty="0" smtClean="0">
                <a:solidFill>
                  <a:srgbClr val="2F3541"/>
                </a:solidFill>
                <a:latin typeface="Book Antiqua" pitchFamily="18" charset="0"/>
                <a:cs typeface="Times New Roman" pitchFamily="18" charset="0"/>
              </a:rPr>
              <a:t> </a:t>
            </a:r>
            <a:r>
              <a:rPr lang="it-IT" sz="1200" dirty="0" err="1" smtClean="0">
                <a:solidFill>
                  <a:srgbClr val="2F3541"/>
                </a:solidFill>
                <a:latin typeface="Book Antiqua" pitchFamily="18" charset="0"/>
                <a:cs typeface="Times New Roman" pitchFamily="18" charset="0"/>
              </a:rPr>
              <a:t>for</a:t>
            </a:r>
            <a:r>
              <a:rPr lang="it-IT" sz="1200" dirty="0" smtClean="0">
                <a:solidFill>
                  <a:srgbClr val="2F3541"/>
                </a:solidFill>
                <a:latin typeface="Book Antiqua" pitchFamily="18" charset="0"/>
                <a:cs typeface="Times New Roman" pitchFamily="18" charset="0"/>
              </a:rPr>
              <a:t> Policy </a:t>
            </a:r>
            <a:r>
              <a:rPr lang="it-IT" sz="1200" dirty="0" err="1" smtClean="0">
                <a:solidFill>
                  <a:srgbClr val="2F3541"/>
                </a:solidFill>
                <a:latin typeface="Book Antiqua" pitchFamily="18" charset="0"/>
                <a:cs typeface="Times New Roman" pitchFamily="18" charset="0"/>
              </a:rPr>
              <a:t>makers</a:t>
            </a:r>
            <a:r>
              <a:rPr lang="it-IT" sz="1200" dirty="0" smtClean="0">
                <a:solidFill>
                  <a:srgbClr val="2F3541"/>
                </a:solidFill>
                <a:latin typeface="Book Antiqua" pitchFamily="18" charset="0"/>
                <a:cs typeface="Times New Roman" pitchFamily="18" charset="0"/>
              </a:rPr>
              <a:t>, fig. 1</a:t>
            </a:r>
          </a:p>
        </p:txBody>
      </p:sp>
      <p:sp>
        <p:nvSpPr>
          <p:cNvPr id="4" name="Rectangle 9"/>
          <p:cNvSpPr>
            <a:spLocks noChangeArrowheads="1"/>
          </p:cNvSpPr>
          <p:nvPr/>
        </p:nvSpPr>
        <p:spPr bwMode="auto">
          <a:xfrm>
            <a:off x="0" y="0"/>
            <a:ext cx="9144000" cy="503238"/>
          </a:xfrm>
          <a:prstGeom prst="rect">
            <a:avLst/>
          </a:prstGeom>
          <a:solidFill>
            <a:srgbClr val="3A4150"/>
          </a:solidFill>
          <a:ln w="9525" algn="ctr">
            <a:noFill/>
            <a:miter lim="800000"/>
            <a:headEnd/>
            <a:tailEnd/>
          </a:ln>
        </p:spPr>
        <p:txBody>
          <a:bodyPr anchor="ctr"/>
          <a:lstStyle/>
          <a:p>
            <a:r>
              <a:rPr lang="it-IT" sz="2000" b="1" dirty="0" smtClean="0">
                <a:solidFill>
                  <a:schemeClr val="bg1"/>
                </a:solidFill>
                <a:latin typeface="Book Antiqua" pitchFamily="18" charset="0"/>
              </a:rPr>
              <a:t>Il Rischio degli impatti del clima</a:t>
            </a:r>
            <a:endParaRPr lang="en-US" sz="2000" b="1" dirty="0">
              <a:solidFill>
                <a:schemeClr val="bg1"/>
              </a:solidFill>
              <a:latin typeface="Book Antiqua" pitchFamily="18" charset="0"/>
            </a:endParaRPr>
          </a:p>
        </p:txBody>
      </p:sp>
      <p:cxnSp>
        <p:nvCxnSpPr>
          <p:cNvPr id="8" name="Connettore 4 7"/>
          <p:cNvCxnSpPr>
            <a:stCxn id="12" idx="0"/>
            <a:endCxn id="9" idx="2"/>
          </p:cNvCxnSpPr>
          <p:nvPr/>
        </p:nvCxnSpPr>
        <p:spPr>
          <a:xfrm rot="5400000" flipH="1" flipV="1">
            <a:off x="5885892" y="1179004"/>
            <a:ext cx="864096" cy="1763688"/>
          </a:xfrm>
          <a:prstGeom prst="bentConnector3">
            <a:avLst>
              <a:gd name="adj1" fmla="val 50000"/>
            </a:avLst>
          </a:prstGeom>
          <a:ln w="38100">
            <a:solidFill>
              <a:srgbClr val="2F3541"/>
            </a:solidFill>
            <a:tailEnd type="arrow"/>
          </a:ln>
        </p:spPr>
        <p:style>
          <a:lnRef idx="1">
            <a:schemeClr val="accent1"/>
          </a:lnRef>
          <a:fillRef idx="0">
            <a:schemeClr val="accent1"/>
          </a:fillRef>
          <a:effectRef idx="0">
            <a:schemeClr val="accent1"/>
          </a:effectRef>
          <a:fontRef idx="minor">
            <a:schemeClr val="tx1"/>
          </a:fontRef>
        </p:style>
      </p:cxnSp>
      <p:grpSp>
        <p:nvGrpSpPr>
          <p:cNvPr id="2" name="Gruppo 14"/>
          <p:cNvGrpSpPr/>
          <p:nvPr/>
        </p:nvGrpSpPr>
        <p:grpSpPr>
          <a:xfrm>
            <a:off x="4860032" y="736248"/>
            <a:ext cx="4283968" cy="2116688"/>
            <a:chOff x="4860032" y="736248"/>
            <a:chExt cx="4283968" cy="2116688"/>
          </a:xfrm>
        </p:grpSpPr>
        <p:sp>
          <p:nvSpPr>
            <p:cNvPr id="9" name="CasellaDiTesto 8"/>
            <p:cNvSpPr txBox="1"/>
            <p:nvPr/>
          </p:nvSpPr>
          <p:spPr>
            <a:xfrm>
              <a:off x="5255568" y="736248"/>
              <a:ext cx="3888432" cy="892552"/>
            </a:xfrm>
            <a:prstGeom prst="rect">
              <a:avLst/>
            </a:prstGeom>
            <a:solidFill>
              <a:schemeClr val="accent1">
                <a:lumMod val="60000"/>
                <a:lumOff val="40000"/>
              </a:schemeClr>
            </a:solidFill>
            <a:ln>
              <a:noFill/>
            </a:ln>
          </p:spPr>
          <p:txBody>
            <a:bodyPr wrap="square" rtlCol="0">
              <a:spAutoFit/>
            </a:bodyPr>
            <a:lstStyle/>
            <a:p>
              <a:pPr algn="just"/>
              <a:r>
                <a:rPr lang="it-IT" sz="1400" b="1" dirty="0" smtClean="0">
                  <a:solidFill>
                    <a:srgbClr val="3A4150"/>
                  </a:solidFill>
                  <a:latin typeface="Book Antiqua" pitchFamily="18" charset="0"/>
                  <a:cs typeface="Aharoni" panose="02010803020104030203" pitchFamily="2" charset="-79"/>
                </a:rPr>
                <a:t>VULNERABILITA</a:t>
              </a:r>
              <a:r>
                <a:rPr lang="it-IT" sz="1600" b="1" dirty="0" smtClean="0">
                  <a:solidFill>
                    <a:srgbClr val="3A4150"/>
                  </a:solidFill>
                  <a:latin typeface="Book Antiqua" pitchFamily="18" charset="0"/>
                  <a:cs typeface="Aharoni" panose="02010803020104030203" pitchFamily="2" charset="-79"/>
                </a:rPr>
                <a:t>’:  </a:t>
              </a:r>
            </a:p>
            <a:p>
              <a:pPr algn="just"/>
              <a:r>
                <a:rPr lang="it-IT" sz="1200" dirty="0" smtClean="0">
                  <a:solidFill>
                    <a:srgbClr val="3A4150"/>
                  </a:solidFill>
                  <a:latin typeface="Book Antiqua" pitchFamily="18" charset="0"/>
                </a:rPr>
                <a:t>Il </a:t>
              </a:r>
              <a:r>
                <a:rPr lang="it-IT" sz="1200" dirty="0">
                  <a:solidFill>
                    <a:srgbClr val="3A4150"/>
                  </a:solidFill>
                  <a:latin typeface="Book Antiqua" pitchFamily="18" charset="0"/>
                </a:rPr>
                <a:t>grado al quale un sistema è propenso o predisposto ad essere impattato dagli effetti negativi dei cambiamenti climatici. </a:t>
              </a:r>
            </a:p>
          </p:txBody>
        </p:sp>
        <p:sp>
          <p:nvSpPr>
            <p:cNvPr id="12" name="Rettangolo 11"/>
            <p:cNvSpPr/>
            <p:nvPr/>
          </p:nvSpPr>
          <p:spPr>
            <a:xfrm>
              <a:off x="4860032" y="2492896"/>
              <a:ext cx="1152128" cy="360040"/>
            </a:xfrm>
            <a:prstGeom prst="rect">
              <a:avLst/>
            </a:prstGeom>
            <a:noFill/>
            <a:ln>
              <a:solidFill>
                <a:srgbClr val="3A41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5" name="Gruppo 19"/>
          <p:cNvGrpSpPr/>
          <p:nvPr/>
        </p:nvGrpSpPr>
        <p:grpSpPr>
          <a:xfrm>
            <a:off x="0" y="764704"/>
            <a:ext cx="3851920" cy="3240360"/>
            <a:chOff x="0" y="764704"/>
            <a:chExt cx="3851920" cy="3240360"/>
          </a:xfrm>
        </p:grpSpPr>
        <p:sp>
          <p:nvSpPr>
            <p:cNvPr id="11" name="CasellaDiTesto 10"/>
            <p:cNvSpPr txBox="1"/>
            <p:nvPr/>
          </p:nvSpPr>
          <p:spPr>
            <a:xfrm>
              <a:off x="0" y="764704"/>
              <a:ext cx="3635896" cy="892552"/>
            </a:xfrm>
            <a:prstGeom prst="rect">
              <a:avLst/>
            </a:prstGeom>
            <a:solidFill>
              <a:schemeClr val="accent1">
                <a:lumMod val="60000"/>
                <a:lumOff val="40000"/>
              </a:schemeClr>
            </a:solidFill>
            <a:ln>
              <a:noFill/>
            </a:ln>
          </p:spPr>
          <p:txBody>
            <a:bodyPr wrap="square" rtlCol="0">
              <a:spAutoFit/>
            </a:bodyPr>
            <a:lstStyle/>
            <a:p>
              <a:r>
                <a:rPr lang="it-IT" sz="1400" b="1" dirty="0" smtClean="0">
                  <a:solidFill>
                    <a:srgbClr val="3A4150"/>
                  </a:solidFill>
                  <a:latin typeface="Book Antiqua" pitchFamily="18" charset="0"/>
                  <a:cs typeface="Aharoni" panose="02010803020104030203" pitchFamily="2" charset="-79"/>
                </a:rPr>
                <a:t>PERICOLO</a:t>
              </a:r>
              <a:r>
                <a:rPr lang="it-IT" sz="1600" b="1" dirty="0" smtClean="0">
                  <a:solidFill>
                    <a:srgbClr val="3A4150"/>
                  </a:solidFill>
                  <a:latin typeface="Book Antiqua" pitchFamily="18" charset="0"/>
                  <a:cs typeface="Aharoni" panose="02010803020104030203" pitchFamily="2" charset="-79"/>
                </a:rPr>
                <a:t>: </a:t>
              </a:r>
            </a:p>
            <a:p>
              <a:pPr algn="just"/>
              <a:r>
                <a:rPr lang="it-IT" sz="1200" dirty="0" smtClean="0">
                  <a:solidFill>
                    <a:srgbClr val="3A4150"/>
                  </a:solidFill>
                  <a:latin typeface="Book Antiqua" pitchFamily="18" charset="0"/>
                </a:rPr>
                <a:t>Il </a:t>
              </a:r>
              <a:r>
                <a:rPr lang="it-IT" sz="1200" dirty="0">
                  <a:solidFill>
                    <a:srgbClr val="3A4150"/>
                  </a:solidFill>
                  <a:latin typeface="Book Antiqua" pitchFamily="18" charset="0"/>
                </a:rPr>
                <a:t>potenziale verificarsi di un evento fisico </a:t>
              </a:r>
              <a:r>
                <a:rPr lang="it-IT" sz="1200" dirty="0" smtClean="0">
                  <a:solidFill>
                    <a:srgbClr val="3A4150"/>
                  </a:solidFill>
                  <a:latin typeface="Book Antiqua" pitchFamily="18" charset="0"/>
                </a:rPr>
                <a:t>causato dai cambiamenti climatici, che può indurre </a:t>
              </a:r>
              <a:r>
                <a:rPr lang="it-IT" sz="1200" dirty="0">
                  <a:solidFill>
                    <a:srgbClr val="3A4150"/>
                  </a:solidFill>
                  <a:latin typeface="Book Antiqua" pitchFamily="18" charset="0"/>
                </a:rPr>
                <a:t>perdita di vite umane, lesioni </a:t>
              </a:r>
              <a:r>
                <a:rPr lang="it-IT" sz="1200" dirty="0" smtClean="0">
                  <a:solidFill>
                    <a:srgbClr val="3A4150"/>
                  </a:solidFill>
                  <a:latin typeface="Book Antiqua" pitchFamily="18" charset="0"/>
                </a:rPr>
                <a:t>e danni. </a:t>
              </a:r>
              <a:endParaRPr lang="it-IT" sz="1200" i="1" dirty="0">
                <a:solidFill>
                  <a:srgbClr val="3A4150"/>
                </a:solidFill>
                <a:latin typeface="Book Antiqua" pitchFamily="18" charset="0"/>
              </a:endParaRPr>
            </a:p>
          </p:txBody>
        </p:sp>
        <p:sp>
          <p:nvSpPr>
            <p:cNvPr id="16" name="Rettangolo 15"/>
            <p:cNvSpPr/>
            <p:nvPr/>
          </p:nvSpPr>
          <p:spPr>
            <a:xfrm>
              <a:off x="3131840" y="3645024"/>
              <a:ext cx="720080" cy="360040"/>
            </a:xfrm>
            <a:prstGeom prst="rect">
              <a:avLst/>
            </a:prstGeom>
            <a:noFill/>
            <a:ln>
              <a:solidFill>
                <a:srgbClr val="3A41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8" name="Connettore 4 17"/>
            <p:cNvCxnSpPr>
              <a:stCxn id="16" idx="0"/>
              <a:endCxn id="11" idx="2"/>
            </p:cNvCxnSpPr>
            <p:nvPr/>
          </p:nvCxnSpPr>
          <p:spPr>
            <a:xfrm rot="16200000" flipV="1">
              <a:off x="1661030" y="1814174"/>
              <a:ext cx="1987768" cy="1673932"/>
            </a:xfrm>
            <a:prstGeom prst="bentConnector3">
              <a:avLst>
                <a:gd name="adj1" fmla="val 50000"/>
              </a:avLst>
            </a:prstGeom>
            <a:ln w="38100">
              <a:solidFill>
                <a:srgbClr val="2F354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uppo 24"/>
          <p:cNvGrpSpPr/>
          <p:nvPr/>
        </p:nvGrpSpPr>
        <p:grpSpPr>
          <a:xfrm>
            <a:off x="4942673" y="4807785"/>
            <a:ext cx="4201327" cy="1859253"/>
            <a:chOff x="4942673" y="4807785"/>
            <a:chExt cx="4201327" cy="1859253"/>
          </a:xfrm>
        </p:grpSpPr>
        <p:sp>
          <p:nvSpPr>
            <p:cNvPr id="10" name="CasellaDiTesto 9"/>
            <p:cNvSpPr txBox="1"/>
            <p:nvPr/>
          </p:nvSpPr>
          <p:spPr>
            <a:xfrm>
              <a:off x="5255568" y="5805264"/>
              <a:ext cx="3888432" cy="861774"/>
            </a:xfrm>
            <a:prstGeom prst="rect">
              <a:avLst/>
            </a:prstGeom>
            <a:solidFill>
              <a:schemeClr val="accent1">
                <a:lumMod val="60000"/>
                <a:lumOff val="40000"/>
              </a:schemeClr>
            </a:solidFill>
            <a:ln>
              <a:noFill/>
            </a:ln>
          </p:spPr>
          <p:txBody>
            <a:bodyPr wrap="square" rtlCol="0">
              <a:spAutoFit/>
            </a:bodyPr>
            <a:lstStyle/>
            <a:p>
              <a:r>
                <a:rPr lang="en-US" sz="1400" b="1" dirty="0" smtClean="0">
                  <a:solidFill>
                    <a:srgbClr val="3A4150"/>
                  </a:solidFill>
                  <a:latin typeface="Book Antiqua" pitchFamily="18" charset="0"/>
                  <a:cs typeface="Aharoni" panose="02010803020104030203" pitchFamily="2" charset="-79"/>
                </a:rPr>
                <a:t>ESPOSIZIONE:</a:t>
              </a:r>
            </a:p>
            <a:p>
              <a:pPr algn="just"/>
              <a:r>
                <a:rPr lang="en-US" sz="1200" dirty="0" smtClean="0">
                  <a:solidFill>
                    <a:srgbClr val="3A4150"/>
                  </a:solidFill>
                  <a:latin typeface="Book Antiqua" pitchFamily="18" charset="0"/>
                </a:rPr>
                <a:t>La </a:t>
              </a:r>
              <a:r>
                <a:rPr lang="en-US" sz="1200" dirty="0" err="1" smtClean="0">
                  <a:solidFill>
                    <a:srgbClr val="3A4150"/>
                  </a:solidFill>
                  <a:latin typeface="Book Antiqua" pitchFamily="18" charset="0"/>
                </a:rPr>
                <a:t>presenza</a:t>
              </a:r>
              <a:r>
                <a:rPr lang="en-US" sz="1200" dirty="0" smtClean="0">
                  <a:solidFill>
                    <a:srgbClr val="3A4150"/>
                  </a:solidFill>
                  <a:latin typeface="Book Antiqua" pitchFamily="18" charset="0"/>
                </a:rPr>
                <a:t> di </a:t>
              </a:r>
              <a:r>
                <a:rPr lang="en-US" sz="1200" dirty="0" err="1" smtClean="0">
                  <a:solidFill>
                    <a:srgbClr val="3A4150"/>
                  </a:solidFill>
                  <a:latin typeface="Book Antiqua" pitchFamily="18" charset="0"/>
                </a:rPr>
                <a:t>persone</a:t>
              </a:r>
              <a:r>
                <a:rPr lang="en-US" sz="1200" dirty="0" smtClean="0">
                  <a:solidFill>
                    <a:srgbClr val="3A4150"/>
                  </a:solidFill>
                  <a:latin typeface="Book Antiqua" pitchFamily="18" charset="0"/>
                </a:rPr>
                <a:t>, </a:t>
              </a:r>
              <a:r>
                <a:rPr lang="en-US" sz="1200" dirty="0" err="1" smtClean="0">
                  <a:solidFill>
                    <a:srgbClr val="3A4150"/>
                  </a:solidFill>
                  <a:latin typeface="Book Antiqua" pitchFamily="18" charset="0"/>
                </a:rPr>
                <a:t>ecosistemi</a:t>
              </a:r>
              <a:r>
                <a:rPr lang="en-US" sz="1200" dirty="0" smtClean="0">
                  <a:solidFill>
                    <a:srgbClr val="3A4150"/>
                  </a:solidFill>
                  <a:latin typeface="Book Antiqua" pitchFamily="18" charset="0"/>
                </a:rPr>
                <a:t>, </a:t>
              </a:r>
              <a:r>
                <a:rPr lang="en-US" sz="1200" dirty="0" err="1" smtClean="0">
                  <a:solidFill>
                    <a:srgbClr val="3A4150"/>
                  </a:solidFill>
                  <a:latin typeface="Book Antiqua" pitchFamily="18" charset="0"/>
                </a:rPr>
                <a:t>servizi</a:t>
              </a:r>
              <a:r>
                <a:rPr lang="en-US" sz="1200" dirty="0" smtClean="0">
                  <a:solidFill>
                    <a:srgbClr val="3A4150"/>
                  </a:solidFill>
                  <a:latin typeface="Book Antiqua" pitchFamily="18" charset="0"/>
                </a:rPr>
                <a:t>, </a:t>
              </a:r>
              <a:r>
                <a:rPr lang="en-US" sz="1200" dirty="0" err="1" smtClean="0">
                  <a:solidFill>
                    <a:srgbClr val="3A4150"/>
                  </a:solidFill>
                  <a:latin typeface="Book Antiqua" pitchFamily="18" charset="0"/>
                </a:rPr>
                <a:t>infrastrutture</a:t>
              </a:r>
              <a:r>
                <a:rPr lang="en-US" sz="1200" dirty="0" smtClean="0">
                  <a:solidFill>
                    <a:srgbClr val="3A4150"/>
                  </a:solidFill>
                  <a:latin typeface="Book Antiqua" pitchFamily="18" charset="0"/>
                </a:rPr>
                <a:t>, </a:t>
              </a:r>
              <a:r>
                <a:rPr lang="en-US" sz="1200" dirty="0" err="1" smtClean="0">
                  <a:solidFill>
                    <a:srgbClr val="3A4150"/>
                  </a:solidFill>
                  <a:latin typeface="Book Antiqua" pitchFamily="18" charset="0"/>
                </a:rPr>
                <a:t>attività</a:t>
              </a:r>
              <a:r>
                <a:rPr lang="en-US" sz="1200" dirty="0" smtClean="0">
                  <a:solidFill>
                    <a:srgbClr val="3A4150"/>
                  </a:solidFill>
                  <a:latin typeface="Book Antiqua" pitchFamily="18" charset="0"/>
                </a:rPr>
                <a:t> socio-</a:t>
              </a:r>
              <a:r>
                <a:rPr lang="en-US" sz="1200" dirty="0" err="1" smtClean="0">
                  <a:solidFill>
                    <a:srgbClr val="3A4150"/>
                  </a:solidFill>
                  <a:latin typeface="Book Antiqua" pitchFamily="18" charset="0"/>
                </a:rPr>
                <a:t>economiche</a:t>
              </a:r>
              <a:r>
                <a:rPr lang="en-US" sz="1200" dirty="0">
                  <a:solidFill>
                    <a:srgbClr val="3A4150"/>
                  </a:solidFill>
                  <a:latin typeface="Book Antiqua" pitchFamily="18" charset="0"/>
                </a:rPr>
                <a:t> </a:t>
              </a:r>
              <a:r>
                <a:rPr lang="en-US" sz="1200" dirty="0" smtClean="0">
                  <a:solidFill>
                    <a:srgbClr val="3A4150"/>
                  </a:solidFill>
                  <a:latin typeface="Book Antiqua" pitchFamily="18" charset="0"/>
                </a:rPr>
                <a:t>e </a:t>
              </a:r>
              <a:r>
                <a:rPr lang="en-US" sz="1200" dirty="0" err="1" smtClean="0">
                  <a:solidFill>
                    <a:srgbClr val="3A4150"/>
                  </a:solidFill>
                  <a:latin typeface="Book Antiqua" pitchFamily="18" charset="0"/>
                </a:rPr>
                <a:t>culturali</a:t>
              </a:r>
              <a:r>
                <a:rPr lang="en-US" sz="1200" dirty="0" smtClean="0">
                  <a:solidFill>
                    <a:srgbClr val="3A4150"/>
                  </a:solidFill>
                  <a:latin typeface="Book Antiqua" pitchFamily="18" charset="0"/>
                </a:rPr>
                <a:t>  </a:t>
              </a:r>
              <a:r>
                <a:rPr lang="en-US" sz="1200" dirty="0" err="1" smtClean="0">
                  <a:solidFill>
                    <a:srgbClr val="3A4150"/>
                  </a:solidFill>
                  <a:latin typeface="Book Antiqua" pitchFamily="18" charset="0"/>
                </a:rPr>
                <a:t>che</a:t>
              </a:r>
              <a:r>
                <a:rPr lang="en-US" sz="1200" dirty="0" smtClean="0">
                  <a:solidFill>
                    <a:srgbClr val="3A4150"/>
                  </a:solidFill>
                  <a:latin typeface="Book Antiqua" pitchFamily="18" charset="0"/>
                </a:rPr>
                <a:t> </a:t>
              </a:r>
              <a:r>
                <a:rPr lang="en-US" sz="1200" dirty="0" err="1" smtClean="0">
                  <a:solidFill>
                    <a:srgbClr val="3A4150"/>
                  </a:solidFill>
                  <a:latin typeface="Book Antiqua" pitchFamily="18" charset="0"/>
                </a:rPr>
                <a:t>possono</a:t>
              </a:r>
              <a:r>
                <a:rPr lang="en-US" sz="1200" dirty="0" smtClean="0">
                  <a:solidFill>
                    <a:srgbClr val="3A4150"/>
                  </a:solidFill>
                  <a:latin typeface="Book Antiqua" pitchFamily="18" charset="0"/>
                </a:rPr>
                <a:t> </a:t>
              </a:r>
              <a:r>
                <a:rPr lang="en-US" sz="1200" dirty="0" err="1" smtClean="0">
                  <a:solidFill>
                    <a:srgbClr val="3A4150"/>
                  </a:solidFill>
                  <a:latin typeface="Book Antiqua" pitchFamily="18" charset="0"/>
                </a:rPr>
                <a:t>essere</a:t>
              </a:r>
              <a:r>
                <a:rPr lang="en-US" sz="1200" dirty="0" smtClean="0">
                  <a:solidFill>
                    <a:srgbClr val="3A4150"/>
                  </a:solidFill>
                  <a:latin typeface="Book Antiqua" pitchFamily="18" charset="0"/>
                </a:rPr>
                <a:t> </a:t>
              </a:r>
              <a:r>
                <a:rPr lang="en-US" sz="1200" dirty="0" err="1" smtClean="0">
                  <a:solidFill>
                    <a:srgbClr val="3A4150"/>
                  </a:solidFill>
                  <a:latin typeface="Book Antiqua" pitchFamily="18" charset="0"/>
                </a:rPr>
                <a:t>impattati</a:t>
              </a:r>
              <a:r>
                <a:rPr lang="en-US" sz="1200" dirty="0" smtClean="0">
                  <a:solidFill>
                    <a:srgbClr val="3A4150"/>
                  </a:solidFill>
                  <a:latin typeface="Book Antiqua" pitchFamily="18" charset="0"/>
                </a:rPr>
                <a:t> </a:t>
              </a:r>
              <a:r>
                <a:rPr lang="en-US" sz="1200" dirty="0" err="1" smtClean="0">
                  <a:solidFill>
                    <a:srgbClr val="3A4150"/>
                  </a:solidFill>
                  <a:latin typeface="Book Antiqua" pitchFamily="18" charset="0"/>
                </a:rPr>
                <a:t>negativamente</a:t>
              </a:r>
              <a:r>
                <a:rPr lang="en-US" sz="1200" dirty="0" smtClean="0">
                  <a:solidFill>
                    <a:srgbClr val="3A4150"/>
                  </a:solidFill>
                  <a:latin typeface="Book Antiqua" pitchFamily="18" charset="0"/>
                </a:rPr>
                <a:t>. </a:t>
              </a:r>
              <a:endParaRPr lang="en-US" sz="1200" dirty="0">
                <a:solidFill>
                  <a:srgbClr val="3A4150"/>
                </a:solidFill>
                <a:latin typeface="Book Antiqua" pitchFamily="18" charset="0"/>
              </a:endParaRPr>
            </a:p>
          </p:txBody>
        </p:sp>
        <p:sp>
          <p:nvSpPr>
            <p:cNvPr id="21" name="Rettangolo 20"/>
            <p:cNvSpPr/>
            <p:nvPr/>
          </p:nvSpPr>
          <p:spPr>
            <a:xfrm>
              <a:off x="4942673" y="4807785"/>
              <a:ext cx="864096" cy="288032"/>
            </a:xfrm>
            <a:prstGeom prst="rect">
              <a:avLst/>
            </a:prstGeom>
            <a:noFill/>
            <a:ln>
              <a:solidFill>
                <a:srgbClr val="3A41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3" name="Connettore 4 22"/>
            <p:cNvCxnSpPr>
              <a:stCxn id="21" idx="2"/>
              <a:endCxn id="10" idx="0"/>
            </p:cNvCxnSpPr>
            <p:nvPr/>
          </p:nvCxnSpPr>
          <p:spPr>
            <a:xfrm rot="16200000" flipH="1">
              <a:off x="5932529" y="4538008"/>
              <a:ext cx="709447" cy="1825063"/>
            </a:xfrm>
            <a:prstGeom prst="bentConnector3">
              <a:avLst>
                <a:gd name="adj1" fmla="val 50000"/>
              </a:avLst>
            </a:prstGeom>
            <a:ln w="38100">
              <a:solidFill>
                <a:srgbClr val="2F354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6546610"/>
            <a:ext cx="9144000" cy="276999"/>
          </a:xfrm>
          <a:prstGeom prst="rect">
            <a:avLst/>
          </a:prstGeom>
        </p:spPr>
        <p:txBody>
          <a:bodyPr wrap="square">
            <a:spAutoFit/>
          </a:bodyPr>
          <a:lstStyle/>
          <a:p>
            <a:r>
              <a:rPr lang="it-IT" sz="1200" dirty="0" smtClean="0">
                <a:solidFill>
                  <a:srgbClr val="2F3541"/>
                </a:solidFill>
                <a:latin typeface="Book Antiqua" pitchFamily="18" charset="0"/>
                <a:cs typeface="Times New Roman" pitchFamily="18" charset="0"/>
              </a:rPr>
              <a:t>AR5, WG2, </a:t>
            </a:r>
            <a:r>
              <a:rPr lang="it-IT" sz="1200" dirty="0" err="1" smtClean="0">
                <a:solidFill>
                  <a:srgbClr val="2F3541"/>
                </a:solidFill>
                <a:latin typeface="Book Antiqua" pitchFamily="18" charset="0"/>
                <a:cs typeface="Times New Roman" pitchFamily="18" charset="0"/>
              </a:rPr>
              <a:t>Summary</a:t>
            </a:r>
            <a:r>
              <a:rPr lang="it-IT" sz="1200" dirty="0" smtClean="0">
                <a:solidFill>
                  <a:srgbClr val="2F3541"/>
                </a:solidFill>
                <a:latin typeface="Book Antiqua" pitchFamily="18" charset="0"/>
                <a:cs typeface="Times New Roman" pitchFamily="18" charset="0"/>
              </a:rPr>
              <a:t> </a:t>
            </a:r>
            <a:r>
              <a:rPr lang="it-IT" sz="1200" dirty="0" err="1" smtClean="0">
                <a:solidFill>
                  <a:srgbClr val="2F3541"/>
                </a:solidFill>
                <a:latin typeface="Book Antiqua" pitchFamily="18" charset="0"/>
                <a:cs typeface="Times New Roman" pitchFamily="18" charset="0"/>
              </a:rPr>
              <a:t>for</a:t>
            </a:r>
            <a:r>
              <a:rPr lang="it-IT" sz="1200" dirty="0" smtClean="0">
                <a:solidFill>
                  <a:srgbClr val="2F3541"/>
                </a:solidFill>
                <a:latin typeface="Book Antiqua" pitchFamily="18" charset="0"/>
                <a:cs typeface="Times New Roman" pitchFamily="18" charset="0"/>
              </a:rPr>
              <a:t> Policy </a:t>
            </a:r>
            <a:r>
              <a:rPr lang="it-IT" sz="1200" dirty="0" err="1" smtClean="0">
                <a:solidFill>
                  <a:srgbClr val="2F3541"/>
                </a:solidFill>
                <a:latin typeface="Book Antiqua" pitchFamily="18" charset="0"/>
                <a:cs typeface="Times New Roman" pitchFamily="18" charset="0"/>
              </a:rPr>
              <a:t>makers</a:t>
            </a:r>
            <a:r>
              <a:rPr lang="it-IT" sz="1200" dirty="0" smtClean="0">
                <a:solidFill>
                  <a:srgbClr val="2F3541"/>
                </a:solidFill>
                <a:latin typeface="Book Antiqua" pitchFamily="18" charset="0"/>
                <a:cs typeface="Times New Roman" pitchFamily="18" charset="0"/>
              </a:rPr>
              <a:t>, fig. 1</a:t>
            </a:r>
          </a:p>
        </p:txBody>
      </p:sp>
      <p:sp>
        <p:nvSpPr>
          <p:cNvPr id="4" name="Rectangle 9"/>
          <p:cNvSpPr>
            <a:spLocks noChangeArrowheads="1"/>
          </p:cNvSpPr>
          <p:nvPr/>
        </p:nvSpPr>
        <p:spPr bwMode="auto">
          <a:xfrm>
            <a:off x="0" y="0"/>
            <a:ext cx="9144000" cy="503238"/>
          </a:xfrm>
          <a:prstGeom prst="rect">
            <a:avLst/>
          </a:prstGeom>
          <a:solidFill>
            <a:srgbClr val="3A4150"/>
          </a:solidFill>
          <a:ln w="9525" algn="ctr">
            <a:noFill/>
            <a:miter lim="800000"/>
            <a:headEnd/>
            <a:tailEnd/>
          </a:ln>
        </p:spPr>
        <p:txBody>
          <a:bodyPr anchor="ctr"/>
          <a:lstStyle/>
          <a:p>
            <a:r>
              <a:rPr lang="it-IT" sz="2000" b="1" dirty="0" smtClean="0">
                <a:solidFill>
                  <a:schemeClr val="bg1"/>
                </a:solidFill>
                <a:latin typeface="Book Antiqua" pitchFamily="18" charset="0"/>
              </a:rPr>
              <a:t>Il Rischio degli impatti del clima</a:t>
            </a:r>
            <a:endParaRPr lang="en-US" sz="2000" b="1" dirty="0">
              <a:solidFill>
                <a:schemeClr val="bg1"/>
              </a:solidFill>
              <a:latin typeface="Book Antiqua" pitchFamily="18" charset="0"/>
            </a:endParaRPr>
          </a:p>
        </p:txBody>
      </p:sp>
      <p:sp>
        <p:nvSpPr>
          <p:cNvPr id="21" name="Rettangolo 20"/>
          <p:cNvSpPr/>
          <p:nvPr/>
        </p:nvSpPr>
        <p:spPr>
          <a:xfrm>
            <a:off x="4438617" y="3706399"/>
            <a:ext cx="781455" cy="288032"/>
          </a:xfrm>
          <a:prstGeom prst="rect">
            <a:avLst/>
          </a:prstGeom>
          <a:noFill/>
          <a:ln>
            <a:solidFill>
              <a:srgbClr val="3A41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3" name="Connettore 4 22"/>
          <p:cNvCxnSpPr>
            <a:stCxn id="21" idx="2"/>
            <a:endCxn id="17" idx="0"/>
          </p:cNvCxnSpPr>
          <p:nvPr/>
        </p:nvCxnSpPr>
        <p:spPr>
          <a:xfrm rot="5400000">
            <a:off x="3745942" y="4820490"/>
            <a:ext cx="1909462" cy="257345"/>
          </a:xfrm>
          <a:prstGeom prst="bentConnector3">
            <a:avLst>
              <a:gd name="adj1" fmla="val 50000"/>
            </a:avLst>
          </a:prstGeom>
          <a:ln w="38100">
            <a:solidFill>
              <a:srgbClr val="2F3541"/>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descr="http://www.ipcc.ch/report/graphics/images/Assessment%20Reports/AR5%20-%20WG2/SPM/WGII_AR5_FigSPM-1.jpg"/>
          <p:cNvPicPr>
            <a:picLocks noChangeAspect="1" noChangeArrowheads="1"/>
          </p:cNvPicPr>
          <p:nvPr/>
        </p:nvPicPr>
        <p:blipFill>
          <a:blip r:embed="rId2" cstate="print"/>
          <a:srcRect/>
          <a:stretch>
            <a:fillRect/>
          </a:stretch>
        </p:blipFill>
        <p:spPr bwMode="auto">
          <a:xfrm>
            <a:off x="369748" y="1243032"/>
            <a:ext cx="8594740" cy="4706247"/>
          </a:xfrm>
          <a:prstGeom prst="rect">
            <a:avLst/>
          </a:prstGeom>
          <a:noFill/>
        </p:spPr>
      </p:pic>
      <p:sp>
        <p:nvSpPr>
          <p:cNvPr id="34" name="Rettangolo 33"/>
          <p:cNvSpPr/>
          <p:nvPr/>
        </p:nvSpPr>
        <p:spPr>
          <a:xfrm>
            <a:off x="0" y="476672"/>
            <a:ext cx="9144000" cy="954107"/>
          </a:xfrm>
          <a:prstGeom prst="rect">
            <a:avLst/>
          </a:prstGeom>
        </p:spPr>
        <p:txBody>
          <a:bodyPr wrap="square">
            <a:spAutoFit/>
          </a:bodyPr>
          <a:lstStyle/>
          <a:p>
            <a:r>
              <a:rPr lang="en-US" sz="1400" dirty="0" err="1" smtClean="0">
                <a:latin typeface="Book Antiqua" pitchFamily="18" charset="0"/>
                <a:ea typeface="Verdana" panose="020B0604030504040204" pitchFamily="34" charset="0"/>
                <a:cs typeface="Verdana" panose="020B0604030504040204" pitchFamily="34" charset="0"/>
              </a:rPr>
              <a:t>Interazione</a:t>
            </a:r>
            <a:r>
              <a:rPr lang="en-US" sz="1400" dirty="0" smtClean="0">
                <a:latin typeface="Book Antiqua" pitchFamily="18" charset="0"/>
                <a:ea typeface="Verdana" panose="020B0604030504040204" pitchFamily="34" charset="0"/>
                <a:cs typeface="Verdana" panose="020B0604030504040204" pitchFamily="34" charset="0"/>
              </a:rPr>
              <a:t> </a:t>
            </a:r>
            <a:r>
              <a:rPr lang="en-US" sz="1400" dirty="0" err="1" smtClean="0">
                <a:latin typeface="Book Antiqua" pitchFamily="18" charset="0"/>
                <a:ea typeface="Verdana" panose="020B0604030504040204" pitchFamily="34" charset="0"/>
                <a:cs typeface="Verdana" panose="020B0604030504040204" pitchFamily="34" charset="0"/>
              </a:rPr>
              <a:t>tra</a:t>
            </a:r>
            <a:r>
              <a:rPr lang="en-US" sz="1400" dirty="0" smtClean="0">
                <a:latin typeface="Book Antiqua" pitchFamily="18" charset="0"/>
                <a:ea typeface="Verdana" panose="020B0604030504040204" pitchFamily="34" charset="0"/>
                <a:cs typeface="Verdana" panose="020B0604030504040204" pitchFamily="34" charset="0"/>
              </a:rPr>
              <a:t>:</a:t>
            </a:r>
          </a:p>
          <a:p>
            <a:pPr marL="180975" indent="-180975">
              <a:buFont typeface="+mj-lt"/>
              <a:buAutoNum type="arabicPeriod"/>
            </a:pPr>
            <a:r>
              <a:rPr lang="en-US" sz="1400" b="1" i="1" dirty="0" err="1" smtClean="0">
                <a:solidFill>
                  <a:srgbClr val="3A4150"/>
                </a:solidFill>
                <a:latin typeface="Book Antiqua" pitchFamily="18" charset="0"/>
                <a:ea typeface="Verdana" panose="020B0604030504040204" pitchFamily="34" charset="0"/>
                <a:cs typeface="Verdana" panose="020B0604030504040204" pitchFamily="34" charset="0"/>
              </a:rPr>
              <a:t>disastri</a:t>
            </a:r>
            <a:r>
              <a:rPr lang="en-US" sz="1400" b="1" i="1" dirty="0" smtClean="0">
                <a:solidFill>
                  <a:srgbClr val="3A4150"/>
                </a:solidFill>
                <a:latin typeface="Book Antiqua" pitchFamily="18" charset="0"/>
                <a:ea typeface="Verdana" panose="020B0604030504040204" pitchFamily="34" charset="0"/>
                <a:cs typeface="Verdana" panose="020B0604030504040204" pitchFamily="34" charset="0"/>
              </a:rPr>
              <a:t> </a:t>
            </a:r>
            <a:r>
              <a:rPr lang="en-US" sz="1400" dirty="0" smtClean="0">
                <a:latin typeface="Book Antiqua" pitchFamily="18" charset="0"/>
                <a:ea typeface="Verdana" panose="020B0604030504040204" pitchFamily="34" charset="0"/>
                <a:cs typeface="Verdana" panose="020B0604030504040204" pitchFamily="34" charset="0"/>
              </a:rPr>
              <a:t>(</a:t>
            </a:r>
            <a:r>
              <a:rPr lang="en-US" sz="1400" dirty="0" err="1" smtClean="0">
                <a:latin typeface="Book Antiqua" pitchFamily="18" charset="0"/>
                <a:ea typeface="Verdana" panose="020B0604030504040204" pitchFamily="34" charset="0"/>
                <a:cs typeface="Verdana" panose="020B0604030504040204" pitchFamily="34" charset="0"/>
              </a:rPr>
              <a:t>eventi</a:t>
            </a:r>
            <a:r>
              <a:rPr lang="en-US" sz="1400" dirty="0" smtClean="0">
                <a:latin typeface="Book Antiqua" pitchFamily="18" charset="0"/>
                <a:ea typeface="Verdana" panose="020B0604030504040204" pitchFamily="34" charset="0"/>
                <a:cs typeface="Verdana" panose="020B0604030504040204" pitchFamily="34" charset="0"/>
              </a:rPr>
              <a:t> </a:t>
            </a:r>
            <a:r>
              <a:rPr lang="en-US" sz="1400" dirty="0" err="1" smtClean="0">
                <a:latin typeface="Book Antiqua" pitchFamily="18" charset="0"/>
                <a:ea typeface="Verdana" panose="020B0604030504040204" pitchFamily="34" charset="0"/>
                <a:cs typeface="Verdana" panose="020B0604030504040204" pitchFamily="34" charset="0"/>
              </a:rPr>
              <a:t>singoli</a:t>
            </a:r>
            <a:r>
              <a:rPr lang="en-US" sz="1400" dirty="0" smtClean="0">
                <a:latin typeface="Book Antiqua" pitchFamily="18" charset="0"/>
                <a:ea typeface="Verdana" panose="020B0604030504040204" pitchFamily="34" charset="0"/>
                <a:cs typeface="Verdana" panose="020B0604030504040204" pitchFamily="34" charset="0"/>
              </a:rPr>
              <a:t> e trend)</a:t>
            </a:r>
          </a:p>
          <a:p>
            <a:pPr marL="180975" indent="-180975">
              <a:buFont typeface="+mj-lt"/>
              <a:buAutoNum type="arabicPeriod"/>
            </a:pPr>
            <a:r>
              <a:rPr lang="en-US" sz="1400" b="1" i="1" dirty="0" err="1" smtClean="0">
                <a:solidFill>
                  <a:srgbClr val="3A4150"/>
                </a:solidFill>
                <a:latin typeface="Book Antiqua" pitchFamily="18" charset="0"/>
                <a:ea typeface="Verdana" panose="020B0604030504040204" pitchFamily="34" charset="0"/>
                <a:cs typeface="Verdana" panose="020B0604030504040204" pitchFamily="34" charset="0"/>
              </a:rPr>
              <a:t>vulnerabilità</a:t>
            </a:r>
            <a:r>
              <a:rPr lang="en-US" sz="1400" dirty="0" smtClean="0">
                <a:solidFill>
                  <a:srgbClr val="3A4150"/>
                </a:solidFill>
                <a:latin typeface="Book Antiqua" pitchFamily="18" charset="0"/>
                <a:ea typeface="Verdana" panose="020B0604030504040204" pitchFamily="34" charset="0"/>
                <a:cs typeface="Verdana" panose="020B0604030504040204" pitchFamily="34" charset="0"/>
              </a:rPr>
              <a:t> </a:t>
            </a:r>
            <a:r>
              <a:rPr lang="en-US" sz="1400" dirty="0" err="1" smtClean="0">
                <a:latin typeface="Book Antiqua" pitchFamily="18" charset="0"/>
                <a:ea typeface="Verdana" panose="020B0604030504040204" pitchFamily="34" charset="0"/>
                <a:cs typeface="Verdana" panose="020B0604030504040204" pitchFamily="34" charset="0"/>
              </a:rPr>
              <a:t>dei</a:t>
            </a:r>
            <a:r>
              <a:rPr lang="en-US" sz="1400" dirty="0" smtClean="0">
                <a:latin typeface="Book Antiqua" pitchFamily="18" charset="0"/>
                <a:ea typeface="Verdana" panose="020B0604030504040204" pitchFamily="34" charset="0"/>
                <a:cs typeface="Verdana" panose="020B0604030504040204" pitchFamily="34" charset="0"/>
              </a:rPr>
              <a:t> </a:t>
            </a:r>
            <a:r>
              <a:rPr lang="en-US" sz="1400" dirty="0" err="1" smtClean="0">
                <a:latin typeface="Book Antiqua" pitchFamily="18" charset="0"/>
                <a:ea typeface="Verdana" panose="020B0604030504040204" pitchFamily="34" charset="0"/>
                <a:cs typeface="Verdana" panose="020B0604030504040204" pitchFamily="34" charset="0"/>
              </a:rPr>
              <a:t>sistemi</a:t>
            </a:r>
            <a:r>
              <a:rPr lang="en-US" sz="1400" dirty="0" smtClean="0">
                <a:latin typeface="Book Antiqua" pitchFamily="18" charset="0"/>
                <a:ea typeface="Verdana" panose="020B0604030504040204" pitchFamily="34" charset="0"/>
                <a:cs typeface="Verdana" panose="020B0604030504040204" pitchFamily="34" charset="0"/>
              </a:rPr>
              <a:t> </a:t>
            </a:r>
            <a:r>
              <a:rPr lang="en-US" sz="1400" dirty="0" err="1" smtClean="0">
                <a:latin typeface="Book Antiqua" pitchFamily="18" charset="0"/>
                <a:ea typeface="Verdana" panose="020B0604030504040204" pitchFamily="34" charset="0"/>
                <a:cs typeface="Verdana" panose="020B0604030504040204" pitchFamily="34" charset="0"/>
              </a:rPr>
              <a:t>umani</a:t>
            </a:r>
            <a:r>
              <a:rPr lang="en-US" sz="1400" dirty="0" smtClean="0">
                <a:latin typeface="Book Antiqua" pitchFamily="18" charset="0"/>
                <a:ea typeface="Verdana" panose="020B0604030504040204" pitchFamily="34" charset="0"/>
                <a:cs typeface="Verdana" panose="020B0604030504040204" pitchFamily="34" charset="0"/>
              </a:rPr>
              <a:t> e </a:t>
            </a:r>
            <a:r>
              <a:rPr lang="en-US" sz="1400" dirty="0" err="1" smtClean="0">
                <a:latin typeface="Book Antiqua" pitchFamily="18" charset="0"/>
                <a:ea typeface="Verdana" panose="020B0604030504040204" pitchFamily="34" charset="0"/>
                <a:cs typeface="Verdana" panose="020B0604030504040204" pitchFamily="34" charset="0"/>
              </a:rPr>
              <a:t>naturali</a:t>
            </a:r>
            <a:endParaRPr lang="en-US" sz="1400" dirty="0" smtClean="0">
              <a:latin typeface="Book Antiqua" pitchFamily="18" charset="0"/>
              <a:ea typeface="Verdana" panose="020B0604030504040204" pitchFamily="34" charset="0"/>
              <a:cs typeface="Verdana" panose="020B0604030504040204" pitchFamily="34" charset="0"/>
            </a:endParaRPr>
          </a:p>
          <a:p>
            <a:pPr marL="180975" indent="-180975">
              <a:buFont typeface="+mj-lt"/>
              <a:buAutoNum type="arabicPeriod"/>
            </a:pPr>
            <a:r>
              <a:rPr lang="en-US" sz="1400" b="1" i="1" dirty="0" err="1" smtClean="0">
                <a:solidFill>
                  <a:srgbClr val="3A4150"/>
                </a:solidFill>
                <a:latin typeface="Book Antiqua" pitchFamily="18" charset="0"/>
                <a:ea typeface="Verdana" panose="020B0604030504040204" pitchFamily="34" charset="0"/>
                <a:cs typeface="Verdana" panose="020B0604030504040204" pitchFamily="34" charset="0"/>
              </a:rPr>
              <a:t>esposizione</a:t>
            </a:r>
            <a:r>
              <a:rPr lang="en-US" sz="1400" dirty="0" smtClean="0">
                <a:latin typeface="Book Antiqua" pitchFamily="18" charset="0"/>
                <a:ea typeface="Verdana" panose="020B0604030504040204" pitchFamily="34" charset="0"/>
                <a:cs typeface="Verdana" panose="020B0604030504040204" pitchFamily="34" charset="0"/>
              </a:rPr>
              <a:t> </a:t>
            </a:r>
            <a:r>
              <a:rPr lang="en-US" sz="1400" dirty="0" err="1" smtClean="0">
                <a:latin typeface="Book Antiqua" pitchFamily="18" charset="0"/>
                <a:ea typeface="Verdana" panose="020B0604030504040204" pitchFamily="34" charset="0"/>
                <a:cs typeface="Verdana" panose="020B0604030504040204" pitchFamily="34" charset="0"/>
              </a:rPr>
              <a:t>dei</a:t>
            </a:r>
            <a:r>
              <a:rPr lang="en-US" sz="1400" dirty="0" smtClean="0">
                <a:latin typeface="Book Antiqua" pitchFamily="18" charset="0"/>
                <a:ea typeface="Verdana" panose="020B0604030504040204" pitchFamily="34" charset="0"/>
                <a:cs typeface="Verdana" panose="020B0604030504040204" pitchFamily="34" charset="0"/>
              </a:rPr>
              <a:t> </a:t>
            </a:r>
            <a:r>
              <a:rPr lang="en-US" sz="1400" dirty="0" err="1" smtClean="0">
                <a:latin typeface="Book Antiqua" pitchFamily="18" charset="0"/>
                <a:ea typeface="Verdana" panose="020B0604030504040204" pitchFamily="34" charset="0"/>
                <a:cs typeface="Verdana" panose="020B0604030504040204" pitchFamily="34" charset="0"/>
              </a:rPr>
              <a:t>sistemi</a:t>
            </a:r>
            <a:r>
              <a:rPr lang="en-US" sz="1400" dirty="0" smtClean="0">
                <a:latin typeface="Book Antiqua" pitchFamily="18" charset="0"/>
                <a:ea typeface="Verdana" panose="020B0604030504040204" pitchFamily="34" charset="0"/>
                <a:cs typeface="Verdana" panose="020B0604030504040204" pitchFamily="34" charset="0"/>
              </a:rPr>
              <a:t> </a:t>
            </a:r>
            <a:r>
              <a:rPr lang="en-US" sz="1400" dirty="0" err="1" smtClean="0">
                <a:latin typeface="Book Antiqua" pitchFamily="18" charset="0"/>
                <a:ea typeface="Verdana" panose="020B0604030504040204" pitchFamily="34" charset="0"/>
                <a:cs typeface="Verdana" panose="020B0604030504040204" pitchFamily="34" charset="0"/>
              </a:rPr>
              <a:t>umani</a:t>
            </a:r>
            <a:r>
              <a:rPr lang="en-US" sz="1400" dirty="0" smtClean="0">
                <a:latin typeface="Book Antiqua" pitchFamily="18" charset="0"/>
                <a:ea typeface="Verdana" panose="020B0604030504040204" pitchFamily="34" charset="0"/>
                <a:cs typeface="Verdana" panose="020B0604030504040204" pitchFamily="34" charset="0"/>
              </a:rPr>
              <a:t> e </a:t>
            </a:r>
            <a:r>
              <a:rPr lang="en-US" sz="1400" dirty="0" err="1" smtClean="0">
                <a:latin typeface="Book Antiqua" pitchFamily="18" charset="0"/>
                <a:ea typeface="Verdana" panose="020B0604030504040204" pitchFamily="34" charset="0"/>
                <a:cs typeface="Verdana" panose="020B0604030504040204" pitchFamily="34" charset="0"/>
              </a:rPr>
              <a:t>naturali</a:t>
            </a:r>
            <a:r>
              <a:rPr lang="en-US" sz="1400" dirty="0" smtClean="0">
                <a:latin typeface="Book Antiqua" pitchFamily="18" charset="0"/>
                <a:ea typeface="Verdana" panose="020B0604030504040204" pitchFamily="34" charset="0"/>
                <a:cs typeface="Verdana" panose="020B0604030504040204" pitchFamily="34" charset="0"/>
              </a:rPr>
              <a:t>. </a:t>
            </a:r>
            <a:endParaRPr lang="en-US" sz="1400" dirty="0">
              <a:latin typeface="Book Antiqua" pitchFamily="18" charset="0"/>
              <a:ea typeface="Verdana" panose="020B0604030504040204" pitchFamily="34" charset="0"/>
              <a:cs typeface="Verdana" panose="020B0604030504040204" pitchFamily="34" charset="0"/>
            </a:endParaRPr>
          </a:p>
        </p:txBody>
      </p:sp>
      <p:sp>
        <p:nvSpPr>
          <p:cNvPr id="17" name="CasellaDiTesto 16"/>
          <p:cNvSpPr txBox="1"/>
          <p:nvPr/>
        </p:nvSpPr>
        <p:spPr>
          <a:xfrm>
            <a:off x="0" y="5903893"/>
            <a:ext cx="9144000" cy="954107"/>
          </a:xfrm>
          <a:prstGeom prst="rect">
            <a:avLst/>
          </a:prstGeom>
          <a:solidFill>
            <a:schemeClr val="accent1">
              <a:lumMod val="60000"/>
              <a:lumOff val="40000"/>
            </a:schemeClr>
          </a:solidFill>
          <a:ln>
            <a:noFill/>
          </a:ln>
        </p:spPr>
        <p:txBody>
          <a:bodyPr wrap="square" rtlCol="0">
            <a:spAutoFit/>
          </a:bodyPr>
          <a:lstStyle/>
          <a:p>
            <a:r>
              <a:rPr lang="it-IT" sz="1400" b="1" dirty="0" smtClean="0">
                <a:solidFill>
                  <a:srgbClr val="3A4150"/>
                </a:solidFill>
                <a:latin typeface="Book Antiqua" pitchFamily="18" charset="0"/>
                <a:cs typeface="Aharoni" panose="02010803020104030203" pitchFamily="2" charset="-79"/>
              </a:rPr>
              <a:t>RISCHIO:</a:t>
            </a:r>
          </a:p>
          <a:p>
            <a:pPr algn="just"/>
            <a:r>
              <a:rPr lang="it-IT" sz="1400" dirty="0" smtClean="0">
                <a:solidFill>
                  <a:srgbClr val="3A4150"/>
                </a:solidFill>
                <a:latin typeface="Book Antiqua" pitchFamily="18" charset="0"/>
                <a:cs typeface="Aharoni" panose="02010803020104030203" pitchFamily="2" charset="-79"/>
              </a:rPr>
              <a:t>la </a:t>
            </a:r>
            <a:r>
              <a:rPr lang="it-IT" sz="1400" dirty="0">
                <a:solidFill>
                  <a:srgbClr val="3A4150"/>
                </a:solidFill>
                <a:latin typeface="Book Antiqua" pitchFamily="18" charset="0"/>
                <a:cs typeface="Aharoni" panose="02010803020104030203" pitchFamily="2" charset="-79"/>
              </a:rPr>
              <a:t>probabilità di accadimento di </a:t>
            </a:r>
            <a:r>
              <a:rPr lang="it-IT" sz="1400" dirty="0" smtClean="0">
                <a:solidFill>
                  <a:srgbClr val="3A4150"/>
                </a:solidFill>
                <a:latin typeface="Book Antiqua" pitchFamily="18" charset="0"/>
                <a:cs typeface="Aharoni" panose="02010803020104030203" pitchFamily="2" charset="-79"/>
              </a:rPr>
              <a:t>una calamità </a:t>
            </a:r>
            <a:r>
              <a:rPr lang="it-IT" sz="1400" dirty="0">
                <a:solidFill>
                  <a:srgbClr val="3A4150"/>
                </a:solidFill>
                <a:latin typeface="Book Antiqua" pitchFamily="18" charset="0"/>
                <a:cs typeface="Aharoni" panose="02010803020104030203" pitchFamily="2" charset="-79"/>
              </a:rPr>
              <a:t>ed </a:t>
            </a:r>
            <a:r>
              <a:rPr lang="it-IT" sz="1400" dirty="0" smtClean="0">
                <a:solidFill>
                  <a:srgbClr val="3A4150"/>
                </a:solidFill>
                <a:latin typeface="Book Antiqua" pitchFamily="18" charset="0"/>
                <a:cs typeface="Aharoni" panose="02010803020104030203" pitchFamily="2" charset="-79"/>
              </a:rPr>
              <a:t>è </a:t>
            </a:r>
            <a:r>
              <a:rPr lang="it-IT" sz="1400" dirty="0">
                <a:solidFill>
                  <a:srgbClr val="3A4150"/>
                </a:solidFill>
                <a:latin typeface="Book Antiqua" pitchFamily="18" charset="0"/>
                <a:cs typeface="Aharoni" panose="02010803020104030203" pitchFamily="2" charset="-79"/>
              </a:rPr>
              <a:t>funzione della </a:t>
            </a:r>
            <a:r>
              <a:rPr lang="it-IT" sz="1400" dirty="0" smtClean="0">
                <a:solidFill>
                  <a:srgbClr val="3A4150"/>
                </a:solidFill>
                <a:latin typeface="Book Antiqua" pitchFamily="18" charset="0"/>
                <a:cs typeface="Aharoni" panose="02010803020104030203" pitchFamily="2" charset="-79"/>
              </a:rPr>
              <a:t>vulnerabilità, esposizione e tipo e </a:t>
            </a:r>
            <a:r>
              <a:rPr lang="it-IT" sz="1400" dirty="0">
                <a:solidFill>
                  <a:srgbClr val="3A4150"/>
                </a:solidFill>
                <a:latin typeface="Book Antiqua" pitchFamily="18" charset="0"/>
                <a:cs typeface="Aharoni" panose="02010803020104030203" pitchFamily="2" charset="-79"/>
              </a:rPr>
              <a:t>frequenza di </a:t>
            </a:r>
            <a:r>
              <a:rPr lang="it-IT" sz="1400" dirty="0" smtClean="0">
                <a:solidFill>
                  <a:srgbClr val="3A4150"/>
                </a:solidFill>
                <a:latin typeface="Book Antiqua" pitchFamily="18" charset="0"/>
                <a:cs typeface="Aharoni" panose="02010803020104030203" pitchFamily="2" charset="-79"/>
              </a:rPr>
              <a:t>tale calamità. In </a:t>
            </a:r>
            <a:r>
              <a:rPr lang="it-IT" sz="1400" dirty="0">
                <a:solidFill>
                  <a:srgbClr val="3A4150"/>
                </a:solidFill>
                <a:latin typeface="Book Antiqua" pitchFamily="18" charset="0"/>
                <a:cs typeface="Aharoni" panose="02010803020104030203" pitchFamily="2" charset="-79"/>
              </a:rPr>
              <a:t>questo rapporto il rischio </a:t>
            </a:r>
            <a:r>
              <a:rPr lang="it-IT" sz="1400" dirty="0" smtClean="0">
                <a:solidFill>
                  <a:srgbClr val="3A4150"/>
                </a:solidFill>
                <a:latin typeface="Book Antiqua" pitchFamily="18" charset="0"/>
                <a:cs typeface="Aharoni" panose="02010803020104030203" pitchFamily="2" charset="-79"/>
              </a:rPr>
              <a:t> è principalmente </a:t>
            </a:r>
            <a:r>
              <a:rPr lang="it-IT" sz="1400" dirty="0">
                <a:solidFill>
                  <a:srgbClr val="3A4150"/>
                </a:solidFill>
                <a:latin typeface="Book Antiqua" pitchFamily="18" charset="0"/>
                <a:cs typeface="Aharoni" panose="02010803020104030203" pitchFamily="2" charset="-79"/>
              </a:rPr>
              <a:t>inteso come rischio di impatti  </a:t>
            </a:r>
            <a:r>
              <a:rPr lang="it-IT" sz="1400" dirty="0" smtClean="0">
                <a:solidFill>
                  <a:srgbClr val="3A4150"/>
                </a:solidFill>
                <a:latin typeface="Book Antiqua" pitchFamily="18" charset="0"/>
                <a:cs typeface="Aharoni" panose="02010803020104030203" pitchFamily="2" charset="-79"/>
              </a:rPr>
              <a:t>provocati </a:t>
            </a:r>
            <a:r>
              <a:rPr lang="it-IT" sz="1400" dirty="0">
                <a:solidFill>
                  <a:srgbClr val="3A4150"/>
                </a:solidFill>
                <a:latin typeface="Book Antiqua" pitchFamily="18" charset="0"/>
                <a:cs typeface="Aharoni" panose="02010803020104030203" pitchFamily="2" charset="-79"/>
              </a:rPr>
              <a:t>dai cambiamenti climatici.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31"/>
          <p:cNvGrpSpPr/>
          <p:nvPr/>
        </p:nvGrpSpPr>
        <p:grpSpPr>
          <a:xfrm>
            <a:off x="0" y="476672"/>
            <a:ext cx="9108504" cy="6408712"/>
            <a:chOff x="0" y="476672"/>
            <a:chExt cx="9108504" cy="6408712"/>
          </a:xfrm>
        </p:grpSpPr>
        <p:sp>
          <p:nvSpPr>
            <p:cNvPr id="21" name="Rettangolo 20"/>
            <p:cNvSpPr/>
            <p:nvPr/>
          </p:nvSpPr>
          <p:spPr>
            <a:xfrm>
              <a:off x="4438617" y="3706399"/>
              <a:ext cx="781455" cy="288032"/>
            </a:xfrm>
            <a:prstGeom prst="rect">
              <a:avLst/>
            </a:prstGeom>
            <a:noFill/>
            <a:ln>
              <a:solidFill>
                <a:srgbClr val="3A41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098" name="Picture 2" descr="http://www.ipcc.ch/report/graphics/images/Assessment%20Reports/AR5%20-%20WG2/SPM/WGII_AR5_FigSPM-1.jpg"/>
            <p:cNvPicPr>
              <a:picLocks noChangeAspect="1" noChangeArrowheads="1"/>
            </p:cNvPicPr>
            <p:nvPr/>
          </p:nvPicPr>
          <p:blipFill>
            <a:blip r:embed="rId2" cstate="print"/>
            <a:srcRect/>
            <a:stretch>
              <a:fillRect/>
            </a:stretch>
          </p:blipFill>
          <p:spPr bwMode="auto">
            <a:xfrm>
              <a:off x="297740" y="476672"/>
              <a:ext cx="8810764" cy="4824536"/>
            </a:xfrm>
            <a:prstGeom prst="rect">
              <a:avLst/>
            </a:prstGeom>
            <a:noFill/>
          </p:spPr>
        </p:pic>
        <p:sp>
          <p:nvSpPr>
            <p:cNvPr id="9" name="CasellaDiTesto 8"/>
            <p:cNvSpPr txBox="1"/>
            <p:nvPr/>
          </p:nvSpPr>
          <p:spPr>
            <a:xfrm>
              <a:off x="0" y="5355213"/>
              <a:ext cx="7380312" cy="954107"/>
            </a:xfrm>
            <a:prstGeom prst="rect">
              <a:avLst/>
            </a:prstGeom>
            <a:solidFill>
              <a:schemeClr val="accent1">
                <a:lumMod val="60000"/>
                <a:lumOff val="40000"/>
              </a:schemeClr>
            </a:solidFill>
            <a:ln>
              <a:noFill/>
            </a:ln>
          </p:spPr>
          <p:txBody>
            <a:bodyPr wrap="square" rtlCol="0">
              <a:spAutoFit/>
            </a:bodyPr>
            <a:lstStyle/>
            <a:p>
              <a:pPr algn="just"/>
              <a:r>
                <a:rPr lang="it-IT" sz="1400" b="1" dirty="0" smtClean="0">
                  <a:solidFill>
                    <a:srgbClr val="3A4150"/>
                  </a:solidFill>
                  <a:latin typeface="Book Antiqua" pitchFamily="18" charset="0"/>
                  <a:cs typeface="Aharoni" panose="02010803020104030203" pitchFamily="2" charset="-79"/>
                </a:rPr>
                <a:t>ADATTAMENTO:</a:t>
              </a:r>
            </a:p>
            <a:p>
              <a:pPr algn="just"/>
              <a:r>
                <a:rPr lang="it-IT" sz="1400" dirty="0" smtClean="0">
                  <a:solidFill>
                    <a:srgbClr val="3A4150"/>
                  </a:solidFill>
                  <a:latin typeface="Book Antiqua" pitchFamily="18" charset="0"/>
                  <a:cs typeface="Aharoni" panose="02010803020104030203" pitchFamily="2" charset="-79"/>
                </a:rPr>
                <a:t>Azioni e misure volte a modificare i </a:t>
              </a:r>
              <a:r>
                <a:rPr lang="it-IT" sz="1400" dirty="0">
                  <a:solidFill>
                    <a:srgbClr val="3A4150"/>
                  </a:solidFill>
                  <a:latin typeface="Book Antiqua" pitchFamily="18" charset="0"/>
                  <a:cs typeface="Aharoni" panose="02010803020104030203" pitchFamily="2" charset="-79"/>
                </a:rPr>
                <a:t>sistemi naturali o umani in risposta a stimoli climatici </a:t>
              </a:r>
              <a:r>
                <a:rPr lang="it-IT" sz="1400" dirty="0" smtClean="0">
                  <a:solidFill>
                    <a:srgbClr val="3A4150"/>
                  </a:solidFill>
                  <a:latin typeface="Book Antiqua" pitchFamily="18" charset="0"/>
                  <a:cs typeface="Aharoni" panose="02010803020104030203" pitchFamily="2" charset="-79"/>
                </a:rPr>
                <a:t> in </a:t>
              </a:r>
              <a:r>
                <a:rPr lang="it-IT" sz="1400" dirty="0">
                  <a:solidFill>
                    <a:srgbClr val="3A4150"/>
                  </a:solidFill>
                  <a:latin typeface="Book Antiqua" pitchFamily="18" charset="0"/>
                  <a:cs typeface="Aharoni" panose="02010803020104030203" pitchFamily="2" charset="-79"/>
                </a:rPr>
                <a:t>atto o attesi o ai loro </a:t>
              </a:r>
              <a:r>
                <a:rPr lang="it-IT" sz="1400" dirty="0" smtClean="0">
                  <a:solidFill>
                    <a:srgbClr val="3A4150"/>
                  </a:solidFill>
                  <a:latin typeface="Book Antiqua" pitchFamily="18" charset="0"/>
                  <a:cs typeface="Aharoni" panose="02010803020104030203" pitchFamily="2" charset="-79"/>
                </a:rPr>
                <a:t>effetti. L’adattamento </a:t>
              </a:r>
              <a:r>
                <a:rPr lang="it-IT" sz="1400" dirty="0">
                  <a:solidFill>
                    <a:srgbClr val="3A4150"/>
                  </a:solidFill>
                  <a:latin typeface="Book Antiqua" pitchFamily="18" charset="0"/>
                  <a:cs typeface="Aharoni" panose="02010803020104030203" pitchFamily="2" charset="-79"/>
                </a:rPr>
                <a:t>cerca di ridurre i danni </a:t>
              </a:r>
              <a:r>
                <a:rPr lang="it-IT" sz="1400" dirty="0" smtClean="0">
                  <a:solidFill>
                    <a:srgbClr val="3A4150"/>
                  </a:solidFill>
                  <a:latin typeface="Book Antiqua" pitchFamily="18" charset="0"/>
                  <a:cs typeface="Aharoni" panose="02010803020104030203" pitchFamily="2" charset="-79"/>
                </a:rPr>
                <a:t>o </a:t>
              </a:r>
              <a:r>
                <a:rPr lang="it-IT" sz="1400" dirty="0">
                  <a:solidFill>
                    <a:srgbClr val="3A4150"/>
                  </a:solidFill>
                  <a:latin typeface="Book Antiqua" pitchFamily="18" charset="0"/>
                  <a:cs typeface="Aharoni" panose="02010803020104030203" pitchFamily="2" charset="-79"/>
                </a:rPr>
                <a:t>sfrutta le opportunità </a:t>
              </a:r>
              <a:r>
                <a:rPr lang="it-IT" sz="1400" dirty="0" smtClean="0">
                  <a:solidFill>
                    <a:srgbClr val="3A4150"/>
                  </a:solidFill>
                  <a:latin typeface="Book Antiqua" pitchFamily="18" charset="0"/>
                  <a:cs typeface="Aharoni" panose="02010803020104030203" pitchFamily="2" charset="-79"/>
                </a:rPr>
                <a:t>vantaggiose</a:t>
              </a:r>
              <a:r>
                <a:rPr lang="it-IT" sz="1400" dirty="0">
                  <a:solidFill>
                    <a:srgbClr val="3A4150"/>
                  </a:solidFill>
                  <a:latin typeface="Book Antiqua" pitchFamily="18" charset="0"/>
                  <a:cs typeface="Aharoni" panose="02010803020104030203" pitchFamily="2" charset="-79"/>
                </a:rPr>
                <a:t> </a:t>
              </a:r>
              <a:r>
                <a:rPr lang="it-IT" sz="1400" dirty="0" smtClean="0">
                  <a:solidFill>
                    <a:srgbClr val="3A4150"/>
                  </a:solidFill>
                  <a:latin typeface="Book Antiqua" pitchFamily="18" charset="0"/>
                  <a:cs typeface="Aharoni" panose="02010803020104030203" pitchFamily="2" charset="-79"/>
                </a:rPr>
                <a:t>e comprende </a:t>
              </a:r>
              <a:r>
                <a:rPr lang="it-IT" sz="1400" dirty="0">
                  <a:solidFill>
                    <a:srgbClr val="3A4150"/>
                  </a:solidFill>
                  <a:latin typeface="Book Antiqua" pitchFamily="18" charset="0"/>
                  <a:cs typeface="Aharoni" panose="02010803020104030203" pitchFamily="2" charset="-79"/>
                </a:rPr>
                <a:t>strategie </a:t>
              </a:r>
              <a:r>
                <a:rPr lang="it-IT" sz="1400" dirty="0" smtClean="0">
                  <a:solidFill>
                    <a:srgbClr val="3A4150"/>
                  </a:solidFill>
                  <a:latin typeface="Book Antiqua" pitchFamily="18" charset="0"/>
                  <a:cs typeface="Aharoni" panose="02010803020104030203" pitchFamily="2" charset="-79"/>
                </a:rPr>
                <a:t>e piani nazionali</a:t>
              </a:r>
              <a:r>
                <a:rPr lang="it-IT" sz="1400" dirty="0">
                  <a:solidFill>
                    <a:srgbClr val="3A4150"/>
                  </a:solidFill>
                  <a:latin typeface="Book Antiqua" pitchFamily="18" charset="0"/>
                  <a:cs typeface="Aharoni" panose="02010803020104030203" pitchFamily="2" charset="-79"/>
                </a:rPr>
                <a:t>, regionali e locali.</a:t>
              </a:r>
              <a:endParaRPr lang="en-US" sz="1400" dirty="0">
                <a:solidFill>
                  <a:srgbClr val="3A4150"/>
                </a:solidFill>
                <a:latin typeface="Book Antiqua" pitchFamily="18" charset="0"/>
                <a:cs typeface="Aharoni" panose="02010803020104030203" pitchFamily="2" charset="-79"/>
              </a:endParaRPr>
            </a:p>
          </p:txBody>
        </p:sp>
        <p:sp>
          <p:nvSpPr>
            <p:cNvPr id="10" name="CasellaDiTesto 9"/>
            <p:cNvSpPr txBox="1"/>
            <p:nvPr/>
          </p:nvSpPr>
          <p:spPr>
            <a:xfrm>
              <a:off x="0" y="6362164"/>
              <a:ext cx="7380312" cy="523220"/>
            </a:xfrm>
            <a:prstGeom prst="rect">
              <a:avLst/>
            </a:prstGeom>
            <a:solidFill>
              <a:schemeClr val="accent1">
                <a:lumMod val="60000"/>
                <a:lumOff val="40000"/>
              </a:schemeClr>
            </a:solidFill>
            <a:ln>
              <a:noFill/>
            </a:ln>
          </p:spPr>
          <p:txBody>
            <a:bodyPr wrap="square" rtlCol="0">
              <a:spAutoFit/>
            </a:bodyPr>
            <a:lstStyle/>
            <a:p>
              <a:pPr algn="just"/>
              <a:r>
                <a:rPr lang="it-IT" sz="1400" b="1" dirty="0" smtClean="0">
                  <a:solidFill>
                    <a:srgbClr val="3A4150"/>
                  </a:solidFill>
                  <a:latin typeface="Book Antiqua" pitchFamily="18" charset="0"/>
                  <a:cs typeface="Aharoni" panose="02010803020104030203" pitchFamily="2" charset="-79"/>
                </a:rPr>
                <a:t>MITIGAZIONE:</a:t>
              </a:r>
            </a:p>
            <a:p>
              <a:pPr algn="just"/>
              <a:r>
                <a:rPr lang="it-IT" sz="1400" dirty="0" smtClean="0">
                  <a:solidFill>
                    <a:srgbClr val="3A4150"/>
                  </a:solidFill>
                  <a:latin typeface="Book Antiqua" pitchFamily="18" charset="0"/>
                  <a:cs typeface="Aharoni" panose="02010803020104030203" pitchFamily="2" charset="-79"/>
                </a:rPr>
                <a:t>Azioni e misure finalizzate alla riduzione delle emissioni di gas </a:t>
              </a:r>
              <a:r>
                <a:rPr lang="en-US" sz="1400" dirty="0" err="1" smtClean="0">
                  <a:solidFill>
                    <a:srgbClr val="3A4150"/>
                  </a:solidFill>
                  <a:latin typeface="Book Antiqua" pitchFamily="18" charset="0"/>
                  <a:cs typeface="Aharoni" panose="02010803020104030203" pitchFamily="2" charset="-79"/>
                </a:rPr>
                <a:t>serra</a:t>
              </a:r>
              <a:r>
                <a:rPr lang="en-US" sz="1400" b="1" dirty="0" smtClean="0">
                  <a:solidFill>
                    <a:srgbClr val="3A4150"/>
                  </a:solidFill>
                  <a:latin typeface="Book Antiqua" pitchFamily="18" charset="0"/>
                  <a:cs typeface="Aharoni" panose="02010803020104030203" pitchFamily="2" charset="-79"/>
                </a:rPr>
                <a:t>. </a:t>
              </a:r>
              <a:endParaRPr lang="en-US" sz="1400" b="1" dirty="0">
                <a:solidFill>
                  <a:srgbClr val="3A4150"/>
                </a:solidFill>
                <a:latin typeface="Book Antiqua" pitchFamily="18" charset="0"/>
                <a:cs typeface="Aharoni" panose="02010803020104030203" pitchFamily="2" charset="-79"/>
              </a:endParaRPr>
            </a:p>
          </p:txBody>
        </p:sp>
        <p:sp>
          <p:nvSpPr>
            <p:cNvPr id="11" name="Rettangolo 10"/>
            <p:cNvSpPr/>
            <p:nvPr/>
          </p:nvSpPr>
          <p:spPr>
            <a:xfrm>
              <a:off x="7167288" y="1565418"/>
              <a:ext cx="1342274" cy="2592288"/>
            </a:xfrm>
            <a:prstGeom prst="rect">
              <a:avLst/>
            </a:prstGeom>
            <a:noFill/>
            <a:ln>
              <a:solidFill>
                <a:srgbClr val="3A41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6" name="Connettore 4 25"/>
            <p:cNvCxnSpPr>
              <a:stCxn id="11" idx="2"/>
              <a:endCxn id="9" idx="3"/>
            </p:cNvCxnSpPr>
            <p:nvPr/>
          </p:nvCxnSpPr>
          <p:spPr>
            <a:xfrm rot="5400000">
              <a:off x="6772089" y="4765930"/>
              <a:ext cx="1674561" cy="458113"/>
            </a:xfrm>
            <a:prstGeom prst="bentConnector2">
              <a:avLst/>
            </a:prstGeom>
            <a:ln w="28575">
              <a:solidFill>
                <a:srgbClr val="3A415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ttore 4 28"/>
            <p:cNvCxnSpPr>
              <a:stCxn id="11" idx="2"/>
              <a:endCxn id="10" idx="3"/>
            </p:cNvCxnSpPr>
            <p:nvPr/>
          </p:nvCxnSpPr>
          <p:spPr>
            <a:xfrm rot="5400000">
              <a:off x="6376335" y="5161684"/>
              <a:ext cx="2466068" cy="458113"/>
            </a:xfrm>
            <a:prstGeom prst="bentConnector2">
              <a:avLst/>
            </a:prstGeom>
            <a:ln w="28575">
              <a:solidFill>
                <a:srgbClr val="3A4150"/>
              </a:solidFill>
              <a:tailEnd type="arrow"/>
            </a:ln>
          </p:spPr>
          <p:style>
            <a:lnRef idx="1">
              <a:schemeClr val="accent1"/>
            </a:lnRef>
            <a:fillRef idx="0">
              <a:schemeClr val="accent1"/>
            </a:fillRef>
            <a:effectRef idx="0">
              <a:schemeClr val="accent1"/>
            </a:effectRef>
            <a:fontRef idx="minor">
              <a:schemeClr val="tx1"/>
            </a:fontRef>
          </p:style>
        </p:cxnSp>
      </p:grpSp>
      <p:sp>
        <p:nvSpPr>
          <p:cNvPr id="4" name="Rectangle 9"/>
          <p:cNvSpPr>
            <a:spLocks noChangeArrowheads="1"/>
          </p:cNvSpPr>
          <p:nvPr/>
        </p:nvSpPr>
        <p:spPr bwMode="auto">
          <a:xfrm>
            <a:off x="0" y="0"/>
            <a:ext cx="9144000" cy="503238"/>
          </a:xfrm>
          <a:prstGeom prst="rect">
            <a:avLst/>
          </a:prstGeom>
          <a:solidFill>
            <a:srgbClr val="3A4150"/>
          </a:solidFill>
          <a:ln w="9525" algn="ctr">
            <a:noFill/>
            <a:miter lim="800000"/>
            <a:headEnd/>
            <a:tailEnd/>
          </a:ln>
        </p:spPr>
        <p:txBody>
          <a:bodyPr anchor="ctr"/>
          <a:lstStyle/>
          <a:p>
            <a:r>
              <a:rPr lang="it-IT" sz="2000" b="1" dirty="0" smtClean="0">
                <a:solidFill>
                  <a:schemeClr val="bg1"/>
                </a:solidFill>
                <a:latin typeface="Book Antiqua" pitchFamily="18" charset="0"/>
              </a:rPr>
              <a:t>Il Rischio degli impatti del clima</a:t>
            </a:r>
            <a:endParaRPr lang="en-US" sz="2000" b="1" dirty="0">
              <a:solidFill>
                <a:schemeClr val="bg1"/>
              </a:solidFill>
              <a:latin typeface="Book Antiqua"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548680"/>
            <a:ext cx="9144000" cy="3416320"/>
          </a:xfrm>
          <a:prstGeom prst="rect">
            <a:avLst/>
          </a:prstGeom>
        </p:spPr>
        <p:txBody>
          <a:bodyPr wrap="square">
            <a:spAutoFit/>
          </a:bodyPr>
          <a:lstStyle/>
          <a:p>
            <a:pPr algn="just">
              <a:lnSpc>
                <a:spcPct val="150000"/>
              </a:lnSpc>
              <a:buFont typeface="Book Antiqua" pitchFamily="18" charset="0"/>
              <a:buChar char="→"/>
            </a:pPr>
            <a:r>
              <a:rPr lang="it-IT" dirty="0" smtClean="0">
                <a:latin typeface="Book Antiqua" pitchFamily="18" charset="0"/>
              </a:rPr>
              <a:t> Maggior frequenza di incendi boschivi</a:t>
            </a:r>
          </a:p>
          <a:p>
            <a:pPr algn="just">
              <a:lnSpc>
                <a:spcPct val="150000"/>
              </a:lnSpc>
              <a:buFont typeface="Book Antiqua" pitchFamily="18" charset="0"/>
              <a:buChar char="→"/>
            </a:pPr>
            <a:r>
              <a:rPr lang="it-IT" dirty="0" smtClean="0">
                <a:latin typeface="Book Antiqua" pitchFamily="18" charset="0"/>
              </a:rPr>
              <a:t> Maggior rischio idrogeologico e idraulico</a:t>
            </a:r>
          </a:p>
          <a:p>
            <a:pPr algn="just">
              <a:lnSpc>
                <a:spcPct val="150000"/>
              </a:lnSpc>
              <a:buFont typeface="Book Antiqua" pitchFamily="18" charset="0"/>
              <a:buChar char="→"/>
              <a:tabLst>
                <a:tab pos="266700" algn="l"/>
              </a:tabLst>
            </a:pPr>
            <a:r>
              <a:rPr lang="it-IT" dirty="0" smtClean="0">
                <a:latin typeface="Book Antiqua" pitchFamily="18" charset="0"/>
              </a:rPr>
              <a:t> Impatto negativo sulla produzione agricola (meno acqua disponibile, frequenti 	periodi di siccità, problemi di desertificazione dei suoli)</a:t>
            </a:r>
          </a:p>
          <a:p>
            <a:pPr marL="266700" indent="-266700" algn="just">
              <a:lnSpc>
                <a:spcPct val="150000"/>
              </a:lnSpc>
              <a:buFont typeface="Book Antiqua" pitchFamily="18" charset="0"/>
              <a:buChar char="→"/>
              <a:tabLst>
                <a:tab pos="266700" algn="l"/>
              </a:tabLst>
            </a:pPr>
            <a:r>
              <a:rPr lang="it-IT" dirty="0" smtClean="0">
                <a:latin typeface="Book Antiqua" pitchFamily="18" charset="0"/>
              </a:rPr>
              <a:t>Meno acqua disponibile, minore qualità, problemi di approvvigionamento, compreso il comparto </a:t>
            </a:r>
            <a:r>
              <a:rPr lang="it-IT" dirty="0" err="1" smtClean="0">
                <a:latin typeface="Book Antiqua" pitchFamily="18" charset="0"/>
              </a:rPr>
              <a:t>idropotabile</a:t>
            </a:r>
            <a:r>
              <a:rPr lang="it-IT" dirty="0" smtClean="0">
                <a:latin typeface="Book Antiqua" pitchFamily="18" charset="0"/>
              </a:rPr>
              <a:t> </a:t>
            </a:r>
          </a:p>
          <a:p>
            <a:pPr algn="just">
              <a:lnSpc>
                <a:spcPct val="150000"/>
              </a:lnSpc>
              <a:buFont typeface="Book Antiqua" pitchFamily="18" charset="0"/>
              <a:buChar char="→"/>
            </a:pPr>
            <a:r>
              <a:rPr lang="it-IT" dirty="0" smtClean="0">
                <a:latin typeface="Book Antiqua" pitchFamily="18" charset="0"/>
              </a:rPr>
              <a:t> Nuove patologie ed effetti negativi sulla salute per più frequenti onde di calore</a:t>
            </a:r>
          </a:p>
          <a:p>
            <a:pPr algn="just">
              <a:lnSpc>
                <a:spcPct val="150000"/>
              </a:lnSpc>
              <a:buFont typeface="Book Antiqua" pitchFamily="18" charset="0"/>
              <a:buChar char="→"/>
            </a:pPr>
            <a:r>
              <a:rPr lang="it-IT" dirty="0" smtClean="0">
                <a:latin typeface="Book Antiqua" pitchFamily="18" charset="0"/>
              </a:rPr>
              <a:t> Maggiore richiesta e consumo di energia (</a:t>
            </a:r>
            <a:r>
              <a:rPr lang="it-IT" dirty="0" smtClean="0">
                <a:latin typeface="Book Antiqua" pitchFamily="18" charset="0"/>
              </a:rPr>
              <a:t>es. </a:t>
            </a:r>
            <a:r>
              <a:rPr lang="it-IT" dirty="0" smtClean="0">
                <a:latin typeface="Book Antiqua" pitchFamily="18" charset="0"/>
              </a:rPr>
              <a:t>per raffreddamento estivo)</a:t>
            </a:r>
            <a:endParaRPr lang="it-IT" dirty="0">
              <a:latin typeface="Book Antiqua" pitchFamily="18" charset="0"/>
            </a:endParaRPr>
          </a:p>
        </p:txBody>
      </p:sp>
      <p:sp>
        <p:nvSpPr>
          <p:cNvPr id="3" name="Rectangle 2"/>
          <p:cNvSpPr txBox="1">
            <a:spLocks noChangeArrowheads="1"/>
          </p:cNvSpPr>
          <p:nvPr/>
        </p:nvSpPr>
        <p:spPr>
          <a:xfrm>
            <a:off x="0" y="-26764"/>
            <a:ext cx="9144000" cy="431428"/>
          </a:xfrm>
          <a:prstGeom prst="rect">
            <a:avLst/>
          </a:prstGeom>
          <a:solidFill>
            <a:srgbClr val="3A4150"/>
          </a:solidFill>
        </p:spPr>
        <p:txBody>
          <a:bodyPr vert="horz" lIns="91440" tIns="45720" rIns="91440" bIns="45720" rtlCol="0" anchor="ctr">
            <a:noAutofit/>
          </a:bodyPr>
          <a:lstStyle/>
          <a:p>
            <a:pPr>
              <a:spcBef>
                <a:spcPct val="0"/>
              </a:spcBef>
              <a:defRPr/>
            </a:pPr>
            <a:r>
              <a:rPr lang="it-IT" sz="2000" b="1" dirty="0" smtClean="0">
                <a:solidFill>
                  <a:prstClr val="white"/>
                </a:solidFill>
                <a:latin typeface="Book Antiqua" pitchFamily="18" charset="0"/>
              </a:rPr>
              <a:t>Impatti previsti dei cambiamenti climatici a livello locale </a:t>
            </a:r>
          </a:p>
        </p:txBody>
      </p:sp>
      <p:sp>
        <p:nvSpPr>
          <p:cNvPr id="4" name="Rettangolo 3"/>
          <p:cNvSpPr/>
          <p:nvPr/>
        </p:nvSpPr>
        <p:spPr>
          <a:xfrm>
            <a:off x="0" y="4581128"/>
            <a:ext cx="9144000" cy="830997"/>
          </a:xfrm>
          <a:prstGeom prst="rect">
            <a:avLst/>
          </a:prstGeom>
        </p:spPr>
        <p:txBody>
          <a:bodyPr wrap="square">
            <a:spAutoFit/>
          </a:bodyPr>
          <a:lstStyle/>
          <a:p>
            <a:pPr algn="ctr"/>
            <a:r>
              <a:rPr lang="it-IT" sz="2400" dirty="0" smtClean="0">
                <a:latin typeface="Book Antiqua" pitchFamily="18" charset="0"/>
              </a:rPr>
              <a:t>Anche se si riducono le emissioni di gas-serra, alcuni impatti dei cambiamenti climatici saranno inevitabili.</a:t>
            </a:r>
          </a:p>
        </p:txBody>
      </p:sp>
      <p:sp>
        <p:nvSpPr>
          <p:cNvPr id="5" name="Rettangolo 4"/>
          <p:cNvSpPr/>
          <p:nvPr/>
        </p:nvSpPr>
        <p:spPr>
          <a:xfrm>
            <a:off x="0" y="5733256"/>
            <a:ext cx="9144000" cy="461665"/>
          </a:xfrm>
          <a:prstGeom prst="rect">
            <a:avLst/>
          </a:prstGeom>
          <a:solidFill>
            <a:srgbClr val="FF3737"/>
          </a:solidFill>
        </p:spPr>
        <p:txBody>
          <a:bodyPr wrap="square">
            <a:spAutoFit/>
          </a:bodyPr>
          <a:lstStyle/>
          <a:p>
            <a:pPr algn="ctr"/>
            <a:r>
              <a:rPr lang="it-IT" sz="2400" b="1" dirty="0" smtClean="0">
                <a:solidFill>
                  <a:schemeClr val="bg1"/>
                </a:solidFill>
                <a:latin typeface="Book Antiqua" pitchFamily="18" charset="0"/>
              </a:rPr>
              <a:t>Dobbiamo adattarci!!!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contenuto 2"/>
          <p:cNvSpPr>
            <a:spLocks noGrp="1"/>
          </p:cNvSpPr>
          <p:nvPr>
            <p:ph idx="1"/>
          </p:nvPr>
        </p:nvSpPr>
        <p:spPr>
          <a:xfrm>
            <a:off x="0" y="1268760"/>
            <a:ext cx="9144000" cy="4248150"/>
          </a:xfrm>
        </p:spPr>
        <p:txBody>
          <a:bodyPr>
            <a:noAutofit/>
          </a:bodyPr>
          <a:lstStyle/>
          <a:p>
            <a:pPr marL="85725" indent="-85725" algn="just">
              <a:lnSpc>
                <a:spcPct val="114000"/>
              </a:lnSpc>
              <a:spcBef>
                <a:spcPts val="0"/>
              </a:spcBef>
              <a:buNone/>
            </a:pPr>
            <a:r>
              <a:rPr lang="it-IT" sz="1600" dirty="0" smtClean="0">
                <a:latin typeface="Book Antiqua" pitchFamily="18" charset="0"/>
                <a:cs typeface="ＭＳ Ｐゴシック" charset="0"/>
              </a:rPr>
              <a:t>La </a:t>
            </a:r>
            <a:r>
              <a:rPr lang="it-IT" altLang="ja-JP" sz="1600" i="1" dirty="0" smtClean="0">
                <a:latin typeface="Book Antiqua" pitchFamily="18" charset="0"/>
                <a:cs typeface="ＭＳ Ｐゴシック" charset="0"/>
              </a:rPr>
              <a:t>Strategia europea di adattamento ai cambiamenti climatici</a:t>
            </a:r>
            <a:r>
              <a:rPr lang="it-IT" altLang="ja-JP" sz="1600" dirty="0" smtClean="0">
                <a:latin typeface="Book Antiqua" pitchFamily="18" charset="0"/>
                <a:cs typeface="ＭＳ Ｐゴシック" charset="0"/>
              </a:rPr>
              <a:t>, presentata nell’aprile 2013, ha 3 obiettivi principali:</a:t>
            </a:r>
          </a:p>
          <a:p>
            <a:pPr marL="361950" lvl="1" indent="-276225" algn="just">
              <a:lnSpc>
                <a:spcPct val="114000"/>
              </a:lnSpc>
              <a:spcBef>
                <a:spcPts val="0"/>
              </a:spcBef>
              <a:buFont typeface="Book Antiqua" pitchFamily="18" charset="0"/>
              <a:buChar char="→"/>
            </a:pPr>
            <a:r>
              <a:rPr lang="it-IT" sz="1600" dirty="0" smtClean="0">
                <a:latin typeface="Book Antiqua" pitchFamily="18" charset="0"/>
                <a:cs typeface="ＭＳ Ｐゴシック" charset="0"/>
              </a:rPr>
              <a:t>incoraggiare e sostenere l’azione di adattamento da parte degli Stati Membri, coerentemente </a:t>
            </a:r>
            <a:r>
              <a:rPr lang="it-IT" altLang="ja-JP" sz="1600" dirty="0" smtClean="0">
                <a:latin typeface="Book Antiqua" pitchFamily="18" charset="0"/>
                <a:cs typeface="ＭＳ Ｐゴシック" charset="0"/>
              </a:rPr>
              <a:t>con i piani nazionali per la gestione del rischio di disastri naturali (se i progressi non saranno adeguati, nel 2017 la Commissione considererà la proposta di uno strumento legalmente vincolante per imporre politiche di adattamento);</a:t>
            </a:r>
          </a:p>
        </p:txBody>
      </p:sp>
      <p:sp>
        <p:nvSpPr>
          <p:cNvPr id="20" name="Titolo 1"/>
          <p:cNvSpPr txBox="1">
            <a:spLocks/>
          </p:cNvSpPr>
          <p:nvPr/>
        </p:nvSpPr>
        <p:spPr bwMode="auto">
          <a:xfrm>
            <a:off x="0" y="476672"/>
            <a:ext cx="9144000" cy="863625"/>
          </a:xfrm>
          <a:prstGeom prst="rect">
            <a:avLst/>
          </a:prstGeom>
          <a:noFill/>
          <a:ln w="9525">
            <a:noFill/>
            <a:miter lim="800000"/>
            <a:headEnd/>
            <a:tailEnd/>
          </a:ln>
        </p:spPr>
        <p:txBody>
          <a:bodyPr anchor="ctr"/>
          <a:lstStyle/>
          <a:p>
            <a:pPr algn="just">
              <a:lnSpc>
                <a:spcPct val="114000"/>
              </a:lnSpc>
              <a:defRPr/>
            </a:pPr>
            <a:r>
              <a:rPr lang="it-IT" altLang="ja-JP" sz="1600" dirty="0" smtClean="0">
                <a:latin typeface="Book Antiqua" pitchFamily="18" charset="0"/>
                <a:cs typeface="ＭＳ Ｐゴシック" charset="0"/>
              </a:rPr>
              <a:t>Le iniziative di adattamento sono tese a rafforzare la </a:t>
            </a:r>
            <a:r>
              <a:rPr lang="it-IT" altLang="ja-JP" sz="1600" b="1" dirty="0" smtClean="0">
                <a:latin typeface="Book Antiqua" pitchFamily="18" charset="0"/>
                <a:cs typeface="ＭＳ Ｐゴシック" charset="0"/>
              </a:rPr>
              <a:t>resilienza</a:t>
            </a:r>
            <a:r>
              <a:rPr lang="it-IT" altLang="ja-JP" sz="1600" dirty="0" smtClean="0">
                <a:latin typeface="Book Antiqua" pitchFamily="18" charset="0"/>
                <a:cs typeface="ＭＳ Ｐゴシック" charset="0"/>
              </a:rPr>
              <a:t> ai cambiamenti climatici che siano complementari alle azioni di mitigazione per ridurre le emissioni di gas a effetto serra, attraverso l’adozione di strategie su entrambi i fronti. </a:t>
            </a:r>
          </a:p>
        </p:txBody>
      </p:sp>
      <p:sp>
        <p:nvSpPr>
          <p:cNvPr id="21" name="Titolo 1"/>
          <p:cNvSpPr txBox="1">
            <a:spLocks/>
          </p:cNvSpPr>
          <p:nvPr/>
        </p:nvSpPr>
        <p:spPr bwMode="auto">
          <a:xfrm>
            <a:off x="0" y="0"/>
            <a:ext cx="9144000" cy="503238"/>
          </a:xfrm>
          <a:prstGeom prst="rect">
            <a:avLst/>
          </a:prstGeom>
          <a:solidFill>
            <a:srgbClr val="3A4150"/>
          </a:solidFill>
          <a:ln w="9525" algn="ctr">
            <a:noFill/>
            <a:miter lim="800000"/>
            <a:headEnd/>
            <a:tailEnd/>
          </a:ln>
        </p:spPr>
        <p:txBody>
          <a:bodyPr anchor="ctr"/>
          <a:lstStyle/>
          <a:p>
            <a:pPr>
              <a:defRPr/>
            </a:pPr>
            <a:r>
              <a:rPr lang="it-IT" sz="2000" b="1" dirty="0" smtClean="0">
                <a:solidFill>
                  <a:schemeClr val="bg1"/>
                </a:solidFill>
                <a:latin typeface="Book Antiqua" pitchFamily="18" charset="0"/>
              </a:rPr>
              <a:t>Adattamento: la strategia europea di adattamento ai cambiamenti climatici</a:t>
            </a:r>
            <a:endParaRPr lang="it-IT" sz="2000" b="1" dirty="0">
              <a:solidFill>
                <a:schemeClr val="bg1"/>
              </a:solidFill>
              <a:latin typeface="Book Antiqua" pitchFamily="18" charset="0"/>
            </a:endParaRPr>
          </a:p>
        </p:txBody>
      </p:sp>
      <p:pic>
        <p:nvPicPr>
          <p:cNvPr id="27650" name="Picture 2" descr="http://www.eea.europa.eu/data-and-maps/figures/key-past-and-projected-impacts-and-effects-on-sectors-for-the-main-biogeographic-regions-of-europe-4/map-summary-climate-change-2008.eps/Map3.6_Fig3.8_cc_impacts_with_islands_v1_21113_SOER-Synthesis.eps.75dpi.png/download"/>
          <p:cNvPicPr>
            <a:picLocks noChangeAspect="1" noChangeArrowheads="1"/>
          </p:cNvPicPr>
          <p:nvPr/>
        </p:nvPicPr>
        <p:blipFill>
          <a:blip r:embed="rId2" cstate="print"/>
          <a:srcRect t="55213"/>
          <a:stretch>
            <a:fillRect/>
          </a:stretch>
        </p:blipFill>
        <p:spPr bwMode="auto">
          <a:xfrm>
            <a:off x="3385885" y="3789040"/>
            <a:ext cx="5758114" cy="3068960"/>
          </a:xfrm>
          <a:prstGeom prst="rect">
            <a:avLst/>
          </a:prstGeom>
          <a:noFill/>
        </p:spPr>
      </p:pic>
      <p:sp>
        <p:nvSpPr>
          <p:cNvPr id="8" name="Rettangolo 7"/>
          <p:cNvSpPr/>
          <p:nvPr/>
        </p:nvSpPr>
        <p:spPr>
          <a:xfrm>
            <a:off x="0" y="2953519"/>
            <a:ext cx="3491880" cy="3933056"/>
          </a:xfrm>
          <a:prstGeom prst="rect">
            <a:avLst/>
          </a:prstGeom>
        </p:spPr>
        <p:txBody>
          <a:bodyPr wrap="square">
            <a:spAutoFit/>
          </a:bodyPr>
          <a:lstStyle/>
          <a:p>
            <a:pPr marL="361950" lvl="1" indent="-276225">
              <a:lnSpc>
                <a:spcPct val="114000"/>
              </a:lnSpc>
              <a:spcBef>
                <a:spcPts val="600"/>
              </a:spcBef>
              <a:buFont typeface="Book Antiqua" pitchFamily="18" charset="0"/>
              <a:buChar char="→"/>
            </a:pPr>
            <a:r>
              <a:rPr lang="it-IT" sz="1600" dirty="0" smtClean="0">
                <a:latin typeface="Book Antiqua" pitchFamily="18" charset="0"/>
                <a:cs typeface="ＭＳ Ｐゴシック" charset="0"/>
              </a:rPr>
              <a:t>garantire processi decisionali di adattamento consapevoli (programma di ricerca e innovazione </a:t>
            </a:r>
            <a:r>
              <a:rPr lang="it-IT" sz="1600" i="1" dirty="0" smtClean="0">
                <a:latin typeface="Book Antiqua" pitchFamily="18" charset="0"/>
                <a:cs typeface="ＭＳ Ｐゴシック" charset="0"/>
              </a:rPr>
              <a:t>Horizon2020</a:t>
            </a:r>
            <a:r>
              <a:rPr lang="it-IT" sz="1600" dirty="0" smtClean="0">
                <a:latin typeface="Book Antiqua" pitchFamily="18" charset="0"/>
                <a:cs typeface="ＭＳ Ｐゴシック" charset="0"/>
              </a:rPr>
              <a:t>, piattaforma europea </a:t>
            </a:r>
            <a:r>
              <a:rPr lang="it-IT" sz="1600" i="1" dirty="0" err="1" smtClean="0">
                <a:latin typeface="Book Antiqua" pitchFamily="18" charset="0"/>
                <a:cs typeface="ＭＳ Ｐゴシック" charset="0"/>
              </a:rPr>
              <a:t>Climate-ADAPT</a:t>
            </a:r>
            <a:r>
              <a:rPr lang="it-IT" sz="1600" dirty="0" smtClean="0">
                <a:latin typeface="Book Antiqua" pitchFamily="18" charset="0"/>
                <a:cs typeface="ＭＳ Ｐゴシック" charset="0"/>
              </a:rPr>
              <a:t> per l’</a:t>
            </a:r>
            <a:r>
              <a:rPr lang="it-IT" altLang="ja-JP" sz="1600" dirty="0" smtClean="0">
                <a:latin typeface="Book Antiqua" pitchFamily="18" charset="0"/>
                <a:cs typeface="ＭＳ Ｐゴシック" charset="0"/>
              </a:rPr>
              <a:t>accesso alle informazioni);</a:t>
            </a:r>
          </a:p>
          <a:p>
            <a:pPr marL="361950" lvl="1" indent="-276225">
              <a:lnSpc>
                <a:spcPct val="114000"/>
              </a:lnSpc>
              <a:spcBef>
                <a:spcPts val="600"/>
              </a:spcBef>
              <a:buFont typeface="Book Antiqua" pitchFamily="18" charset="0"/>
              <a:buChar char="→"/>
            </a:pPr>
            <a:r>
              <a:rPr lang="it-IT" sz="1600" dirty="0" smtClean="0">
                <a:latin typeface="Book Antiqua" pitchFamily="18" charset="0"/>
                <a:cs typeface="ＭＳ Ｐゴシック" charset="0"/>
              </a:rPr>
              <a:t>promuovere l’</a:t>
            </a:r>
            <a:r>
              <a:rPr lang="it-IT" altLang="ja-JP" sz="1600" dirty="0" smtClean="0">
                <a:latin typeface="Book Antiqua" pitchFamily="18" charset="0"/>
                <a:cs typeface="ＭＳ Ｐゴシック" charset="0"/>
              </a:rPr>
              <a:t>adattamento nei settori particolarmente vulnerabili (</a:t>
            </a:r>
            <a:r>
              <a:rPr lang="it-IT" altLang="ja-JP" sz="1600" i="1" dirty="0" smtClean="0">
                <a:latin typeface="Book Antiqua" pitchFamily="18" charset="0"/>
                <a:cs typeface="ＭＳ Ｐゴシック" charset="0"/>
              </a:rPr>
              <a:t>Politica Agricola Comune, Politica di Coesione economica e sociale, Politica Comune della Pesca</a:t>
            </a:r>
            <a:r>
              <a:rPr lang="it-IT" altLang="ja-JP" sz="1600" dirty="0" smtClean="0">
                <a:latin typeface="Book Antiqua" pitchFamily="18" charset="0"/>
                <a:cs typeface="ＭＳ Ｐゴシック" charset="0"/>
              </a:rPr>
              <a:t>)</a:t>
            </a:r>
            <a:endParaRPr lang="it-IT" sz="1600" dirty="0" smtClean="0">
              <a:latin typeface="Book Antiqua" pitchFamily="18" charset="0"/>
              <a:cs typeface="ＭＳ Ｐゴシック"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contenuto 2"/>
          <p:cNvSpPr>
            <a:spLocks noGrp="1"/>
          </p:cNvSpPr>
          <p:nvPr>
            <p:ph idx="1"/>
          </p:nvPr>
        </p:nvSpPr>
        <p:spPr>
          <a:xfrm>
            <a:off x="0" y="692696"/>
            <a:ext cx="9144000" cy="5544616"/>
          </a:xfrm>
        </p:spPr>
        <p:txBody>
          <a:bodyPr>
            <a:noAutofit/>
          </a:bodyPr>
          <a:lstStyle/>
          <a:p>
            <a:pPr marL="85725" indent="-85725" algn="just">
              <a:lnSpc>
                <a:spcPct val="130000"/>
              </a:lnSpc>
              <a:spcBef>
                <a:spcPts val="600"/>
              </a:spcBef>
              <a:buNone/>
            </a:pPr>
            <a:r>
              <a:rPr lang="it-IT" sz="1600" dirty="0" smtClean="0">
                <a:latin typeface="Book Antiqua" pitchFamily="18" charset="0"/>
                <a:cs typeface="ＭＳ Ｐゴシック" charset="0"/>
              </a:rPr>
              <a:t>L’Italia ha concluso, nel 2014, l’elaborazione di una Strategia Nazionale di Adattamento, che ha ricevuto parere positivo dalla Conferenza Unificata Stato Regioni il 30 ottobre 2014.</a:t>
            </a:r>
          </a:p>
          <a:p>
            <a:pPr marL="85725" indent="-85725" algn="just">
              <a:lnSpc>
                <a:spcPct val="130000"/>
              </a:lnSpc>
              <a:spcBef>
                <a:spcPts val="600"/>
              </a:spcBef>
              <a:buNone/>
            </a:pPr>
            <a:endParaRPr lang="it-IT" sz="1600" dirty="0" smtClean="0">
              <a:latin typeface="Book Antiqua" pitchFamily="18" charset="0"/>
              <a:cs typeface="ＭＳ Ｐゴシック" charset="0"/>
            </a:endParaRPr>
          </a:p>
          <a:p>
            <a:pPr marL="85725" indent="-85725" algn="just">
              <a:lnSpc>
                <a:spcPct val="130000"/>
              </a:lnSpc>
              <a:spcBef>
                <a:spcPts val="600"/>
              </a:spcBef>
              <a:buNone/>
            </a:pPr>
            <a:r>
              <a:rPr lang="it-IT" sz="1600" dirty="0" smtClean="0">
                <a:latin typeface="Book Antiqua" pitchFamily="18" charset="0"/>
                <a:cs typeface="ＭＳ Ｐゴシック" charset="0"/>
              </a:rPr>
              <a:t>Obiettivo principale della strategia è elaborare una visione nazionale su come affrontare gli </a:t>
            </a:r>
            <a:r>
              <a:rPr lang="it-IT" sz="1600" b="1" dirty="0" smtClean="0">
                <a:latin typeface="Book Antiqua" pitchFamily="18" charset="0"/>
                <a:cs typeface="ＭＳ Ｐゴシック" charset="0"/>
              </a:rPr>
              <a:t>impatti dei cambiamenti climatici,</a:t>
            </a:r>
            <a:r>
              <a:rPr lang="it-IT" sz="1600" dirty="0" smtClean="0">
                <a:latin typeface="Book Antiqua" pitchFamily="18" charset="0"/>
                <a:cs typeface="ＭＳ Ｐゴシック" charset="0"/>
              </a:rPr>
              <a:t> individuare azioni ed indirizzi per farvi fronte e far sì che con l’attuazione di tali azioni/indirizzi (o parte di essi) sia possibile ridurre al minimo i </a:t>
            </a:r>
            <a:r>
              <a:rPr lang="it-IT" sz="1600" b="1" dirty="0" smtClean="0">
                <a:latin typeface="Book Antiqua" pitchFamily="18" charset="0"/>
                <a:cs typeface="ＭＳ Ｐゴシック" charset="0"/>
              </a:rPr>
              <a:t>rischi derivanti dai cambiamenti climatici</a:t>
            </a:r>
            <a:r>
              <a:rPr lang="it-IT" sz="1600" dirty="0" smtClean="0">
                <a:latin typeface="Book Antiqua" pitchFamily="18" charset="0"/>
                <a:cs typeface="ＭＳ Ｐゴシック" charset="0"/>
              </a:rPr>
              <a:t>, proteggere la salute e il benessere e i beni della popolazione e preservare il patrimonio naturale, mantenere o migliorare la capacità di adattamento dei sistemi naturali, sociali ed economici nonché trarre vantaggio dalle eventuali opportunità che si potranno presentare con le nuove condizioni climatiche.</a:t>
            </a:r>
          </a:p>
          <a:p>
            <a:pPr marL="85725" indent="-85725" algn="just">
              <a:lnSpc>
                <a:spcPct val="130000"/>
              </a:lnSpc>
              <a:spcBef>
                <a:spcPts val="600"/>
              </a:spcBef>
              <a:buNone/>
            </a:pPr>
            <a:endParaRPr lang="it-IT" sz="1600" dirty="0" smtClean="0">
              <a:latin typeface="Book Antiqua" pitchFamily="18" charset="0"/>
              <a:cs typeface="ＭＳ Ｐゴシック" charset="0"/>
            </a:endParaRPr>
          </a:p>
          <a:p>
            <a:pPr marL="85725" indent="-85725" algn="just">
              <a:lnSpc>
                <a:spcPct val="130000"/>
              </a:lnSpc>
              <a:spcBef>
                <a:spcPts val="600"/>
              </a:spcBef>
              <a:buNone/>
            </a:pPr>
            <a:r>
              <a:rPr lang="it-IT" sz="1600" dirty="0" smtClean="0">
                <a:latin typeface="Book Antiqua" pitchFamily="18" charset="0"/>
                <a:cs typeface="ＭＳ Ｐゴシック" charset="0"/>
              </a:rPr>
              <a:t>Al fine di far fronte agli impatti dei cambiamenti climatici (gestione e prevenzione del rischio idrogeologico, gestione delle ondate di calore, ecc.) è necessario elaborare al più presto </a:t>
            </a:r>
            <a:r>
              <a:rPr lang="it-IT" sz="1600" b="1" dirty="0" smtClean="0">
                <a:latin typeface="Book Antiqua" pitchFamily="18" charset="0"/>
                <a:cs typeface="ＭＳ Ｐゴシック" charset="0"/>
              </a:rPr>
              <a:t>strategie e piani di adattamento regionali e locali</a:t>
            </a:r>
            <a:r>
              <a:rPr lang="it-IT" sz="1600" dirty="0" smtClean="0">
                <a:latin typeface="Book Antiqua" pitchFamily="18" charset="0"/>
                <a:cs typeface="ＭＳ Ｐゴシック" charset="0"/>
              </a:rPr>
              <a:t>. </a:t>
            </a:r>
          </a:p>
        </p:txBody>
      </p:sp>
      <p:sp>
        <p:nvSpPr>
          <p:cNvPr id="21" name="Titolo 1"/>
          <p:cNvSpPr txBox="1">
            <a:spLocks/>
          </p:cNvSpPr>
          <p:nvPr/>
        </p:nvSpPr>
        <p:spPr bwMode="auto">
          <a:xfrm>
            <a:off x="0" y="0"/>
            <a:ext cx="9144000" cy="503238"/>
          </a:xfrm>
          <a:prstGeom prst="rect">
            <a:avLst/>
          </a:prstGeom>
          <a:solidFill>
            <a:srgbClr val="3A4150"/>
          </a:solidFill>
          <a:ln w="9525" algn="ctr">
            <a:noFill/>
            <a:miter lim="800000"/>
            <a:headEnd/>
            <a:tailEnd/>
          </a:ln>
        </p:spPr>
        <p:txBody>
          <a:bodyPr anchor="ctr"/>
          <a:lstStyle/>
          <a:p>
            <a:pPr>
              <a:defRPr/>
            </a:pPr>
            <a:r>
              <a:rPr lang="it-IT" sz="2000" b="1" dirty="0" smtClean="0">
                <a:solidFill>
                  <a:schemeClr val="bg1"/>
                </a:solidFill>
                <a:latin typeface="Book Antiqua" pitchFamily="18" charset="0"/>
              </a:rPr>
              <a:t>La Strategia nazionale di adattamento</a:t>
            </a:r>
            <a:endParaRPr lang="it-IT" sz="2000" b="1" dirty="0">
              <a:solidFill>
                <a:schemeClr val="bg1"/>
              </a:solidFill>
              <a:latin typeface="Book Antiqua" pitchFamily="18" charset="0"/>
            </a:endParaRPr>
          </a:p>
        </p:txBody>
      </p:sp>
      <p:sp>
        <p:nvSpPr>
          <p:cNvPr id="5" name="Rettangolo 4"/>
          <p:cNvSpPr/>
          <p:nvPr/>
        </p:nvSpPr>
        <p:spPr>
          <a:xfrm>
            <a:off x="0" y="6577607"/>
            <a:ext cx="9144000" cy="307777"/>
          </a:xfrm>
          <a:prstGeom prst="rect">
            <a:avLst/>
          </a:prstGeom>
        </p:spPr>
        <p:txBody>
          <a:bodyPr wrap="square">
            <a:spAutoFit/>
          </a:bodyPr>
          <a:lstStyle/>
          <a:p>
            <a:r>
              <a:rPr lang="it-IT" sz="1400" i="1" dirty="0" smtClean="0">
                <a:latin typeface="Book Antiqua" pitchFamily="18" charset="0"/>
                <a:hlinkClick r:id="rId2"/>
              </a:rPr>
              <a:t>http://www.minambiente.it/notizie/strategia-nazionale-di-adattamento-ai-cambiamenti-climatici-0</a:t>
            </a:r>
            <a:endParaRPr lang="it-IT" sz="1400" i="1" dirty="0">
              <a:latin typeface="Book Antiqua"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2036840" y="1944216"/>
            <a:ext cx="7107159" cy="4941168"/>
          </a:xfrm>
          <a:prstGeom prst="rect">
            <a:avLst/>
          </a:prstGeom>
          <a:noFill/>
          <a:ln w="9525">
            <a:noFill/>
            <a:miter lim="800000"/>
            <a:headEnd/>
            <a:tailEnd/>
          </a:ln>
        </p:spPr>
      </p:pic>
      <p:sp>
        <p:nvSpPr>
          <p:cNvPr id="8" name="Rettangolo 7"/>
          <p:cNvSpPr/>
          <p:nvPr/>
        </p:nvSpPr>
        <p:spPr>
          <a:xfrm>
            <a:off x="0" y="620688"/>
            <a:ext cx="9144000" cy="923330"/>
          </a:xfrm>
          <a:prstGeom prst="rect">
            <a:avLst/>
          </a:prstGeom>
        </p:spPr>
        <p:txBody>
          <a:bodyPr wrap="square">
            <a:spAutoFit/>
          </a:bodyPr>
          <a:lstStyle/>
          <a:p>
            <a:pPr algn="just">
              <a:defRPr/>
            </a:pPr>
            <a:r>
              <a:rPr lang="it-IT" dirty="0" smtClean="0">
                <a:solidFill>
                  <a:srgbClr val="3A4150"/>
                </a:solidFill>
                <a:latin typeface="Book Antiqua" pitchFamily="18" charset="0"/>
              </a:rPr>
              <a:t>Incremento della frequenza di superamento delle soglie pluviometriche per l’attivazione  dei corpi di frana</a:t>
            </a:r>
          </a:p>
          <a:p>
            <a:pPr algn="just">
              <a:buFont typeface="Book Antiqua" pitchFamily="18" charset="0"/>
              <a:buChar char="→"/>
              <a:defRPr/>
            </a:pPr>
            <a:r>
              <a:rPr lang="it-IT" i="1" dirty="0" smtClean="0">
                <a:solidFill>
                  <a:srgbClr val="3A4150"/>
                </a:solidFill>
                <a:latin typeface="Book Antiqua" pitchFamily="18" charset="0"/>
              </a:rPr>
              <a:t> Attivazione di fenomeni con cinematiche anche molto rapide  (es. colate di fango)</a:t>
            </a:r>
            <a:endParaRPr lang="it-IT" i="1" dirty="0">
              <a:solidFill>
                <a:srgbClr val="3A4150"/>
              </a:solidFill>
              <a:latin typeface="Book Antiqua" pitchFamily="18" charset="0"/>
            </a:endParaRPr>
          </a:p>
        </p:txBody>
      </p:sp>
      <p:sp>
        <p:nvSpPr>
          <p:cNvPr id="9" name="Titolo 1"/>
          <p:cNvSpPr txBox="1">
            <a:spLocks/>
          </p:cNvSpPr>
          <p:nvPr/>
        </p:nvSpPr>
        <p:spPr bwMode="auto">
          <a:xfrm>
            <a:off x="0" y="0"/>
            <a:ext cx="9144000" cy="404664"/>
          </a:xfrm>
          <a:prstGeom prst="rect">
            <a:avLst/>
          </a:prstGeom>
          <a:solidFill>
            <a:srgbClr val="3A4150"/>
          </a:solidFill>
          <a:ln w="9525" algn="ctr">
            <a:noFill/>
            <a:miter lim="800000"/>
            <a:headEnd/>
            <a:tailEnd/>
          </a:ln>
        </p:spPr>
        <p:txBody>
          <a:bodyPr anchor="ctr"/>
          <a:lstStyle/>
          <a:p>
            <a:pPr>
              <a:defRPr/>
            </a:pPr>
            <a:r>
              <a:rPr lang="it-IT" sz="2000" b="1" dirty="0" smtClean="0">
                <a:solidFill>
                  <a:schemeClr val="bg1"/>
                </a:solidFill>
                <a:latin typeface="Book Antiqua" pitchFamily="18" charset="0"/>
              </a:rPr>
              <a:t>Impatti dei cambiamenti climatici in Molise: </a:t>
            </a:r>
            <a:r>
              <a:rPr lang="it-IT" sz="2000" b="1" i="1" dirty="0" smtClean="0">
                <a:solidFill>
                  <a:schemeClr val="bg1"/>
                </a:solidFill>
                <a:latin typeface="Book Antiqua" pitchFamily="18" charset="0"/>
              </a:rPr>
              <a:t>rischio idrogeologico e idraulico</a:t>
            </a:r>
            <a:endParaRPr lang="it-IT" sz="2000" b="1" dirty="0" smtClean="0">
              <a:solidFill>
                <a:schemeClr val="bg1"/>
              </a:solidFill>
              <a:latin typeface="Book Antiqu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p:cNvGrpSpPr/>
          <p:nvPr/>
        </p:nvGrpSpPr>
        <p:grpSpPr>
          <a:xfrm>
            <a:off x="87254" y="1124744"/>
            <a:ext cx="8999984" cy="5598244"/>
            <a:chOff x="467544" y="933847"/>
            <a:chExt cx="8676456" cy="5454228"/>
          </a:xfrm>
        </p:grpSpPr>
        <p:pic>
          <p:nvPicPr>
            <p:cNvPr id="53252" name="Picture 4"/>
            <p:cNvPicPr>
              <a:picLocks noChangeAspect="1" noChangeArrowheads="1"/>
            </p:cNvPicPr>
            <p:nvPr/>
          </p:nvPicPr>
          <p:blipFill>
            <a:blip r:embed="rId2" cstate="print"/>
            <a:srcRect/>
            <a:stretch>
              <a:fillRect/>
            </a:stretch>
          </p:blipFill>
          <p:spPr bwMode="auto">
            <a:xfrm>
              <a:off x="8774113" y="933847"/>
              <a:ext cx="369887" cy="5086350"/>
            </a:xfrm>
            <a:prstGeom prst="rect">
              <a:avLst/>
            </a:prstGeom>
            <a:noFill/>
            <a:ln w="9525" algn="ctr">
              <a:noFill/>
              <a:miter lim="800000"/>
              <a:headEnd/>
              <a:tailEnd/>
            </a:ln>
          </p:spPr>
        </p:pic>
        <p:pic>
          <p:nvPicPr>
            <p:cNvPr id="53250" name="Picture 2"/>
            <p:cNvPicPr>
              <a:picLocks noChangeAspect="1" noChangeArrowheads="1"/>
            </p:cNvPicPr>
            <p:nvPr/>
          </p:nvPicPr>
          <p:blipFill>
            <a:blip r:embed="rId3" cstate="print"/>
            <a:srcRect/>
            <a:stretch>
              <a:fillRect/>
            </a:stretch>
          </p:blipFill>
          <p:spPr bwMode="auto">
            <a:xfrm>
              <a:off x="467544" y="980728"/>
              <a:ext cx="8359775" cy="5407347"/>
            </a:xfrm>
            <a:prstGeom prst="rect">
              <a:avLst/>
            </a:prstGeom>
            <a:noFill/>
            <a:ln w="9525" algn="ctr">
              <a:noFill/>
              <a:miter lim="800000"/>
              <a:headEnd/>
              <a:tailEnd/>
            </a:ln>
          </p:spPr>
        </p:pic>
      </p:grpSp>
      <p:sp>
        <p:nvSpPr>
          <p:cNvPr id="9" name="Rectangle 2"/>
          <p:cNvSpPr txBox="1">
            <a:spLocks noChangeArrowheads="1"/>
          </p:cNvSpPr>
          <p:nvPr/>
        </p:nvSpPr>
        <p:spPr>
          <a:xfrm>
            <a:off x="0" y="-26764"/>
            <a:ext cx="9144000" cy="431428"/>
          </a:xfrm>
          <a:prstGeom prst="rect">
            <a:avLst/>
          </a:prstGeom>
          <a:solidFill>
            <a:srgbClr val="3A4150"/>
          </a:solidFill>
        </p:spPr>
        <p:txBody>
          <a:bodyPr vert="horz" lIns="91440" tIns="45720" rIns="91440" bIns="45720" rtlCol="0" anchor="ctr">
            <a:noAutofit/>
          </a:bodyPr>
          <a:lstStyle/>
          <a:p>
            <a:pPr>
              <a:spcBef>
                <a:spcPct val="0"/>
              </a:spcBef>
              <a:defRPr/>
            </a:pPr>
            <a:r>
              <a:rPr lang="it-IT" sz="1900" b="1" dirty="0" smtClean="0">
                <a:solidFill>
                  <a:prstClr val="white"/>
                </a:solidFill>
                <a:latin typeface="Book Antiqua" pitchFamily="18" charset="0"/>
              </a:rPr>
              <a:t>Proiezioni dell’aumento delle temperature globali (rispetto alla media 1986-2005)</a:t>
            </a:r>
          </a:p>
        </p:txBody>
      </p:sp>
      <p:sp>
        <p:nvSpPr>
          <p:cNvPr id="10" name="Rettangolo 9"/>
          <p:cNvSpPr/>
          <p:nvPr/>
        </p:nvSpPr>
        <p:spPr>
          <a:xfrm>
            <a:off x="0" y="404664"/>
            <a:ext cx="9144000" cy="665310"/>
          </a:xfrm>
          <a:prstGeom prst="rect">
            <a:avLst/>
          </a:prstGeom>
        </p:spPr>
        <p:txBody>
          <a:bodyPr wrap="square">
            <a:spAutoFit/>
          </a:bodyPr>
          <a:lstStyle/>
          <a:p>
            <a:pPr algn="just">
              <a:lnSpc>
                <a:spcPct val="120000"/>
              </a:lnSpc>
              <a:spcBef>
                <a:spcPts val="600"/>
              </a:spcBef>
              <a:defRPr/>
            </a:pPr>
            <a:r>
              <a:rPr lang="it-IT" sz="1600" dirty="0" smtClean="0">
                <a:solidFill>
                  <a:srgbClr val="2F3541"/>
                </a:solidFill>
                <a:latin typeface="Book Antiqua" pitchFamily="18" charset="0"/>
              </a:rPr>
              <a:t>La variazione della temperatura media globale sulla superficie terrestre entro la fine del 21° secolo sarà probabilmente superiore a 1,5° C rispetto al 1850 in tutti gli scenari</a:t>
            </a:r>
          </a:p>
        </p:txBody>
      </p:sp>
      <p:sp>
        <p:nvSpPr>
          <p:cNvPr id="53253" name="Text Box 5"/>
          <p:cNvSpPr txBox="1">
            <a:spLocks noChangeArrowheads="1"/>
          </p:cNvSpPr>
          <p:nvPr/>
        </p:nvSpPr>
        <p:spPr bwMode="auto">
          <a:xfrm>
            <a:off x="0" y="6575426"/>
            <a:ext cx="2171085" cy="309958"/>
          </a:xfrm>
          <a:prstGeom prst="rect">
            <a:avLst/>
          </a:prstGeom>
          <a:noFill/>
          <a:ln w="9525" algn="ctr">
            <a:noFill/>
            <a:miter lim="800000"/>
            <a:headEnd/>
            <a:tailEnd/>
          </a:ln>
        </p:spPr>
        <p:txBody>
          <a:bodyPr wrap="none" lIns="90000" tIns="46800" rIns="90000" bIns="46800">
            <a:spAutoFit/>
          </a:bodyPr>
          <a:lstStyle/>
          <a:p>
            <a:r>
              <a:rPr lang="it-IT" sz="1400" i="1" dirty="0" smtClean="0">
                <a:solidFill>
                  <a:srgbClr val="2F3541"/>
                </a:solidFill>
                <a:latin typeface="Book Antiqua" pitchFamily="18" charset="0"/>
              </a:rPr>
              <a:t>IPCC </a:t>
            </a:r>
            <a:r>
              <a:rPr lang="it-IT" sz="1400" i="1" dirty="0">
                <a:solidFill>
                  <a:srgbClr val="2F3541"/>
                </a:solidFill>
                <a:latin typeface="Book Antiqua" pitchFamily="18" charset="0"/>
              </a:rPr>
              <a:t>AR5-WG1, </a:t>
            </a:r>
            <a:r>
              <a:rPr lang="it-IT" sz="1400" i="1" dirty="0" smtClean="0">
                <a:solidFill>
                  <a:srgbClr val="2F3541"/>
                </a:solidFill>
                <a:latin typeface="Book Antiqua" pitchFamily="18" charset="0"/>
              </a:rPr>
              <a:t>Fig.12.5</a:t>
            </a:r>
            <a:endParaRPr lang="it-IT" sz="1400" dirty="0">
              <a:solidFill>
                <a:srgbClr val="2F3541"/>
              </a:solidFill>
              <a:latin typeface="Book Antiqua"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olo 1"/>
          <p:cNvSpPr txBox="1">
            <a:spLocks/>
          </p:cNvSpPr>
          <p:nvPr/>
        </p:nvSpPr>
        <p:spPr bwMode="auto">
          <a:xfrm>
            <a:off x="0" y="0"/>
            <a:ext cx="9144000" cy="404664"/>
          </a:xfrm>
          <a:prstGeom prst="rect">
            <a:avLst/>
          </a:prstGeom>
          <a:solidFill>
            <a:srgbClr val="3A4150"/>
          </a:solidFill>
          <a:ln w="9525" algn="ctr">
            <a:noFill/>
            <a:miter lim="800000"/>
            <a:headEnd/>
            <a:tailEnd/>
          </a:ln>
        </p:spPr>
        <p:txBody>
          <a:bodyPr anchor="ctr"/>
          <a:lstStyle/>
          <a:p>
            <a:pPr>
              <a:defRPr/>
            </a:pPr>
            <a:r>
              <a:rPr lang="it-IT" sz="2000" b="1" dirty="0" smtClean="0">
                <a:solidFill>
                  <a:schemeClr val="bg1"/>
                </a:solidFill>
                <a:latin typeface="Book Antiqua" pitchFamily="18" charset="0"/>
              </a:rPr>
              <a:t>Impatti dei cambiamenti climatici in Molise: </a:t>
            </a:r>
            <a:r>
              <a:rPr lang="it-IT" sz="2000" b="1" i="1" dirty="0" smtClean="0">
                <a:solidFill>
                  <a:schemeClr val="bg1"/>
                </a:solidFill>
                <a:latin typeface="Book Antiqua" pitchFamily="18" charset="0"/>
              </a:rPr>
              <a:t>rischio idrogeologico e idraulico</a:t>
            </a:r>
            <a:endParaRPr lang="it-IT" sz="2000" b="1" dirty="0" smtClean="0">
              <a:solidFill>
                <a:schemeClr val="bg1"/>
              </a:solidFill>
              <a:latin typeface="Book Antiqua" pitchFamily="18" charset="0"/>
            </a:endParaRPr>
          </a:p>
        </p:txBody>
      </p:sp>
      <p:pic>
        <p:nvPicPr>
          <p:cNvPr id="56322" name="Picture 2" descr="pantano basso con termoli allo sfondo"/>
          <p:cNvPicPr>
            <a:picLocks noChangeAspect="1" noChangeArrowheads="1"/>
          </p:cNvPicPr>
          <p:nvPr/>
        </p:nvPicPr>
        <p:blipFill>
          <a:blip r:embed="rId2" cstate="print"/>
          <a:srcRect/>
          <a:stretch>
            <a:fillRect/>
          </a:stretch>
        </p:blipFill>
        <p:spPr bwMode="auto">
          <a:xfrm>
            <a:off x="2747796" y="2060848"/>
            <a:ext cx="6396203" cy="4797152"/>
          </a:xfrm>
          <a:prstGeom prst="rect">
            <a:avLst/>
          </a:prstGeom>
          <a:noFill/>
        </p:spPr>
      </p:pic>
      <p:pic>
        <p:nvPicPr>
          <p:cNvPr id="56324" name="Picture 4" descr="http://www.santacroceonline.com/2009/news/apr/16_30/maltempo/02.jpg"/>
          <p:cNvPicPr>
            <a:picLocks noChangeAspect="1" noChangeArrowheads="1"/>
          </p:cNvPicPr>
          <p:nvPr/>
        </p:nvPicPr>
        <p:blipFill>
          <a:blip r:embed="rId3" cstate="print"/>
          <a:srcRect/>
          <a:stretch>
            <a:fillRect/>
          </a:stretch>
        </p:blipFill>
        <p:spPr bwMode="auto">
          <a:xfrm>
            <a:off x="-2604" y="1939652"/>
            <a:ext cx="3810000" cy="2857500"/>
          </a:xfrm>
          <a:prstGeom prst="rect">
            <a:avLst/>
          </a:prstGeom>
          <a:noFill/>
        </p:spPr>
      </p:pic>
      <p:sp>
        <p:nvSpPr>
          <p:cNvPr id="8" name="Rettangolo 7"/>
          <p:cNvSpPr/>
          <p:nvPr/>
        </p:nvSpPr>
        <p:spPr>
          <a:xfrm>
            <a:off x="0" y="470282"/>
            <a:ext cx="9144000" cy="1446550"/>
          </a:xfrm>
          <a:prstGeom prst="rect">
            <a:avLst/>
          </a:prstGeom>
        </p:spPr>
        <p:txBody>
          <a:bodyPr wrap="square">
            <a:spAutoFit/>
          </a:bodyPr>
          <a:lstStyle/>
          <a:p>
            <a:pPr algn="just">
              <a:lnSpc>
                <a:spcPct val="110000"/>
              </a:lnSpc>
              <a:defRPr/>
            </a:pPr>
            <a:r>
              <a:rPr lang="it-IT" sz="1600" dirty="0" smtClean="0">
                <a:solidFill>
                  <a:srgbClr val="3A4150"/>
                </a:solidFill>
                <a:latin typeface="Book Antiqua" pitchFamily="18" charset="0"/>
              </a:rPr>
              <a:t>Presenza di bacini idrografici che in base alla loro litologia prevalente manifestano una risposta idrologica impulsiva alle sollecitazioni pluviometriche molto intense, tipiche dei cambiamenti climatici.</a:t>
            </a:r>
          </a:p>
          <a:p>
            <a:pPr marL="266700" indent="-266700" algn="just">
              <a:lnSpc>
                <a:spcPct val="110000"/>
              </a:lnSpc>
              <a:buFont typeface="Book Antiqua" pitchFamily="18" charset="0"/>
              <a:buChar char="→"/>
              <a:defRPr/>
            </a:pPr>
            <a:r>
              <a:rPr lang="it-IT" sz="1600" dirty="0" smtClean="0">
                <a:solidFill>
                  <a:srgbClr val="3A4150"/>
                </a:solidFill>
                <a:latin typeface="Book Antiqua" pitchFamily="18" charset="0"/>
              </a:rPr>
              <a:t> </a:t>
            </a:r>
            <a:r>
              <a:rPr lang="it-IT" sz="1400" i="1" dirty="0" smtClean="0">
                <a:solidFill>
                  <a:srgbClr val="3A4150"/>
                </a:solidFill>
                <a:latin typeface="Book Antiqua" pitchFamily="18" charset="0"/>
              </a:rPr>
              <a:t>Anche in questo caso attivazione di fenomeni con cinematiche molto rapide: flash </a:t>
            </a:r>
            <a:r>
              <a:rPr lang="it-IT" sz="1400" i="1" dirty="0" err="1" smtClean="0">
                <a:solidFill>
                  <a:srgbClr val="3A4150"/>
                </a:solidFill>
                <a:latin typeface="Book Antiqua" pitchFamily="18" charset="0"/>
              </a:rPr>
              <a:t>flood</a:t>
            </a:r>
            <a:r>
              <a:rPr lang="it-IT" sz="1400" i="1" dirty="0" smtClean="0">
                <a:solidFill>
                  <a:srgbClr val="3A4150"/>
                </a:solidFill>
                <a:latin typeface="Book Antiqua" pitchFamily="18" charset="0"/>
              </a:rPr>
              <a:t>. Poco tempo a disposizione, nella fase di allerta, per gestire e mettere in sicurezza le popolazioni ed i beni a rischio</a:t>
            </a:r>
            <a:r>
              <a:rPr lang="it-IT" sz="1600" dirty="0" smtClean="0">
                <a:solidFill>
                  <a:srgbClr val="3A4150"/>
                </a:solidFill>
                <a:latin typeface="Book Antiqua" pitchFamily="18" charset="0"/>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olo 1"/>
          <p:cNvSpPr txBox="1">
            <a:spLocks/>
          </p:cNvSpPr>
          <p:nvPr/>
        </p:nvSpPr>
        <p:spPr bwMode="auto">
          <a:xfrm>
            <a:off x="0" y="0"/>
            <a:ext cx="9144000" cy="503238"/>
          </a:xfrm>
          <a:prstGeom prst="rect">
            <a:avLst/>
          </a:prstGeom>
          <a:solidFill>
            <a:srgbClr val="3A4150"/>
          </a:solidFill>
          <a:ln w="9525" algn="ctr">
            <a:noFill/>
            <a:miter lim="800000"/>
            <a:headEnd/>
            <a:tailEnd/>
          </a:ln>
        </p:spPr>
        <p:txBody>
          <a:bodyPr anchor="ctr"/>
          <a:lstStyle/>
          <a:p>
            <a:pPr>
              <a:defRPr/>
            </a:pPr>
            <a:r>
              <a:rPr lang="it-IT" sz="2000" b="1" dirty="0" smtClean="0">
                <a:solidFill>
                  <a:schemeClr val="bg1"/>
                </a:solidFill>
                <a:latin typeface="Book Antiqua" pitchFamily="18" charset="0"/>
              </a:rPr>
              <a:t>Strategie e piani regionali di adattamento</a:t>
            </a:r>
            <a:endParaRPr lang="it-IT" sz="2000" b="1" dirty="0">
              <a:solidFill>
                <a:schemeClr val="bg1"/>
              </a:solidFill>
              <a:latin typeface="Book Antiqua" pitchFamily="18" charset="0"/>
            </a:endParaRPr>
          </a:p>
        </p:txBody>
      </p:sp>
      <p:pic>
        <p:nvPicPr>
          <p:cNvPr id="57346" name="Picture 2" descr="incendio 320x201"/>
          <p:cNvPicPr>
            <a:picLocks noChangeAspect="1" noChangeArrowheads="1"/>
          </p:cNvPicPr>
          <p:nvPr/>
        </p:nvPicPr>
        <p:blipFill>
          <a:blip r:embed="rId2" cstate="print"/>
          <a:srcRect/>
          <a:stretch>
            <a:fillRect/>
          </a:stretch>
        </p:blipFill>
        <p:spPr bwMode="auto">
          <a:xfrm>
            <a:off x="5039544" y="3986212"/>
            <a:ext cx="4104456" cy="2871788"/>
          </a:xfrm>
          <a:prstGeom prst="rect">
            <a:avLst/>
          </a:prstGeom>
          <a:noFill/>
        </p:spPr>
      </p:pic>
      <p:pic>
        <p:nvPicPr>
          <p:cNvPr id="57350" name="Picture 6" descr="http://www.anisn.it/nuovosito/wp-content/uploads/2015/11/faggeta.jpg"/>
          <p:cNvPicPr>
            <a:picLocks noChangeAspect="1" noChangeArrowheads="1"/>
          </p:cNvPicPr>
          <p:nvPr/>
        </p:nvPicPr>
        <p:blipFill>
          <a:blip r:embed="rId3" cstate="print"/>
          <a:srcRect/>
          <a:stretch>
            <a:fillRect/>
          </a:stretch>
        </p:blipFill>
        <p:spPr bwMode="auto">
          <a:xfrm>
            <a:off x="0" y="2924944"/>
            <a:ext cx="5904003" cy="3933056"/>
          </a:xfrm>
          <a:prstGeom prst="rect">
            <a:avLst/>
          </a:prstGeom>
          <a:noFill/>
        </p:spPr>
      </p:pic>
      <p:pic>
        <p:nvPicPr>
          <p:cNvPr id="57348" name="Picture 4" descr="Pescopennataro foto di alberi"/>
          <p:cNvPicPr>
            <a:picLocks noChangeAspect="1" noChangeArrowheads="1"/>
          </p:cNvPicPr>
          <p:nvPr/>
        </p:nvPicPr>
        <p:blipFill>
          <a:blip r:embed="rId4" cstate="print"/>
          <a:srcRect/>
          <a:stretch>
            <a:fillRect/>
          </a:stretch>
        </p:blipFill>
        <p:spPr bwMode="auto">
          <a:xfrm>
            <a:off x="5191125" y="2132856"/>
            <a:ext cx="3952875" cy="2562226"/>
          </a:xfrm>
          <a:prstGeom prst="rect">
            <a:avLst/>
          </a:prstGeom>
          <a:noFill/>
        </p:spPr>
      </p:pic>
      <p:grpSp>
        <p:nvGrpSpPr>
          <p:cNvPr id="10" name="Gruppo 9"/>
          <p:cNvGrpSpPr/>
          <p:nvPr/>
        </p:nvGrpSpPr>
        <p:grpSpPr>
          <a:xfrm>
            <a:off x="0" y="0"/>
            <a:ext cx="5838825" cy="2952328"/>
            <a:chOff x="-1116632" y="1052736"/>
            <a:chExt cx="5838825" cy="2952328"/>
          </a:xfrm>
        </p:grpSpPr>
        <p:pic>
          <p:nvPicPr>
            <p:cNvPr id="57352" name="Picture 8" descr="https://image.issuu.com/140907124143-be606c00c2d8d7c77f7715354699ff7f/jpg/page_1.jpg"/>
            <p:cNvPicPr>
              <a:picLocks noChangeAspect="1" noChangeArrowheads="1"/>
            </p:cNvPicPr>
            <p:nvPr/>
          </p:nvPicPr>
          <p:blipFill>
            <a:blip r:embed="rId5" cstate="print"/>
            <a:srcRect/>
            <a:stretch>
              <a:fillRect/>
            </a:stretch>
          </p:blipFill>
          <p:spPr bwMode="auto">
            <a:xfrm>
              <a:off x="-1116632" y="1052736"/>
              <a:ext cx="5838825" cy="2952328"/>
            </a:xfrm>
            <a:prstGeom prst="rect">
              <a:avLst/>
            </a:prstGeom>
            <a:noFill/>
          </p:spPr>
        </p:pic>
        <p:pic>
          <p:nvPicPr>
            <p:cNvPr id="9" name="Picture 8" descr="https://image.issuu.com/140907124143-be606c00c2d8d7c77f7715354699ff7f/jpg/page_1.jpg"/>
            <p:cNvPicPr>
              <a:picLocks noChangeAspect="1" noChangeArrowheads="1"/>
            </p:cNvPicPr>
            <p:nvPr/>
          </p:nvPicPr>
          <p:blipFill>
            <a:blip r:embed="rId6" cstate="print"/>
            <a:srcRect/>
            <a:stretch>
              <a:fillRect/>
            </a:stretch>
          </p:blipFill>
          <p:spPr bwMode="auto">
            <a:xfrm>
              <a:off x="-1116632" y="2780928"/>
              <a:ext cx="5838825" cy="720080"/>
            </a:xfrm>
            <a:prstGeom prst="rect">
              <a:avLst/>
            </a:prstGeom>
            <a:noFill/>
          </p:spPr>
        </p:pic>
      </p:grpSp>
      <p:sp>
        <p:nvSpPr>
          <p:cNvPr id="57354" name="AutoShape 10" descr="Risultati immagini per perchè è necessario adattarsi ai cambiamenti climatic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2" name="Titolo 1"/>
          <p:cNvSpPr txBox="1">
            <a:spLocks/>
          </p:cNvSpPr>
          <p:nvPr/>
        </p:nvSpPr>
        <p:spPr bwMode="auto">
          <a:xfrm>
            <a:off x="0" y="1190"/>
            <a:ext cx="9144000" cy="547490"/>
          </a:xfrm>
          <a:prstGeom prst="rect">
            <a:avLst/>
          </a:prstGeom>
          <a:solidFill>
            <a:srgbClr val="3A4150"/>
          </a:solidFill>
          <a:ln w="9525" algn="ctr">
            <a:noFill/>
            <a:miter lim="800000"/>
            <a:headEnd/>
            <a:tailEnd/>
          </a:ln>
        </p:spPr>
        <p:txBody>
          <a:bodyPr anchor="ctr"/>
          <a:lstStyle/>
          <a:p>
            <a:pPr>
              <a:defRPr/>
            </a:pPr>
            <a:r>
              <a:rPr lang="it-IT" sz="2000" b="1" dirty="0" smtClean="0">
                <a:solidFill>
                  <a:schemeClr val="bg1"/>
                </a:solidFill>
                <a:latin typeface="Book Antiqua" pitchFamily="18" charset="0"/>
              </a:rPr>
              <a:t>Impatti dei cambiamenti climatici in Molise: incendi</a:t>
            </a:r>
          </a:p>
        </p:txBody>
      </p:sp>
      <p:sp>
        <p:nvSpPr>
          <p:cNvPr id="13" name="Rettangolo 12"/>
          <p:cNvSpPr/>
          <p:nvPr/>
        </p:nvSpPr>
        <p:spPr>
          <a:xfrm>
            <a:off x="5868144" y="836712"/>
            <a:ext cx="3275856" cy="634020"/>
          </a:xfrm>
          <a:prstGeom prst="rect">
            <a:avLst/>
          </a:prstGeom>
        </p:spPr>
        <p:txBody>
          <a:bodyPr wrap="square">
            <a:spAutoFit/>
          </a:bodyPr>
          <a:lstStyle/>
          <a:p>
            <a:pPr>
              <a:lnSpc>
                <a:spcPct val="110000"/>
              </a:lnSpc>
              <a:defRPr/>
            </a:pPr>
            <a:r>
              <a:rPr lang="it-IT" sz="1600" dirty="0" smtClean="0">
                <a:solidFill>
                  <a:srgbClr val="3A4150"/>
                </a:solidFill>
                <a:latin typeface="Book Antiqua" pitchFamily="18" charset="0"/>
              </a:rPr>
              <a:t>Presenza di sistemi forestali  di elevatissimo valore naturalistico.</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olo 1"/>
          <p:cNvSpPr txBox="1">
            <a:spLocks/>
          </p:cNvSpPr>
          <p:nvPr/>
        </p:nvSpPr>
        <p:spPr bwMode="auto">
          <a:xfrm>
            <a:off x="0" y="0"/>
            <a:ext cx="9144000" cy="548680"/>
          </a:xfrm>
          <a:prstGeom prst="rect">
            <a:avLst/>
          </a:prstGeom>
          <a:solidFill>
            <a:srgbClr val="3A4150"/>
          </a:solidFill>
          <a:ln w="9525" algn="ctr">
            <a:noFill/>
            <a:miter lim="800000"/>
            <a:headEnd/>
            <a:tailEnd/>
          </a:ln>
        </p:spPr>
        <p:txBody>
          <a:bodyPr anchor="ctr"/>
          <a:lstStyle/>
          <a:p>
            <a:pPr>
              <a:defRPr/>
            </a:pPr>
            <a:r>
              <a:rPr lang="it-IT" sz="2000" b="1" dirty="0" smtClean="0">
                <a:solidFill>
                  <a:schemeClr val="bg1"/>
                </a:solidFill>
                <a:latin typeface="Book Antiqua" pitchFamily="18" charset="0"/>
              </a:rPr>
              <a:t>Impatti dei cambiamenti climatici in Molise: </a:t>
            </a:r>
            <a:r>
              <a:rPr lang="it-IT" sz="2000" b="1" i="1" dirty="0" smtClean="0">
                <a:solidFill>
                  <a:schemeClr val="bg1"/>
                </a:solidFill>
                <a:latin typeface="Book Antiqua" pitchFamily="18" charset="0"/>
              </a:rPr>
              <a:t>rischio siccità e desertificazione</a:t>
            </a:r>
          </a:p>
        </p:txBody>
      </p:sp>
      <p:sp>
        <p:nvSpPr>
          <p:cNvPr id="57354" name="AutoShape 10" descr="Risultati immagini per perchè è necessario adattarsi ai cambiamenti climatic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8370" name="Picture 2" descr="https://encrypted-tbn1.gstatic.com/images?q=tbn:ANd9GcR7ZRp6VrGpk6VRU5lYt4r1ydJ01RuTVz7Ec0FDEAXzAI6XstZ1"/>
          <p:cNvPicPr>
            <a:picLocks noChangeAspect="1" noChangeArrowheads="1"/>
          </p:cNvPicPr>
          <p:nvPr/>
        </p:nvPicPr>
        <p:blipFill>
          <a:blip r:embed="rId2" cstate="print"/>
          <a:srcRect/>
          <a:stretch>
            <a:fillRect/>
          </a:stretch>
        </p:blipFill>
        <p:spPr bwMode="auto">
          <a:xfrm>
            <a:off x="3429000" y="1261094"/>
            <a:ext cx="5715000" cy="3248026"/>
          </a:xfrm>
          <a:prstGeom prst="rect">
            <a:avLst/>
          </a:prstGeom>
          <a:noFill/>
        </p:spPr>
      </p:pic>
      <p:grpSp>
        <p:nvGrpSpPr>
          <p:cNvPr id="15" name="Gruppo 14"/>
          <p:cNvGrpSpPr/>
          <p:nvPr/>
        </p:nvGrpSpPr>
        <p:grpSpPr>
          <a:xfrm>
            <a:off x="-36512" y="1676091"/>
            <a:ext cx="3707904" cy="5181909"/>
            <a:chOff x="0" y="1676091"/>
            <a:chExt cx="3707904" cy="5181909"/>
          </a:xfrm>
        </p:grpSpPr>
        <p:pic>
          <p:nvPicPr>
            <p:cNvPr id="58372" name="Picture 4" descr="desertificazione mappa"/>
            <p:cNvPicPr>
              <a:picLocks noChangeAspect="1" noChangeArrowheads="1"/>
            </p:cNvPicPr>
            <p:nvPr/>
          </p:nvPicPr>
          <p:blipFill>
            <a:blip r:embed="rId3" cstate="print"/>
            <a:srcRect l="23262" t="5715" r="25267" b="10832"/>
            <a:stretch>
              <a:fillRect/>
            </a:stretch>
          </p:blipFill>
          <p:spPr bwMode="auto">
            <a:xfrm>
              <a:off x="0" y="1676091"/>
              <a:ext cx="3707904" cy="5181909"/>
            </a:xfrm>
            <a:prstGeom prst="rect">
              <a:avLst/>
            </a:prstGeom>
            <a:noFill/>
          </p:spPr>
        </p:pic>
        <p:sp>
          <p:nvSpPr>
            <p:cNvPr id="14" name="Ovale 13"/>
            <p:cNvSpPr/>
            <p:nvPr/>
          </p:nvSpPr>
          <p:spPr>
            <a:xfrm rot="19423081">
              <a:off x="2210373" y="4148145"/>
              <a:ext cx="462588" cy="285710"/>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6" name="Rettangolo 15"/>
          <p:cNvSpPr/>
          <p:nvPr/>
        </p:nvSpPr>
        <p:spPr>
          <a:xfrm>
            <a:off x="3669804" y="4697849"/>
            <a:ext cx="5436096" cy="1323439"/>
          </a:xfrm>
          <a:prstGeom prst="rect">
            <a:avLst/>
          </a:prstGeom>
        </p:spPr>
        <p:txBody>
          <a:bodyPr wrap="square">
            <a:spAutoFit/>
          </a:bodyPr>
          <a:lstStyle/>
          <a:p>
            <a:r>
              <a:rPr lang="it-IT" sz="1600" dirty="0" smtClean="0">
                <a:solidFill>
                  <a:srgbClr val="3A4150"/>
                </a:solidFill>
                <a:latin typeface="Book Antiqua" pitchFamily="18" charset="0"/>
              </a:rPr>
              <a:t>Il PSR 2014/2020 della Regione Molise si basa su tre azioni fondamentali: </a:t>
            </a:r>
          </a:p>
          <a:p>
            <a:r>
              <a:rPr lang="it-IT" sz="1600" dirty="0" smtClean="0">
                <a:solidFill>
                  <a:srgbClr val="3A4150"/>
                </a:solidFill>
                <a:latin typeface="Book Antiqua" pitchFamily="18" charset="0"/>
              </a:rPr>
              <a:t>-tutela della biodiversità,;</a:t>
            </a:r>
          </a:p>
          <a:p>
            <a:r>
              <a:rPr lang="it-IT" sz="1600" dirty="0" smtClean="0">
                <a:solidFill>
                  <a:srgbClr val="3A4150"/>
                </a:solidFill>
                <a:latin typeface="Book Antiqua" pitchFamily="18" charset="0"/>
              </a:rPr>
              <a:t>-miglioramento della competitività delle aziende agricole;</a:t>
            </a:r>
          </a:p>
          <a:p>
            <a:r>
              <a:rPr lang="it-IT" sz="1600" dirty="0" smtClean="0">
                <a:solidFill>
                  <a:srgbClr val="3A4150"/>
                </a:solidFill>
                <a:latin typeface="Book Antiqua" pitchFamily="18" charset="0"/>
              </a:rPr>
              <a:t>-miglioramento delle condizioni di vita nei centri rurali.</a:t>
            </a:r>
          </a:p>
        </p:txBody>
      </p:sp>
      <p:sp>
        <p:nvSpPr>
          <p:cNvPr id="17" name="Rettangolo 16"/>
          <p:cNvSpPr/>
          <p:nvPr/>
        </p:nvSpPr>
        <p:spPr>
          <a:xfrm>
            <a:off x="0" y="620688"/>
            <a:ext cx="9144000" cy="634020"/>
          </a:xfrm>
          <a:prstGeom prst="rect">
            <a:avLst/>
          </a:prstGeom>
        </p:spPr>
        <p:txBody>
          <a:bodyPr wrap="square">
            <a:spAutoFit/>
          </a:bodyPr>
          <a:lstStyle/>
          <a:p>
            <a:pPr algn="just">
              <a:lnSpc>
                <a:spcPct val="110000"/>
              </a:lnSpc>
              <a:defRPr/>
            </a:pPr>
            <a:r>
              <a:rPr lang="it-IT" sz="1600" dirty="0" smtClean="0">
                <a:solidFill>
                  <a:srgbClr val="3A4150"/>
                </a:solidFill>
                <a:latin typeface="Book Antiqua" pitchFamily="18" charset="0"/>
              </a:rPr>
              <a:t>Vaste aree della Regione (soprattutto i territori del basso Molise) hanno una economia incentrata sulla agricoltura (progetti di sviluppo locale ostacolati dai cambiamenti climatici).</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contenuto 2"/>
          <p:cNvSpPr>
            <a:spLocks noGrp="1"/>
          </p:cNvSpPr>
          <p:nvPr>
            <p:ph idx="1"/>
          </p:nvPr>
        </p:nvSpPr>
        <p:spPr>
          <a:xfrm>
            <a:off x="0" y="476672"/>
            <a:ext cx="9144000" cy="5976664"/>
          </a:xfrm>
        </p:spPr>
        <p:txBody>
          <a:bodyPr>
            <a:noAutofit/>
          </a:bodyPr>
          <a:lstStyle/>
          <a:p>
            <a:pPr marL="0" indent="0" algn="just">
              <a:lnSpc>
                <a:spcPct val="130000"/>
              </a:lnSpc>
              <a:spcBef>
                <a:spcPts val="600"/>
              </a:spcBef>
              <a:buNone/>
            </a:pPr>
            <a:r>
              <a:rPr lang="it-IT" sz="1600" dirty="0" smtClean="0">
                <a:latin typeface="Book Antiqua" pitchFamily="18" charset="0"/>
                <a:cs typeface="ＭＳ Ｐゴシック" charset="0"/>
              </a:rPr>
              <a:t>Il territorio </a:t>
            </a:r>
            <a:r>
              <a:rPr lang="it-IT" sz="1600" dirty="0" smtClean="0">
                <a:latin typeface="Book Antiqua" pitchFamily="18" charset="0"/>
                <a:cs typeface="ＭＳ Ｐゴシック" charset="0"/>
              </a:rPr>
              <a:t>molisano dunque, </a:t>
            </a:r>
            <a:r>
              <a:rPr lang="it-IT" sz="1600" dirty="0" smtClean="0">
                <a:latin typeface="Book Antiqua" pitchFamily="18" charset="0"/>
                <a:cs typeface="ＭＳ Ｐゴシック" charset="0"/>
              </a:rPr>
              <a:t>a causa delle sue caratteristiche </a:t>
            </a:r>
            <a:r>
              <a:rPr lang="it-IT" sz="1600" dirty="0" smtClean="0">
                <a:latin typeface="Book Antiqua" pitchFamily="18" charset="0"/>
                <a:cs typeface="ＭＳ Ｐゴシック" charset="0"/>
              </a:rPr>
              <a:t>ambientali, orografiche </a:t>
            </a:r>
            <a:r>
              <a:rPr lang="it-IT" sz="1600" dirty="0" smtClean="0">
                <a:latin typeface="Book Antiqua" pitchFamily="18" charset="0"/>
                <a:cs typeface="ＭＳ Ｐゴシック" charset="0"/>
              </a:rPr>
              <a:t>e socio-economiche, presenta un’elevata vulnerabilità agli impatti dei cambiamenti climatici.</a:t>
            </a:r>
          </a:p>
          <a:p>
            <a:pPr marL="0" indent="0" algn="just">
              <a:lnSpc>
                <a:spcPct val="130000"/>
              </a:lnSpc>
              <a:spcBef>
                <a:spcPts val="600"/>
              </a:spcBef>
              <a:buNone/>
            </a:pPr>
            <a:r>
              <a:rPr lang="it-IT" sz="1600" dirty="0" smtClean="0">
                <a:latin typeface="Book Antiqua" pitchFamily="18" charset="0"/>
                <a:cs typeface="ＭＳ Ｐゴシック" charset="0"/>
              </a:rPr>
              <a:t>Le azioni di adattamento sono particolarmente efficaci se concepite e implementate a scala locale, mirate cioè agli specifici fattori locali di impatto, vulnerabilità e resilienza del territorio. </a:t>
            </a:r>
            <a:endParaRPr lang="it-IT" sz="1600" dirty="0" smtClean="0">
              <a:latin typeface="Book Antiqua" pitchFamily="18" charset="0"/>
              <a:cs typeface="ＭＳ Ｐゴシック" charset="0"/>
            </a:endParaRPr>
          </a:p>
          <a:p>
            <a:pPr marL="0" indent="0" algn="just">
              <a:lnSpc>
                <a:spcPct val="130000"/>
              </a:lnSpc>
              <a:spcBef>
                <a:spcPts val="600"/>
              </a:spcBef>
              <a:buNone/>
            </a:pPr>
            <a:r>
              <a:rPr lang="it-IT" sz="1600" b="1" dirty="0" smtClean="0">
                <a:latin typeface="Book Antiqua" pitchFamily="18" charset="0"/>
                <a:cs typeface="ＭＳ Ｐゴシック" charset="0"/>
              </a:rPr>
              <a:t>E’ </a:t>
            </a:r>
            <a:r>
              <a:rPr lang="it-IT" sz="1600" b="1" dirty="0" smtClean="0">
                <a:latin typeface="Book Antiqua" pitchFamily="18" charset="0"/>
                <a:cs typeface="ＭＳ Ｐゴシック" charset="0"/>
              </a:rPr>
              <a:t>fondamentale quindi che le regioni si dotino di una strategia di adattamento che porti ad un piano di settore</a:t>
            </a:r>
            <a:r>
              <a:rPr lang="it-IT" sz="1600" dirty="0" smtClean="0">
                <a:latin typeface="Book Antiqua" pitchFamily="18" charset="0"/>
                <a:cs typeface="ＭＳ Ｐゴシック" charset="0"/>
              </a:rPr>
              <a:t>. </a:t>
            </a:r>
          </a:p>
          <a:p>
            <a:pPr marL="85725" indent="-85725" algn="just">
              <a:lnSpc>
                <a:spcPct val="130000"/>
              </a:lnSpc>
              <a:spcBef>
                <a:spcPts val="600"/>
              </a:spcBef>
              <a:buNone/>
            </a:pPr>
            <a:r>
              <a:rPr lang="it-IT" sz="1600" dirty="0" smtClean="0">
                <a:latin typeface="Book Antiqua" pitchFamily="18" charset="0"/>
                <a:cs typeface="ＭＳ Ｐゴシック" charset="0"/>
              </a:rPr>
              <a:t>Qual è l’iter per la redazione di una strategia di adattamento?</a:t>
            </a:r>
          </a:p>
          <a:p>
            <a:pPr marL="266700" indent="-180975" algn="just">
              <a:lnSpc>
                <a:spcPct val="130000"/>
              </a:lnSpc>
              <a:spcBef>
                <a:spcPts val="600"/>
              </a:spcBef>
              <a:buNone/>
            </a:pPr>
            <a:r>
              <a:rPr lang="it-IT" sz="1600" dirty="0" smtClean="0">
                <a:latin typeface="Book Antiqua" pitchFamily="18" charset="0"/>
                <a:cs typeface="ＭＳ Ｐゴシック" charset="0"/>
              </a:rPr>
              <a:t>a) analisi dei trend e degli scenari climatologici osservati e previsti;</a:t>
            </a:r>
          </a:p>
          <a:p>
            <a:pPr marL="266700" indent="-180975" algn="just">
              <a:lnSpc>
                <a:spcPct val="130000"/>
              </a:lnSpc>
              <a:spcBef>
                <a:spcPts val="600"/>
              </a:spcBef>
              <a:buNone/>
            </a:pPr>
            <a:r>
              <a:rPr lang="it-IT" sz="1600" dirty="0" smtClean="0">
                <a:latin typeface="Book Antiqua" pitchFamily="18" charset="0"/>
                <a:cs typeface="ＭＳ Ｐゴシック" charset="0"/>
              </a:rPr>
              <a:t>b) valutazione degli impatti del cambiamento climatico a scala regionale;</a:t>
            </a:r>
          </a:p>
          <a:p>
            <a:pPr marL="266700" indent="-180975" algn="just">
              <a:lnSpc>
                <a:spcPct val="130000"/>
              </a:lnSpc>
              <a:spcBef>
                <a:spcPts val="600"/>
              </a:spcBef>
              <a:buNone/>
            </a:pPr>
            <a:r>
              <a:rPr lang="it-IT" sz="1600" dirty="0" smtClean="0">
                <a:latin typeface="Book Antiqua" pitchFamily="18" charset="0"/>
                <a:cs typeface="ＭＳ Ｐゴシック" charset="0"/>
              </a:rPr>
              <a:t>c) valutazione delle vulnerabilità settoriali a tali impatti e capacità adattiva del territorio regionale;</a:t>
            </a:r>
          </a:p>
          <a:p>
            <a:pPr marL="266700" indent="-180975" algn="just">
              <a:lnSpc>
                <a:spcPct val="130000"/>
              </a:lnSpc>
              <a:spcBef>
                <a:spcPts val="600"/>
              </a:spcBef>
              <a:buNone/>
            </a:pPr>
            <a:r>
              <a:rPr lang="it-IT" sz="1600" dirty="0" smtClean="0">
                <a:latin typeface="Book Antiqua" pitchFamily="18" charset="0"/>
                <a:cs typeface="ＭＳ Ｐゴシック" charset="0"/>
              </a:rPr>
              <a:t>d) ricognizione delle misure e interventi già in atto o programmati negli strumenti di pianificazione settoriali con benefici sull'adattamento;</a:t>
            </a:r>
          </a:p>
          <a:p>
            <a:pPr marL="266700" indent="-180975" algn="just">
              <a:lnSpc>
                <a:spcPct val="130000"/>
              </a:lnSpc>
              <a:spcBef>
                <a:spcPts val="600"/>
              </a:spcBef>
              <a:buNone/>
            </a:pPr>
            <a:r>
              <a:rPr lang="it-IT" sz="1600" dirty="0" smtClean="0">
                <a:latin typeface="Book Antiqua" pitchFamily="18" charset="0"/>
                <a:cs typeface="ＭＳ Ｐゴシック" charset="0"/>
              </a:rPr>
              <a:t>e) individuazione di misure di adattamento, suddivise in </a:t>
            </a:r>
            <a:r>
              <a:rPr lang="it-IT" sz="1600" b="1" dirty="0" smtClean="0">
                <a:latin typeface="Book Antiqua" pitchFamily="18" charset="0"/>
                <a:cs typeface="ＭＳ Ｐゴシック" charset="0"/>
              </a:rPr>
              <a:t>settori tematici </a:t>
            </a:r>
            <a:r>
              <a:rPr lang="it-IT" sz="1600" dirty="0" smtClean="0">
                <a:latin typeface="Book Antiqua" pitchFamily="18" charset="0"/>
                <a:cs typeface="ＭＳ Ｐゴシック" charset="0"/>
              </a:rPr>
              <a:t>e strutturate in sinergia con le politiche in atto e programmate</a:t>
            </a:r>
          </a:p>
          <a:p>
            <a:pPr marL="266700" indent="-180975" algn="just">
              <a:lnSpc>
                <a:spcPct val="130000"/>
              </a:lnSpc>
              <a:spcBef>
                <a:spcPts val="600"/>
              </a:spcBef>
              <a:buNone/>
            </a:pPr>
            <a:r>
              <a:rPr lang="it-IT" sz="1600" dirty="0" smtClean="0">
                <a:latin typeface="Book Antiqua" pitchFamily="18" charset="0"/>
                <a:cs typeface="ＭＳ Ｐゴシック" charset="0"/>
              </a:rPr>
              <a:t>f) confronto, sugli interventi proposti, con tutti i soggetti coinvolti, per valutare l’ordine di priorità. </a:t>
            </a:r>
          </a:p>
          <a:p>
            <a:pPr marL="85725" indent="-85725" algn="just">
              <a:lnSpc>
                <a:spcPct val="130000"/>
              </a:lnSpc>
              <a:spcBef>
                <a:spcPts val="600"/>
              </a:spcBef>
              <a:buNone/>
            </a:pPr>
            <a:endParaRPr lang="it-IT" sz="1600" dirty="0" smtClean="0">
              <a:latin typeface="Book Antiqua" pitchFamily="18" charset="0"/>
              <a:cs typeface="ＭＳ Ｐゴシック" charset="0"/>
            </a:endParaRPr>
          </a:p>
          <a:p>
            <a:pPr marL="85725" indent="-85725" algn="just">
              <a:lnSpc>
                <a:spcPct val="130000"/>
              </a:lnSpc>
              <a:spcBef>
                <a:spcPts val="600"/>
              </a:spcBef>
              <a:buNone/>
            </a:pPr>
            <a:r>
              <a:rPr lang="it-IT" sz="1600" dirty="0" smtClean="0">
                <a:latin typeface="Book Antiqua" pitchFamily="18" charset="0"/>
                <a:cs typeface="ＭＳ Ｐゴシック" charset="0"/>
              </a:rPr>
              <a:t> </a:t>
            </a:r>
          </a:p>
        </p:txBody>
      </p:sp>
      <p:sp>
        <p:nvSpPr>
          <p:cNvPr id="6" name="Titolo 1"/>
          <p:cNvSpPr txBox="1">
            <a:spLocks/>
          </p:cNvSpPr>
          <p:nvPr/>
        </p:nvSpPr>
        <p:spPr bwMode="auto">
          <a:xfrm>
            <a:off x="0" y="0"/>
            <a:ext cx="9144000" cy="503238"/>
          </a:xfrm>
          <a:prstGeom prst="rect">
            <a:avLst/>
          </a:prstGeom>
          <a:solidFill>
            <a:srgbClr val="3A4150"/>
          </a:solidFill>
          <a:ln w="9525" algn="ctr">
            <a:noFill/>
            <a:miter lim="800000"/>
            <a:headEnd/>
            <a:tailEnd/>
          </a:ln>
        </p:spPr>
        <p:txBody>
          <a:bodyPr anchor="ctr"/>
          <a:lstStyle/>
          <a:p>
            <a:pPr>
              <a:defRPr/>
            </a:pPr>
            <a:r>
              <a:rPr lang="it-IT" sz="2000" b="1" dirty="0" smtClean="0">
                <a:solidFill>
                  <a:schemeClr val="bg1"/>
                </a:solidFill>
                <a:latin typeface="Book Antiqua" pitchFamily="18" charset="0"/>
              </a:rPr>
              <a:t>Strategie e piani di adattamento regionale</a:t>
            </a:r>
            <a:endParaRPr lang="it-IT" sz="2000" b="1" dirty="0">
              <a:solidFill>
                <a:schemeClr val="bg1"/>
              </a:solidFill>
              <a:latin typeface="Book Antiqua"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bwMode="auto">
          <a:xfrm>
            <a:off x="0" y="0"/>
            <a:ext cx="9144000" cy="503238"/>
          </a:xfrm>
          <a:prstGeom prst="rect">
            <a:avLst/>
          </a:prstGeom>
          <a:solidFill>
            <a:srgbClr val="3A4150"/>
          </a:solidFill>
          <a:ln w="9525" algn="ctr">
            <a:noFill/>
            <a:miter lim="800000"/>
            <a:headEnd/>
            <a:tailEnd/>
          </a:ln>
        </p:spPr>
        <p:txBody>
          <a:bodyPr anchor="ctr"/>
          <a:lstStyle/>
          <a:p>
            <a:pPr>
              <a:defRPr/>
            </a:pPr>
            <a:r>
              <a:rPr lang="it-IT" sz="2000" b="1" dirty="0" smtClean="0">
                <a:solidFill>
                  <a:schemeClr val="bg1"/>
                </a:solidFill>
                <a:latin typeface="Book Antiqua" pitchFamily="18" charset="0"/>
              </a:rPr>
              <a:t>Strategie e piani di adattamento locale</a:t>
            </a:r>
            <a:endParaRPr lang="it-IT" sz="2000" b="1" dirty="0">
              <a:solidFill>
                <a:schemeClr val="bg1"/>
              </a:solidFill>
              <a:latin typeface="Book Antiqua" pitchFamily="18" charset="0"/>
            </a:endParaRPr>
          </a:p>
        </p:txBody>
      </p:sp>
      <p:pic>
        <p:nvPicPr>
          <p:cNvPr id="59396" name="Picture 4"/>
          <p:cNvPicPr>
            <a:picLocks noChangeAspect="1" noChangeArrowheads="1"/>
          </p:cNvPicPr>
          <p:nvPr/>
        </p:nvPicPr>
        <p:blipFill>
          <a:blip r:embed="rId2" cstate="print"/>
          <a:srcRect/>
          <a:stretch>
            <a:fillRect/>
          </a:stretch>
        </p:blipFill>
        <p:spPr bwMode="auto">
          <a:xfrm>
            <a:off x="0" y="592374"/>
            <a:ext cx="2555776" cy="3340682"/>
          </a:xfrm>
          <a:prstGeom prst="rect">
            <a:avLst/>
          </a:prstGeom>
          <a:noFill/>
          <a:ln w="9525">
            <a:noFill/>
            <a:miter lim="800000"/>
            <a:headEnd/>
            <a:tailEnd/>
          </a:ln>
        </p:spPr>
      </p:pic>
      <p:sp>
        <p:nvSpPr>
          <p:cNvPr id="7" name="Segnaposto contenuto 2"/>
          <p:cNvSpPr txBox="1">
            <a:spLocks/>
          </p:cNvSpPr>
          <p:nvPr/>
        </p:nvSpPr>
        <p:spPr>
          <a:xfrm>
            <a:off x="0" y="6309320"/>
            <a:ext cx="9144000" cy="548680"/>
          </a:xfrm>
          <a:prstGeom prst="rect">
            <a:avLst/>
          </a:prstGeom>
          <a:solidFill>
            <a:srgbClr val="3A4150"/>
          </a:solidFill>
        </p:spPr>
        <p:txBody>
          <a:bodyPr vert="horz" lIns="91440" tIns="45720" rIns="91440" bIns="45720" rtlCol="0" anchor="t">
            <a:noAutofit/>
          </a:bodyPr>
          <a:lstStyle/>
          <a:p>
            <a:pPr marR="0" lvl="0" algn="just" defTabSz="914400" rtl="0" eaLnBrk="1" fontAlgn="auto" latinLnBrk="0" hangingPunct="1">
              <a:spcAft>
                <a:spcPts val="0"/>
              </a:spcAft>
              <a:buClrTx/>
              <a:buSzTx/>
              <a:buFont typeface="Arial" pitchFamily="34" charset="0"/>
              <a:buNone/>
              <a:tabLst/>
              <a:defRPr/>
            </a:pPr>
            <a:r>
              <a:rPr lang="it-IT" sz="1600" dirty="0" smtClean="0">
                <a:solidFill>
                  <a:schemeClr val="bg1"/>
                </a:solidFill>
                <a:latin typeface="Book Antiqua" pitchFamily="18" charset="0"/>
                <a:cs typeface="ＭＳ Ｐゴシック" charset="0"/>
              </a:rPr>
              <a:t>I piani di adattamento conducono ad azioni estremamente pratiche, che incidono sulla qualità di vita dei cittadini, migliorandola.</a:t>
            </a:r>
            <a:r>
              <a:rPr kumimoji="0" lang="it-IT" sz="1600" b="0" i="0" u="none" strike="noStrike" kern="1200" cap="none" spc="0" normalizeH="0" baseline="0" noProof="0" dirty="0" smtClean="0">
                <a:ln>
                  <a:noFill/>
                </a:ln>
                <a:solidFill>
                  <a:schemeClr val="bg1"/>
                </a:solidFill>
                <a:effectLst/>
                <a:uLnTx/>
                <a:uFillTx/>
                <a:latin typeface="Book Antiqua" pitchFamily="18" charset="0"/>
                <a:ea typeface="+mn-ea"/>
                <a:cs typeface="ＭＳ Ｐゴシック" charset="0"/>
              </a:rPr>
              <a:t> </a:t>
            </a:r>
          </a:p>
        </p:txBody>
      </p:sp>
      <p:sp>
        <p:nvSpPr>
          <p:cNvPr id="8" name="Rettangolo 7"/>
          <p:cNvSpPr/>
          <p:nvPr/>
        </p:nvSpPr>
        <p:spPr>
          <a:xfrm>
            <a:off x="3923928" y="1268760"/>
            <a:ext cx="5220072" cy="2404504"/>
          </a:xfrm>
          <a:prstGeom prst="rect">
            <a:avLst/>
          </a:prstGeom>
        </p:spPr>
        <p:txBody>
          <a:bodyPr wrap="square">
            <a:spAutoFit/>
          </a:bodyPr>
          <a:lstStyle/>
          <a:p>
            <a:pPr marL="85725" indent="-85725" algn="just">
              <a:lnSpc>
                <a:spcPct val="130000"/>
              </a:lnSpc>
              <a:spcBef>
                <a:spcPts val="600"/>
              </a:spcBef>
              <a:buNone/>
            </a:pPr>
            <a:r>
              <a:rPr lang="it-IT" sz="1600" dirty="0" smtClean="0">
                <a:latin typeface="Book Antiqua" pitchFamily="18" charset="0"/>
                <a:cs typeface="ＭＳ Ｐゴシック" charset="0"/>
              </a:rPr>
              <a:t>Esempi di </a:t>
            </a:r>
            <a:r>
              <a:rPr lang="it-IT" sz="1600" u="sng" dirty="0" smtClean="0">
                <a:latin typeface="Book Antiqua" pitchFamily="18" charset="0"/>
                <a:cs typeface="ＭＳ Ｐゴシック" charset="0"/>
              </a:rPr>
              <a:t>azione locale di adattamento</a:t>
            </a:r>
            <a:r>
              <a:rPr lang="it-IT" sz="1600" dirty="0" smtClean="0">
                <a:latin typeface="Book Antiqua" pitchFamily="18" charset="0"/>
                <a:cs typeface="ＭＳ Ｐゴシック" charset="0"/>
              </a:rPr>
              <a:t>:</a:t>
            </a:r>
          </a:p>
          <a:p>
            <a:pPr marL="180975" indent="-95250" algn="just">
              <a:lnSpc>
                <a:spcPct val="114000"/>
              </a:lnSpc>
              <a:spcBef>
                <a:spcPts val="600"/>
              </a:spcBef>
              <a:buNone/>
            </a:pPr>
            <a:r>
              <a:rPr lang="it-IT" sz="1600" dirty="0" smtClean="0">
                <a:latin typeface="Book Antiqua" pitchFamily="18" charset="0"/>
                <a:cs typeface="ＭＳ Ｐゴシック" charset="0"/>
              </a:rPr>
              <a:t>- Ridurre gli impatti del fenomeno di calore urbano con la pianificazione urbanistica</a:t>
            </a:r>
          </a:p>
          <a:p>
            <a:pPr marL="180975" indent="-95250">
              <a:lnSpc>
                <a:spcPct val="114000"/>
              </a:lnSpc>
              <a:spcBef>
                <a:spcPts val="600"/>
              </a:spcBef>
              <a:buFontTx/>
              <a:buChar char="-"/>
              <a:tabLst>
                <a:tab pos="180975" algn="l"/>
              </a:tabLst>
            </a:pPr>
            <a:r>
              <a:rPr lang="it-IT" sz="1600" dirty="0" smtClean="0">
                <a:latin typeface="Book Antiqua" pitchFamily="18" charset="0"/>
                <a:cs typeface="ＭＳ Ｐゴシック" charset="0"/>
              </a:rPr>
              <a:t>Ridurre l’impermeabilizzazione delle aree commerciali e industriali</a:t>
            </a:r>
          </a:p>
          <a:p>
            <a:pPr marL="180975" indent="-95250">
              <a:lnSpc>
                <a:spcPct val="114000"/>
              </a:lnSpc>
              <a:spcBef>
                <a:spcPts val="600"/>
              </a:spcBef>
              <a:buFontTx/>
              <a:buChar char="-"/>
              <a:tabLst>
                <a:tab pos="180975" algn="l"/>
              </a:tabLst>
            </a:pPr>
            <a:r>
              <a:rPr lang="it-IT" sz="1600" dirty="0" smtClean="0">
                <a:latin typeface="Book Antiqua" pitchFamily="18" charset="0"/>
                <a:cs typeface="ＭＳ Ｐゴシック" charset="0"/>
              </a:rPr>
              <a:t>Tutelare la produzione agricola</a:t>
            </a:r>
          </a:p>
          <a:p>
            <a:pPr marL="180975" indent="-95250">
              <a:lnSpc>
                <a:spcPct val="114000"/>
              </a:lnSpc>
              <a:spcBef>
                <a:spcPts val="600"/>
              </a:spcBef>
              <a:buFontTx/>
              <a:buChar char="-"/>
              <a:tabLst>
                <a:tab pos="180975" algn="l"/>
              </a:tabLst>
            </a:pPr>
            <a:r>
              <a:rPr lang="it-IT" sz="1600" dirty="0" smtClean="0">
                <a:latin typeface="Book Antiqua" pitchFamily="18" charset="0"/>
                <a:cs typeface="ＭＳ Ｐゴシック" charset="0"/>
              </a:rPr>
              <a:t>Strategie di risparmio idrico ed energetico</a:t>
            </a:r>
          </a:p>
        </p:txBody>
      </p:sp>
      <p:grpSp>
        <p:nvGrpSpPr>
          <p:cNvPr id="9" name="Gruppo 8"/>
          <p:cNvGrpSpPr/>
          <p:nvPr/>
        </p:nvGrpSpPr>
        <p:grpSpPr>
          <a:xfrm>
            <a:off x="6192688" y="3645024"/>
            <a:ext cx="2771800" cy="2534419"/>
            <a:chOff x="4499992" y="1412776"/>
            <a:chExt cx="4381500" cy="3038475"/>
          </a:xfrm>
        </p:grpSpPr>
        <p:pic>
          <p:nvPicPr>
            <p:cNvPr id="10" name="Picture 2"/>
            <p:cNvPicPr>
              <a:picLocks noChangeAspect="1" noChangeArrowheads="1"/>
            </p:cNvPicPr>
            <p:nvPr/>
          </p:nvPicPr>
          <p:blipFill>
            <a:blip r:embed="rId3" cstate="print"/>
            <a:srcRect/>
            <a:stretch>
              <a:fillRect/>
            </a:stretch>
          </p:blipFill>
          <p:spPr bwMode="auto">
            <a:xfrm>
              <a:off x="4499992" y="1412776"/>
              <a:ext cx="4381500" cy="3038475"/>
            </a:xfrm>
            <a:prstGeom prst="rect">
              <a:avLst/>
            </a:prstGeom>
            <a:noFill/>
            <a:ln w="9525">
              <a:noFill/>
              <a:miter lim="800000"/>
              <a:headEnd/>
              <a:tailEnd/>
            </a:ln>
          </p:spPr>
        </p:pic>
        <p:sp>
          <p:nvSpPr>
            <p:cNvPr id="11" name="CasellaDiTesto 10"/>
            <p:cNvSpPr txBox="1"/>
            <p:nvPr/>
          </p:nvSpPr>
          <p:spPr>
            <a:xfrm>
              <a:off x="4499992" y="4160113"/>
              <a:ext cx="1213794" cy="276999"/>
            </a:xfrm>
            <a:prstGeom prst="rect">
              <a:avLst/>
            </a:prstGeom>
            <a:noFill/>
          </p:spPr>
          <p:txBody>
            <a:bodyPr wrap="none" rtlCol="0">
              <a:spAutoFit/>
            </a:bodyPr>
            <a:lstStyle/>
            <a:p>
              <a:r>
                <a:rPr lang="it-IT" sz="1200" b="1" i="1" dirty="0" smtClean="0">
                  <a:latin typeface="Book Antiqua" pitchFamily="18" charset="0"/>
                </a:rPr>
                <a:t>IUAV- Venezia</a:t>
              </a:r>
              <a:endParaRPr lang="it-IT" sz="1200" b="1" i="1" dirty="0">
                <a:latin typeface="Book Antiqua" pitchFamily="18" charset="0"/>
              </a:endParaRPr>
            </a:p>
          </p:txBody>
        </p:sp>
      </p:grpSp>
      <p:pic>
        <p:nvPicPr>
          <p:cNvPr id="59395" name="Picture 3"/>
          <p:cNvPicPr>
            <a:picLocks noChangeAspect="1" noChangeArrowheads="1"/>
          </p:cNvPicPr>
          <p:nvPr/>
        </p:nvPicPr>
        <p:blipFill>
          <a:blip r:embed="rId4" cstate="print"/>
          <a:srcRect/>
          <a:stretch>
            <a:fillRect/>
          </a:stretch>
        </p:blipFill>
        <p:spPr bwMode="auto">
          <a:xfrm>
            <a:off x="1907704" y="1646886"/>
            <a:ext cx="2116797" cy="3006250"/>
          </a:xfrm>
          <a:prstGeom prst="rect">
            <a:avLst/>
          </a:prstGeom>
          <a:noFill/>
          <a:ln w="9525">
            <a:noFill/>
            <a:miter lim="800000"/>
            <a:headEnd/>
            <a:tailEnd/>
          </a:ln>
          <a:effectLst/>
        </p:spPr>
      </p:pic>
      <p:sp>
        <p:nvSpPr>
          <p:cNvPr id="30722" name="Segnaposto contenuto 2"/>
          <p:cNvSpPr>
            <a:spLocks noGrp="1"/>
          </p:cNvSpPr>
          <p:nvPr>
            <p:ph idx="1"/>
          </p:nvPr>
        </p:nvSpPr>
        <p:spPr>
          <a:xfrm>
            <a:off x="3851920" y="620688"/>
            <a:ext cx="5292080" cy="576064"/>
          </a:xfrm>
        </p:spPr>
        <p:txBody>
          <a:bodyPr>
            <a:noAutofit/>
          </a:bodyPr>
          <a:lstStyle/>
          <a:p>
            <a:pPr marL="85725" indent="-85725" algn="just">
              <a:lnSpc>
                <a:spcPct val="130000"/>
              </a:lnSpc>
              <a:spcBef>
                <a:spcPts val="600"/>
              </a:spcBef>
              <a:buNone/>
            </a:pPr>
            <a:r>
              <a:rPr lang="it-IT" sz="1600" dirty="0" smtClean="0">
                <a:latin typeface="Book Antiqua" pitchFamily="18" charset="0"/>
                <a:cs typeface="ＭＳ Ｐゴシック" charset="0"/>
              </a:rPr>
              <a:t>Esempi di piani/strategie di adattamento a scala locale:</a:t>
            </a:r>
          </a:p>
          <a:p>
            <a:pPr marL="85725" indent="-85725" algn="just">
              <a:lnSpc>
                <a:spcPct val="130000"/>
              </a:lnSpc>
              <a:spcBef>
                <a:spcPts val="600"/>
              </a:spcBef>
              <a:buNone/>
            </a:pPr>
            <a:endParaRPr lang="it-IT" sz="1600" dirty="0" smtClean="0">
              <a:latin typeface="Book Antiqua" pitchFamily="18" charset="0"/>
              <a:cs typeface="ＭＳ Ｐゴシック" charset="0"/>
            </a:endParaRPr>
          </a:p>
          <a:p>
            <a:pPr marL="85725" indent="-85725" algn="just">
              <a:lnSpc>
                <a:spcPct val="130000"/>
              </a:lnSpc>
              <a:spcBef>
                <a:spcPts val="600"/>
              </a:spcBef>
              <a:buNone/>
            </a:pPr>
            <a:endParaRPr lang="it-IT" sz="1600" dirty="0" smtClean="0">
              <a:latin typeface="Book Antiqua" pitchFamily="18" charset="0"/>
              <a:cs typeface="ＭＳ Ｐゴシック" charset="0"/>
            </a:endParaRPr>
          </a:p>
          <a:p>
            <a:pPr marL="85725" indent="-85725" algn="just">
              <a:lnSpc>
                <a:spcPct val="130000"/>
              </a:lnSpc>
              <a:spcBef>
                <a:spcPts val="600"/>
              </a:spcBef>
              <a:buNone/>
            </a:pPr>
            <a:endParaRPr lang="it-IT" sz="1600" dirty="0" smtClean="0">
              <a:latin typeface="Book Antiqua" pitchFamily="18" charset="0"/>
              <a:cs typeface="ＭＳ Ｐゴシック" charset="0"/>
            </a:endParaRPr>
          </a:p>
          <a:p>
            <a:pPr marL="85725" indent="-85725" algn="just">
              <a:lnSpc>
                <a:spcPct val="130000"/>
              </a:lnSpc>
              <a:spcBef>
                <a:spcPts val="600"/>
              </a:spcBef>
              <a:buNone/>
            </a:pPr>
            <a:endParaRPr lang="it-IT" sz="1600" dirty="0" smtClean="0">
              <a:latin typeface="Book Antiqua" pitchFamily="18" charset="0"/>
              <a:cs typeface="ＭＳ Ｐゴシック" charset="0"/>
            </a:endParaRPr>
          </a:p>
          <a:p>
            <a:pPr marL="85725" indent="-85725" algn="just">
              <a:lnSpc>
                <a:spcPct val="130000"/>
              </a:lnSpc>
              <a:spcBef>
                <a:spcPts val="600"/>
              </a:spcBef>
              <a:buNone/>
            </a:pPr>
            <a:endParaRPr lang="it-IT" sz="1600" dirty="0" smtClean="0">
              <a:latin typeface="Book Antiqua" pitchFamily="18" charset="0"/>
              <a:cs typeface="ＭＳ Ｐゴシック" charset="0"/>
            </a:endParaRPr>
          </a:p>
          <a:p>
            <a:pPr marL="85725" indent="-85725" algn="just">
              <a:lnSpc>
                <a:spcPct val="130000"/>
              </a:lnSpc>
              <a:spcBef>
                <a:spcPts val="600"/>
              </a:spcBef>
              <a:buNone/>
            </a:pPr>
            <a:endParaRPr lang="it-IT" sz="1600" dirty="0" smtClean="0">
              <a:latin typeface="Book Antiqua" pitchFamily="18" charset="0"/>
              <a:cs typeface="ＭＳ Ｐゴシック" charset="0"/>
            </a:endParaRPr>
          </a:p>
          <a:p>
            <a:pPr marL="85725" indent="-85725" algn="just">
              <a:lnSpc>
                <a:spcPct val="130000"/>
              </a:lnSpc>
              <a:spcBef>
                <a:spcPts val="600"/>
              </a:spcBef>
              <a:buNone/>
            </a:pPr>
            <a:endParaRPr lang="it-IT" sz="1600" dirty="0" smtClean="0">
              <a:latin typeface="Book Antiqua" pitchFamily="18" charset="0"/>
              <a:cs typeface="ＭＳ Ｐゴシック" charset="0"/>
            </a:endParaRPr>
          </a:p>
          <a:p>
            <a:pPr marL="85725" indent="-85725" algn="just">
              <a:lnSpc>
                <a:spcPct val="130000"/>
              </a:lnSpc>
              <a:spcBef>
                <a:spcPts val="600"/>
              </a:spcBef>
              <a:buNone/>
            </a:pPr>
            <a:endParaRPr lang="it-IT" sz="1600" dirty="0" smtClean="0">
              <a:latin typeface="Book Antiqua" pitchFamily="18" charset="0"/>
              <a:cs typeface="ＭＳ Ｐゴシック" charset="0"/>
            </a:endParaRPr>
          </a:p>
          <a:p>
            <a:pPr marL="85725" indent="-85725" algn="just">
              <a:lnSpc>
                <a:spcPct val="130000"/>
              </a:lnSpc>
              <a:spcBef>
                <a:spcPts val="600"/>
              </a:spcBef>
              <a:buNone/>
            </a:pPr>
            <a:endParaRPr lang="it-IT" sz="1600" dirty="0" smtClean="0">
              <a:latin typeface="Book Antiqua" pitchFamily="18" charset="0"/>
              <a:cs typeface="ＭＳ Ｐゴシック" charset="0"/>
            </a:endParaRPr>
          </a:p>
          <a:p>
            <a:pPr marL="85725" indent="-85725" algn="just">
              <a:lnSpc>
                <a:spcPct val="130000"/>
              </a:lnSpc>
              <a:spcBef>
                <a:spcPts val="600"/>
              </a:spcBef>
              <a:buNone/>
            </a:pPr>
            <a:r>
              <a:rPr lang="it-IT" sz="1600" dirty="0" smtClean="0">
                <a:latin typeface="Book Antiqua" pitchFamily="18" charset="0"/>
                <a:cs typeface="ＭＳ Ｐゴシック" charset="0"/>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contenuto 2"/>
          <p:cNvSpPr>
            <a:spLocks noGrp="1"/>
          </p:cNvSpPr>
          <p:nvPr>
            <p:ph idx="1"/>
          </p:nvPr>
        </p:nvSpPr>
        <p:spPr>
          <a:xfrm>
            <a:off x="0" y="476672"/>
            <a:ext cx="9144000" cy="6237312"/>
          </a:xfrm>
        </p:spPr>
        <p:txBody>
          <a:bodyPr>
            <a:noAutofit/>
          </a:bodyPr>
          <a:lstStyle/>
          <a:p>
            <a:pPr marL="0" indent="0" algn="just">
              <a:lnSpc>
                <a:spcPct val="130000"/>
              </a:lnSpc>
              <a:spcBef>
                <a:spcPts val="600"/>
              </a:spcBef>
              <a:buNone/>
            </a:pPr>
            <a:r>
              <a:rPr lang="it-IT" altLang="ja-JP" sz="1600" dirty="0" smtClean="0">
                <a:latin typeface="Book Antiqua" pitchFamily="18" charset="0"/>
                <a:cs typeface="ＭＳ Ｐゴシック" charset="0"/>
              </a:rPr>
              <a:t>Le autorità locali sono nella posizione ideale per agire come </a:t>
            </a:r>
            <a:r>
              <a:rPr lang="it-IT" altLang="ja-JP" sz="1600" dirty="0" smtClean="0">
                <a:latin typeface="Book Antiqua" pitchFamily="18" charset="0"/>
                <a:cs typeface="ＭＳ Ｐゴシック" charset="0"/>
              </a:rPr>
              <a:t>attori </a:t>
            </a:r>
            <a:r>
              <a:rPr lang="it-IT" altLang="ja-JP" sz="1600" dirty="0" smtClean="0">
                <a:latin typeface="Book Antiqua" pitchFamily="18" charset="0"/>
                <a:cs typeface="ＭＳ Ｐゴシック" charset="0"/>
              </a:rPr>
              <a:t>chiave per l'attuazione delle misure di adattamento, migliorando la resilienza complessiva dei territori locali in settori strategici, compresa la pianificazione del territorio, la sanità pubblica, la protezione civile, la gestione del rischio, l'energia, l'approvvigionamento idrico e l'ambiente</a:t>
            </a:r>
          </a:p>
          <a:p>
            <a:pPr marL="0" indent="0" algn="just">
              <a:lnSpc>
                <a:spcPct val="130000"/>
              </a:lnSpc>
              <a:spcBef>
                <a:spcPts val="600"/>
              </a:spcBef>
              <a:buNone/>
            </a:pPr>
            <a:r>
              <a:rPr lang="it-IT" sz="1600" b="1" i="1" dirty="0" err="1" smtClean="0">
                <a:latin typeface="Book Antiqua" pitchFamily="18" charset="0"/>
                <a:cs typeface="ＭＳ Ｐゴシック" charset="0"/>
              </a:rPr>
              <a:t>Mayors</a:t>
            </a:r>
            <a:r>
              <a:rPr lang="it-IT" sz="1600" b="1" i="1" dirty="0" smtClean="0">
                <a:latin typeface="Book Antiqua" pitchFamily="18" charset="0"/>
                <a:cs typeface="ＭＳ Ｐゴシック" charset="0"/>
              </a:rPr>
              <a:t> </a:t>
            </a:r>
            <a:r>
              <a:rPr lang="it-IT" sz="1600" b="1" i="1" dirty="0" err="1" smtClean="0">
                <a:latin typeface="Book Antiqua" pitchFamily="18" charset="0"/>
                <a:cs typeface="ＭＳ Ｐゴシック" charset="0"/>
              </a:rPr>
              <a:t>Adapt</a:t>
            </a:r>
            <a:r>
              <a:rPr lang="it-IT" sz="1600" b="1" i="1" dirty="0" smtClean="0">
                <a:latin typeface="Book Antiqua" pitchFamily="18" charset="0"/>
                <a:cs typeface="ＭＳ Ｐゴシック" charset="0"/>
              </a:rPr>
              <a:t> </a:t>
            </a:r>
            <a:r>
              <a:rPr lang="it-IT" altLang="ja-JP" sz="1600" dirty="0" smtClean="0">
                <a:latin typeface="Book Antiqua" pitchFamily="18" charset="0"/>
                <a:cs typeface="ＭＳ Ｐゴシック" charset="0"/>
              </a:rPr>
              <a:t>è l’iniziativa della Commissione Europea per coinvolgere le città nelle azioni di adattamento ai cambiamenti climatici.</a:t>
            </a:r>
          </a:p>
        </p:txBody>
      </p:sp>
      <p:sp>
        <p:nvSpPr>
          <p:cNvPr id="20" name="Rectangle 9"/>
          <p:cNvSpPr>
            <a:spLocks noChangeArrowheads="1"/>
          </p:cNvSpPr>
          <p:nvPr/>
        </p:nvSpPr>
        <p:spPr bwMode="auto">
          <a:xfrm>
            <a:off x="0" y="0"/>
            <a:ext cx="9144000" cy="503238"/>
          </a:xfrm>
          <a:prstGeom prst="rect">
            <a:avLst/>
          </a:prstGeom>
          <a:solidFill>
            <a:srgbClr val="3A4150"/>
          </a:solidFill>
          <a:ln w="9525" algn="ctr">
            <a:noFill/>
            <a:miter lim="800000"/>
            <a:headEnd/>
            <a:tailEnd/>
          </a:ln>
        </p:spPr>
        <p:txBody>
          <a:bodyPr anchor="ctr"/>
          <a:lstStyle/>
          <a:p>
            <a:r>
              <a:rPr lang="it-IT" sz="2000" b="1" dirty="0" err="1" smtClean="0">
                <a:solidFill>
                  <a:schemeClr val="bg1"/>
                </a:solidFill>
                <a:latin typeface="Book Antiqua" pitchFamily="18" charset="0"/>
              </a:rPr>
              <a:t>Mayors</a:t>
            </a:r>
            <a:r>
              <a:rPr lang="it-IT" sz="2000" b="1" dirty="0" smtClean="0">
                <a:solidFill>
                  <a:schemeClr val="bg1"/>
                </a:solidFill>
                <a:latin typeface="Book Antiqua" pitchFamily="18" charset="0"/>
              </a:rPr>
              <a:t> </a:t>
            </a:r>
            <a:r>
              <a:rPr lang="it-IT" sz="2000" b="1" dirty="0" err="1" smtClean="0">
                <a:solidFill>
                  <a:schemeClr val="bg1"/>
                </a:solidFill>
                <a:latin typeface="Book Antiqua" pitchFamily="18" charset="0"/>
              </a:rPr>
              <a:t>Adapt</a:t>
            </a:r>
            <a:r>
              <a:rPr lang="it-IT" sz="2000" b="1" dirty="0" smtClean="0">
                <a:solidFill>
                  <a:schemeClr val="bg1"/>
                </a:solidFill>
                <a:latin typeface="Book Antiqua" pitchFamily="18" charset="0"/>
              </a:rPr>
              <a:t>: i sindaci UE per l’adattamento</a:t>
            </a:r>
          </a:p>
        </p:txBody>
      </p:sp>
      <p:sp>
        <p:nvSpPr>
          <p:cNvPr id="5" name="Rettangolo 4"/>
          <p:cNvSpPr/>
          <p:nvPr/>
        </p:nvSpPr>
        <p:spPr>
          <a:xfrm>
            <a:off x="0" y="2643188"/>
            <a:ext cx="5220072" cy="3666132"/>
          </a:xfrm>
          <a:prstGeom prst="rect">
            <a:avLst/>
          </a:prstGeom>
        </p:spPr>
        <p:txBody>
          <a:bodyPr wrap="square">
            <a:spAutoFit/>
          </a:bodyPr>
          <a:lstStyle/>
          <a:p>
            <a:pPr algn="just">
              <a:lnSpc>
                <a:spcPct val="130000"/>
              </a:lnSpc>
              <a:spcBef>
                <a:spcPts val="600"/>
              </a:spcBef>
              <a:buNone/>
            </a:pPr>
            <a:r>
              <a:rPr lang="it-IT" sz="1600" dirty="0" smtClean="0">
                <a:latin typeface="Book Antiqua" pitchFamily="18" charset="0"/>
                <a:cs typeface="ＭＳ Ｐゴシック" charset="0"/>
              </a:rPr>
              <a:t>Le città che aderiscono all'iniziativa si impegnano a contribuire all'obiettivo generale della strategia di adattamento dell'Unione europea attraverso lo sviluppo di una strategia globale di adattamento o integrando l'adattamento ai cambiamenti climatici nei piani settoriali vigenti in materia. </a:t>
            </a:r>
          </a:p>
          <a:p>
            <a:pPr algn="just">
              <a:lnSpc>
                <a:spcPct val="130000"/>
              </a:lnSpc>
              <a:spcBef>
                <a:spcPts val="600"/>
              </a:spcBef>
              <a:buNone/>
            </a:pPr>
            <a:r>
              <a:rPr lang="it-IT" sz="1600" b="1" i="1" dirty="0" err="1" smtClean="0">
                <a:latin typeface="Book Antiqua" pitchFamily="18" charset="0"/>
                <a:cs typeface="ＭＳ Ｐゴシック" charset="0"/>
              </a:rPr>
              <a:t>Mayors</a:t>
            </a:r>
            <a:r>
              <a:rPr lang="it-IT" sz="1600" b="1" i="1" dirty="0" smtClean="0">
                <a:latin typeface="Book Antiqua" pitchFamily="18" charset="0"/>
                <a:cs typeface="ＭＳ Ｐゴシック" charset="0"/>
              </a:rPr>
              <a:t> </a:t>
            </a:r>
            <a:r>
              <a:rPr lang="it-IT" sz="1600" b="1" i="1" dirty="0" err="1" smtClean="0">
                <a:latin typeface="Book Antiqua" pitchFamily="18" charset="0"/>
                <a:cs typeface="ＭＳ Ｐゴシック" charset="0"/>
              </a:rPr>
              <a:t>Adapt</a:t>
            </a:r>
            <a:r>
              <a:rPr lang="it-IT" sz="1600" b="1" i="1" dirty="0" smtClean="0">
                <a:latin typeface="Book Antiqua" pitchFamily="18" charset="0"/>
                <a:cs typeface="ＭＳ Ｐゴシック" charset="0"/>
              </a:rPr>
              <a:t> </a:t>
            </a:r>
            <a:r>
              <a:rPr lang="it-IT" sz="1600" dirty="0" smtClean="0">
                <a:latin typeface="Book Antiqua" pitchFamily="18" charset="0"/>
                <a:cs typeface="ＭＳ Ｐゴシック" charset="0"/>
              </a:rPr>
              <a:t>ha l’</a:t>
            </a:r>
            <a:r>
              <a:rPr lang="it-IT" altLang="ja-JP" sz="1600" dirty="0" smtClean="0">
                <a:latin typeface="Book Antiqua" pitchFamily="18" charset="0"/>
                <a:cs typeface="ＭＳ Ｐゴシック" charset="0"/>
              </a:rPr>
              <a:t>obiettivo di aumentare il supporto alle iniziative locali, fornire alle città una piattaforma per un maggiore impegno e per il </a:t>
            </a:r>
            <a:r>
              <a:rPr lang="it-IT" altLang="ja-JP" sz="1600" dirty="0" err="1" smtClean="0">
                <a:latin typeface="Book Antiqua" pitchFamily="18" charset="0"/>
                <a:cs typeface="ＭＳ Ｐゴシック" charset="0"/>
              </a:rPr>
              <a:t>networking</a:t>
            </a:r>
            <a:r>
              <a:rPr lang="it-IT" altLang="ja-JP" sz="1600" dirty="0" smtClean="0">
                <a:latin typeface="Book Antiqua" pitchFamily="18" charset="0"/>
                <a:cs typeface="ＭＳ Ｐゴシック" charset="0"/>
              </a:rPr>
              <a:t>, e sensibilizzare l'opinione pubblica sull'adattamento e sulle misure necessarie.</a:t>
            </a:r>
            <a:endParaRPr lang="it-IT" sz="1600" dirty="0" smtClean="0">
              <a:latin typeface="Book Antiqua" pitchFamily="18" charset="0"/>
              <a:cs typeface="ＭＳ Ｐゴシック" charset="0"/>
            </a:endParaRPr>
          </a:p>
        </p:txBody>
      </p:sp>
      <p:grpSp>
        <p:nvGrpSpPr>
          <p:cNvPr id="7" name="Gruppo 6"/>
          <p:cNvGrpSpPr/>
          <p:nvPr/>
        </p:nvGrpSpPr>
        <p:grpSpPr>
          <a:xfrm>
            <a:off x="5436096" y="2194905"/>
            <a:ext cx="3707904" cy="4663095"/>
            <a:chOff x="5436096" y="2194905"/>
            <a:chExt cx="3707904" cy="4663095"/>
          </a:xfrm>
        </p:grpSpPr>
        <p:pic>
          <p:nvPicPr>
            <p:cNvPr id="20482" name="Picture 2" descr="x"/>
            <p:cNvPicPr>
              <a:picLocks noChangeAspect="1" noChangeArrowheads="1"/>
            </p:cNvPicPr>
            <p:nvPr/>
          </p:nvPicPr>
          <p:blipFill>
            <a:blip r:embed="rId2" cstate="print"/>
            <a:srcRect/>
            <a:stretch>
              <a:fillRect/>
            </a:stretch>
          </p:blipFill>
          <p:spPr bwMode="auto">
            <a:xfrm>
              <a:off x="5436096" y="2194905"/>
              <a:ext cx="3707904" cy="4663095"/>
            </a:xfrm>
            <a:prstGeom prst="rect">
              <a:avLst/>
            </a:prstGeom>
            <a:noFill/>
          </p:spPr>
        </p:pic>
        <p:sp>
          <p:nvSpPr>
            <p:cNvPr id="6" name="Rettangolo 5"/>
            <p:cNvSpPr/>
            <p:nvPr/>
          </p:nvSpPr>
          <p:spPr>
            <a:xfrm>
              <a:off x="5436096" y="4393679"/>
              <a:ext cx="3707904" cy="144016"/>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contenuto 2"/>
          <p:cNvSpPr>
            <a:spLocks noGrp="1"/>
          </p:cNvSpPr>
          <p:nvPr>
            <p:ph idx="1"/>
          </p:nvPr>
        </p:nvSpPr>
        <p:spPr>
          <a:xfrm>
            <a:off x="0" y="548680"/>
            <a:ext cx="6516216" cy="5832648"/>
          </a:xfrm>
        </p:spPr>
        <p:txBody>
          <a:bodyPr>
            <a:noAutofit/>
          </a:bodyPr>
          <a:lstStyle/>
          <a:p>
            <a:pPr algn="just" eaLnBrk="1" hangingPunct="1">
              <a:lnSpc>
                <a:spcPct val="114000"/>
              </a:lnSpc>
              <a:spcBef>
                <a:spcPts val="600"/>
              </a:spcBef>
              <a:buNone/>
            </a:pPr>
            <a:r>
              <a:rPr lang="it-IT" altLang="ja-JP" sz="1600" dirty="0" smtClean="0">
                <a:latin typeface="Book Antiqua" pitchFamily="18" charset="0"/>
                <a:cs typeface="ＭＳ Ｐゴシック" charset="0"/>
              </a:rPr>
              <a:t>Il Patto dei Sindaci (</a:t>
            </a:r>
            <a:r>
              <a:rPr lang="it-IT" altLang="ja-JP" sz="1600" i="1" dirty="0" err="1" smtClean="0">
                <a:latin typeface="Book Antiqua" pitchFamily="18" charset="0"/>
                <a:cs typeface="ＭＳ Ｐゴシック" charset="0"/>
              </a:rPr>
              <a:t>Covenant</a:t>
            </a:r>
            <a:r>
              <a:rPr lang="it-IT" altLang="ja-JP" sz="1600" i="1" dirty="0" smtClean="0">
                <a:latin typeface="Book Antiqua" pitchFamily="18" charset="0"/>
                <a:cs typeface="ＭＳ Ｐゴシック" charset="0"/>
              </a:rPr>
              <a:t> </a:t>
            </a:r>
            <a:r>
              <a:rPr lang="it-IT" altLang="ja-JP" sz="1600" i="1" dirty="0" err="1" smtClean="0">
                <a:latin typeface="Book Antiqua" pitchFamily="18" charset="0"/>
                <a:cs typeface="ＭＳ Ｐゴシック" charset="0"/>
              </a:rPr>
              <a:t>of</a:t>
            </a:r>
            <a:r>
              <a:rPr lang="it-IT" altLang="ja-JP" sz="1600" i="1" dirty="0" smtClean="0">
                <a:latin typeface="Book Antiqua" pitchFamily="18" charset="0"/>
                <a:cs typeface="ＭＳ Ｐゴシック" charset="0"/>
              </a:rPr>
              <a:t> </a:t>
            </a:r>
            <a:r>
              <a:rPr lang="it-IT" altLang="ja-JP" sz="1600" i="1" dirty="0" err="1" smtClean="0">
                <a:latin typeface="Book Antiqua" pitchFamily="18" charset="0"/>
                <a:cs typeface="ＭＳ Ｐゴシック" charset="0"/>
              </a:rPr>
              <a:t>Mayors</a:t>
            </a:r>
            <a:r>
              <a:rPr lang="it-IT" altLang="ja-JP" sz="1600" dirty="0" smtClean="0">
                <a:latin typeface="Book Antiqua" pitchFamily="18" charset="0"/>
                <a:cs typeface="ＭＳ Ｐゴシック" charset="0"/>
              </a:rPr>
              <a:t>) è la principale iniziativa europea che vede coinvolte le autorità locali e regionali impegnate ad aumentare l’efficienza energetica e l’utilizzo di fonti energetiche rinnovabili nei loro territori. </a:t>
            </a:r>
          </a:p>
          <a:p>
            <a:pPr algn="just" eaLnBrk="1" hangingPunct="1">
              <a:lnSpc>
                <a:spcPct val="114000"/>
              </a:lnSpc>
              <a:spcBef>
                <a:spcPts val="600"/>
              </a:spcBef>
              <a:buNone/>
            </a:pPr>
            <a:r>
              <a:rPr lang="it-IT" altLang="ja-JP" sz="1600" dirty="0" smtClean="0">
                <a:latin typeface="Book Antiqua" pitchFamily="18" charset="0"/>
                <a:cs typeface="ＭＳ Ｐゴシック" charset="0"/>
              </a:rPr>
              <a:t>Attraverso il loro impegno i firmatari del Patto intendono raggiungere e superare l’obiettivo europeo di riduzione del 20% delle emissioni di CO</a:t>
            </a:r>
            <a:r>
              <a:rPr lang="it-IT" altLang="ja-JP" sz="1600" baseline="-25000" dirty="0" smtClean="0">
                <a:latin typeface="Book Antiqua" pitchFamily="18" charset="0"/>
                <a:cs typeface="ＭＳ Ｐゴシック" charset="0"/>
              </a:rPr>
              <a:t>2</a:t>
            </a:r>
            <a:r>
              <a:rPr lang="it-IT" altLang="ja-JP" sz="1600" dirty="0" smtClean="0">
                <a:latin typeface="Book Antiqua" pitchFamily="18" charset="0"/>
                <a:cs typeface="ＭＳ Ｐゴシック" charset="0"/>
              </a:rPr>
              <a:t> entro il 2020. </a:t>
            </a:r>
          </a:p>
          <a:p>
            <a:pPr algn="just" eaLnBrk="1" hangingPunct="1">
              <a:lnSpc>
                <a:spcPct val="114000"/>
              </a:lnSpc>
              <a:spcBef>
                <a:spcPts val="600"/>
              </a:spcBef>
              <a:buNone/>
            </a:pPr>
            <a:r>
              <a:rPr lang="it-IT" altLang="ja-JP" sz="1600" dirty="0" smtClean="0">
                <a:latin typeface="Book Antiqua" pitchFamily="18" charset="0"/>
                <a:cs typeface="ＭＳ Ｐゴシック" charset="0"/>
              </a:rPr>
              <a:t>Al fine di tradurre il loro impegno politico in misure e progetti concreti, i firmatari del Patto si impegnano a preparare un Inventario di Base delle Emissioni e a presentare, entro l’anno successivo alla firma, un Piano d’azione per l’energia sostenibile in cui sono delineate le azioni principali che essi intendono avviare.</a:t>
            </a:r>
          </a:p>
          <a:p>
            <a:pPr algn="just">
              <a:lnSpc>
                <a:spcPct val="114000"/>
              </a:lnSpc>
              <a:spcBef>
                <a:spcPts val="600"/>
              </a:spcBef>
              <a:buNone/>
            </a:pPr>
            <a:r>
              <a:rPr lang="it-IT" altLang="ja-JP" sz="1600" dirty="0" smtClean="0">
                <a:latin typeface="Book Antiqua" pitchFamily="18" charset="0"/>
                <a:cs typeface="ＭＳ Ｐゴシック" charset="0"/>
              </a:rPr>
              <a:t>L’iniziativa è partita nel 2008 e ha trovato una grande risonanza innanzitutto in Italia e in Spagna</a:t>
            </a:r>
            <a:r>
              <a:rPr lang="it-IT" altLang="ja-JP" sz="1600" dirty="0" smtClean="0">
                <a:latin typeface="Book Antiqua" pitchFamily="18" charset="0"/>
                <a:cs typeface="ＭＳ Ｐゴシック" charset="0"/>
              </a:rPr>
              <a:t>.</a:t>
            </a:r>
          </a:p>
          <a:p>
            <a:pPr algn="just">
              <a:lnSpc>
                <a:spcPct val="114000"/>
              </a:lnSpc>
              <a:spcBef>
                <a:spcPts val="600"/>
              </a:spcBef>
              <a:buNone/>
            </a:pPr>
            <a:r>
              <a:rPr lang="it-IT" altLang="ja-JP" sz="1600" dirty="0" smtClean="0">
                <a:latin typeface="Book Antiqua" pitchFamily="18" charset="0"/>
                <a:cs typeface="ＭＳ Ｐゴシック" charset="0"/>
              </a:rPr>
              <a:t>In </a:t>
            </a:r>
            <a:r>
              <a:rPr lang="it-IT" altLang="ja-JP" sz="1600" b="1" dirty="0" smtClean="0">
                <a:latin typeface="Book Antiqua" pitchFamily="18" charset="0"/>
                <a:cs typeface="ＭＳ Ｐゴシック" charset="0"/>
              </a:rPr>
              <a:t>Molise</a:t>
            </a:r>
            <a:r>
              <a:rPr lang="it-IT" altLang="ja-JP" sz="1600" dirty="0" smtClean="0">
                <a:latin typeface="Book Antiqua" pitchFamily="18" charset="0"/>
                <a:cs typeface="ＭＳ Ｐゴシック" charset="0"/>
              </a:rPr>
              <a:t> sia i 52 comuni della Provincia di Isernia che gli 84 comuni della Provincia </a:t>
            </a:r>
            <a:r>
              <a:rPr lang="it-IT" altLang="ja-JP" sz="1600" smtClean="0">
                <a:latin typeface="Book Antiqua" pitchFamily="18" charset="0"/>
                <a:cs typeface="ＭＳ Ｐゴシック" charset="0"/>
              </a:rPr>
              <a:t>di Campobasso hanno </a:t>
            </a:r>
            <a:r>
              <a:rPr lang="it-IT" altLang="ja-JP" sz="1600" dirty="0" smtClean="0">
                <a:latin typeface="Book Antiqua" pitchFamily="18" charset="0"/>
                <a:cs typeface="ＭＳ Ｐゴシック" charset="0"/>
              </a:rPr>
              <a:t>aderito all’iniziativa e grazie alle risorse del POR FESR 2007-2013 sono state elaborate 136 proposte di Piani d’Azione per l’Energia Sostenibile (PAES).</a:t>
            </a:r>
            <a:endParaRPr lang="it-IT" altLang="ja-JP" sz="1600" dirty="0" smtClean="0">
              <a:latin typeface="Book Antiqua" pitchFamily="18" charset="0"/>
              <a:cs typeface="ＭＳ Ｐゴシック" charset="0"/>
            </a:endParaRPr>
          </a:p>
        </p:txBody>
      </p:sp>
      <p:sp>
        <p:nvSpPr>
          <p:cNvPr id="20" name="Titolo 1"/>
          <p:cNvSpPr txBox="1">
            <a:spLocks/>
          </p:cNvSpPr>
          <p:nvPr/>
        </p:nvSpPr>
        <p:spPr bwMode="auto">
          <a:xfrm>
            <a:off x="0" y="0"/>
            <a:ext cx="9144000" cy="503238"/>
          </a:xfrm>
          <a:prstGeom prst="rect">
            <a:avLst/>
          </a:prstGeom>
          <a:solidFill>
            <a:srgbClr val="3A4150"/>
          </a:solidFill>
          <a:ln w="9525" algn="ctr">
            <a:noFill/>
            <a:miter lim="800000"/>
            <a:headEnd/>
            <a:tailEnd/>
          </a:ln>
        </p:spPr>
        <p:txBody>
          <a:bodyPr anchor="ctr"/>
          <a:lstStyle/>
          <a:p>
            <a:pPr>
              <a:defRPr/>
            </a:pPr>
            <a:r>
              <a:rPr lang="it-IT" sz="2000" b="1" dirty="0">
                <a:solidFill>
                  <a:schemeClr val="bg1"/>
                </a:solidFill>
                <a:latin typeface="Book Antiqua" pitchFamily="18" charset="0"/>
              </a:rPr>
              <a:t>Il Patto dei Sindaci: i sindaci UE per la mitigazione</a:t>
            </a:r>
          </a:p>
        </p:txBody>
      </p:sp>
      <p:sp>
        <p:nvSpPr>
          <p:cNvPr id="32774" name="Rectangle 21"/>
          <p:cNvSpPr>
            <a:spLocks noChangeArrowheads="1"/>
          </p:cNvSpPr>
          <p:nvPr/>
        </p:nvSpPr>
        <p:spPr bwMode="auto">
          <a:xfrm>
            <a:off x="3890963" y="1717675"/>
            <a:ext cx="1387475" cy="0"/>
          </a:xfrm>
          <a:prstGeom prst="rect">
            <a:avLst/>
          </a:prstGeom>
          <a:noFill/>
          <a:ln w="9525">
            <a:noFill/>
            <a:miter lim="800000"/>
            <a:headEnd/>
            <a:tailEnd/>
          </a:ln>
        </p:spPr>
        <p:txBody>
          <a:bodyPr wrap="none" anchor="ctr">
            <a:spAutoFit/>
          </a:bodyPr>
          <a:lstStyle/>
          <a:p>
            <a:pPr eaLnBrk="0" hangingPunct="0"/>
            <a:endParaRPr lang="it-IT"/>
          </a:p>
          <a:p>
            <a:pPr eaLnBrk="0" hangingPunct="0"/>
            <a:endParaRPr lang="it-IT"/>
          </a:p>
        </p:txBody>
      </p:sp>
      <p:sp>
        <p:nvSpPr>
          <p:cNvPr id="32775" name="Rectangle 23"/>
          <p:cNvSpPr>
            <a:spLocks noChangeArrowheads="1"/>
          </p:cNvSpPr>
          <p:nvPr/>
        </p:nvSpPr>
        <p:spPr bwMode="auto">
          <a:xfrm>
            <a:off x="3890963" y="2592388"/>
            <a:ext cx="1387475" cy="0"/>
          </a:xfrm>
          <a:prstGeom prst="rect">
            <a:avLst/>
          </a:prstGeom>
          <a:noFill/>
          <a:ln w="9525">
            <a:noFill/>
            <a:miter lim="800000"/>
            <a:headEnd/>
            <a:tailEnd/>
          </a:ln>
        </p:spPr>
        <p:txBody>
          <a:bodyPr wrap="none" anchor="ctr">
            <a:spAutoFit/>
          </a:bodyPr>
          <a:lstStyle/>
          <a:p>
            <a:pPr eaLnBrk="0" hangingPunct="0"/>
            <a:endParaRPr lang="it-IT"/>
          </a:p>
          <a:p>
            <a:pPr eaLnBrk="0" hangingPunct="0"/>
            <a:endParaRPr lang="it-IT"/>
          </a:p>
        </p:txBody>
      </p:sp>
      <p:sp>
        <p:nvSpPr>
          <p:cNvPr id="25" name="Rettangolo 24"/>
          <p:cNvSpPr/>
          <p:nvPr/>
        </p:nvSpPr>
        <p:spPr>
          <a:xfrm>
            <a:off x="6588224" y="1268760"/>
            <a:ext cx="2555776" cy="576262"/>
          </a:xfrm>
          <a:prstGeom prst="rect">
            <a:avLst/>
          </a:prstGeom>
          <a:solidFill>
            <a:srgbClr val="3A4150"/>
          </a:solidFill>
          <a:ln>
            <a:solidFill>
              <a:srgbClr val="3A41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b="1" dirty="0">
                <a:latin typeface="Book Antiqua" pitchFamily="18" charset="0"/>
              </a:rPr>
              <a:t>Fase 1: Firma del Patto dei Sindaci</a:t>
            </a:r>
          </a:p>
        </p:txBody>
      </p:sp>
      <p:sp>
        <p:nvSpPr>
          <p:cNvPr id="26" name="Rettangolo 25"/>
          <p:cNvSpPr/>
          <p:nvPr/>
        </p:nvSpPr>
        <p:spPr>
          <a:xfrm>
            <a:off x="6588224" y="1845022"/>
            <a:ext cx="2555776" cy="863600"/>
          </a:xfrm>
          <a:prstGeom prst="rect">
            <a:avLst/>
          </a:prstGeom>
          <a:solidFill>
            <a:schemeClr val="accent4">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200" dirty="0">
              <a:solidFill>
                <a:srgbClr val="FFFFFF"/>
              </a:solidFill>
              <a:latin typeface="Book Antiqua" pitchFamily="18" charset="0"/>
              <a:ea typeface="ＭＳ Ｐゴシック" pitchFamily="34" charset="-128"/>
            </a:endParaRPr>
          </a:p>
          <a:p>
            <a:pPr algn="ctr">
              <a:defRPr/>
            </a:pPr>
            <a:r>
              <a:rPr lang="it-IT" sz="1200" dirty="0">
                <a:solidFill>
                  <a:schemeClr val="tx1"/>
                </a:solidFill>
                <a:latin typeface="Book Antiqua" pitchFamily="18" charset="0"/>
                <a:ea typeface="ＭＳ Ｐゴシック" pitchFamily="34" charset="-128"/>
              </a:rPr>
              <a:t>Creazione di adeguate strutture amministrative</a:t>
            </a:r>
          </a:p>
          <a:p>
            <a:pPr algn="ctr">
              <a:defRPr/>
            </a:pPr>
            <a:r>
              <a:rPr lang="it-IT" sz="1200" dirty="0">
                <a:solidFill>
                  <a:schemeClr val="tx1"/>
                </a:solidFill>
                <a:latin typeface="Book Antiqua" pitchFamily="18" charset="0"/>
                <a:ea typeface="ＭＳ Ｐゴシック" pitchFamily="34" charset="-128"/>
              </a:rPr>
              <a:t>Sviluppo </a:t>
            </a:r>
            <a:r>
              <a:rPr lang="it-IT" sz="1200" dirty="0" smtClean="0">
                <a:solidFill>
                  <a:schemeClr val="tx1"/>
                </a:solidFill>
                <a:latin typeface="Book Antiqua" pitchFamily="18" charset="0"/>
                <a:ea typeface="ＭＳ Ｐゴシック" pitchFamily="34" charset="-128"/>
              </a:rPr>
              <a:t>dell’</a:t>
            </a:r>
            <a:r>
              <a:rPr lang="it-IT" altLang="ja-JP" sz="1200" dirty="0" smtClean="0">
                <a:solidFill>
                  <a:schemeClr val="tx1"/>
                </a:solidFill>
                <a:latin typeface="Book Antiqua" pitchFamily="18" charset="0"/>
              </a:rPr>
              <a:t>Inventario </a:t>
            </a:r>
            <a:r>
              <a:rPr lang="it-IT" altLang="ja-JP" sz="1200" dirty="0">
                <a:solidFill>
                  <a:schemeClr val="tx1"/>
                </a:solidFill>
                <a:latin typeface="Book Antiqua" pitchFamily="18" charset="0"/>
              </a:rPr>
              <a:t>di Base delle Emissioni e del PAES</a:t>
            </a:r>
          </a:p>
          <a:p>
            <a:pPr algn="ctr">
              <a:defRPr/>
            </a:pPr>
            <a:endParaRPr lang="it-IT" sz="1200" dirty="0">
              <a:solidFill>
                <a:srgbClr val="FFFFFF"/>
              </a:solidFill>
              <a:latin typeface="Book Antiqua" pitchFamily="18" charset="0"/>
              <a:ea typeface="ＭＳ Ｐゴシック" pitchFamily="34" charset="-128"/>
            </a:endParaRPr>
          </a:p>
        </p:txBody>
      </p:sp>
      <p:sp>
        <p:nvSpPr>
          <p:cNvPr id="27" name="Rettangolo 26"/>
          <p:cNvSpPr/>
          <p:nvPr/>
        </p:nvSpPr>
        <p:spPr>
          <a:xfrm>
            <a:off x="6588224" y="2708622"/>
            <a:ext cx="2555776" cy="720725"/>
          </a:xfrm>
          <a:prstGeom prst="rect">
            <a:avLst/>
          </a:prstGeom>
          <a:solidFill>
            <a:srgbClr val="4F586D"/>
          </a:solidFill>
          <a:ln>
            <a:solidFill>
              <a:srgbClr val="4F58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b="1" dirty="0">
                <a:solidFill>
                  <a:srgbClr val="FFFFFF"/>
                </a:solidFill>
                <a:latin typeface="Book Antiqua" pitchFamily="18" charset="0"/>
                <a:ea typeface="ＭＳ Ｐゴシック" pitchFamily="34" charset="-128"/>
              </a:rPr>
              <a:t>Fase 2: Presentazione del Piano </a:t>
            </a:r>
            <a:r>
              <a:rPr lang="it-IT" sz="1400" b="1" dirty="0" smtClean="0">
                <a:solidFill>
                  <a:srgbClr val="FFFFFF"/>
                </a:solidFill>
                <a:latin typeface="Book Antiqua" pitchFamily="18" charset="0"/>
                <a:ea typeface="ＭＳ Ｐゴシック" pitchFamily="34" charset="-128"/>
              </a:rPr>
              <a:t>d’</a:t>
            </a:r>
            <a:r>
              <a:rPr lang="it-IT" altLang="ja-JP" sz="1400" b="1" dirty="0" smtClean="0">
                <a:solidFill>
                  <a:srgbClr val="FFFFFF"/>
                </a:solidFill>
                <a:latin typeface="Book Antiqua" pitchFamily="18" charset="0"/>
              </a:rPr>
              <a:t>azione </a:t>
            </a:r>
            <a:r>
              <a:rPr lang="it-IT" altLang="ja-JP" sz="1400" b="1" dirty="0">
                <a:solidFill>
                  <a:srgbClr val="FFFFFF"/>
                </a:solidFill>
                <a:latin typeface="Book Antiqua" pitchFamily="18" charset="0"/>
              </a:rPr>
              <a:t>per </a:t>
            </a:r>
            <a:r>
              <a:rPr lang="it-IT" altLang="ja-JP" sz="1400" b="1" dirty="0" smtClean="0">
                <a:solidFill>
                  <a:srgbClr val="FFFFFF"/>
                </a:solidFill>
                <a:latin typeface="Book Antiqua" pitchFamily="18" charset="0"/>
              </a:rPr>
              <a:t>l’energia </a:t>
            </a:r>
            <a:r>
              <a:rPr lang="it-IT" altLang="ja-JP" sz="1400" b="1" dirty="0">
                <a:solidFill>
                  <a:srgbClr val="FFFFFF"/>
                </a:solidFill>
                <a:latin typeface="Book Antiqua" pitchFamily="18" charset="0"/>
              </a:rPr>
              <a:t>sostenibile</a:t>
            </a:r>
            <a:endParaRPr lang="it-IT" sz="1400" b="1" dirty="0">
              <a:solidFill>
                <a:srgbClr val="FFFFFF"/>
              </a:solidFill>
              <a:latin typeface="Book Antiqua" pitchFamily="18" charset="0"/>
              <a:ea typeface="ＭＳ Ｐゴシック" pitchFamily="34" charset="-128"/>
            </a:endParaRPr>
          </a:p>
        </p:txBody>
      </p:sp>
      <p:sp>
        <p:nvSpPr>
          <p:cNvPr id="28" name="Rettangolo 27"/>
          <p:cNvSpPr/>
          <p:nvPr/>
        </p:nvSpPr>
        <p:spPr>
          <a:xfrm>
            <a:off x="6588224" y="3429347"/>
            <a:ext cx="2555776" cy="863600"/>
          </a:xfrm>
          <a:prstGeom prst="rect">
            <a:avLst/>
          </a:prstGeom>
          <a:solidFill>
            <a:schemeClr val="accent4">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dirty="0">
                <a:solidFill>
                  <a:schemeClr val="tx1"/>
                </a:solidFill>
                <a:latin typeface="Book Antiqua" pitchFamily="18" charset="0"/>
                <a:ea typeface="ＭＳ Ｐゴシック" pitchFamily="34" charset="-128"/>
              </a:rPr>
              <a:t>Attuazione del Piano </a:t>
            </a:r>
            <a:r>
              <a:rPr lang="it-IT" sz="1200" dirty="0" smtClean="0">
                <a:solidFill>
                  <a:schemeClr val="tx1"/>
                </a:solidFill>
                <a:latin typeface="Book Antiqua" pitchFamily="18" charset="0"/>
                <a:ea typeface="ＭＳ Ｐゴシック" pitchFamily="34" charset="-128"/>
              </a:rPr>
              <a:t>d’</a:t>
            </a:r>
            <a:r>
              <a:rPr lang="it-IT" altLang="ja-JP" sz="1200" dirty="0" smtClean="0">
                <a:solidFill>
                  <a:schemeClr val="tx1"/>
                </a:solidFill>
                <a:latin typeface="Book Antiqua" pitchFamily="18" charset="0"/>
              </a:rPr>
              <a:t>azione </a:t>
            </a:r>
            <a:r>
              <a:rPr lang="it-IT" altLang="ja-JP" sz="1200" dirty="0">
                <a:solidFill>
                  <a:schemeClr val="tx1"/>
                </a:solidFill>
                <a:latin typeface="Book Antiqua" pitchFamily="18" charset="0"/>
              </a:rPr>
              <a:t>per </a:t>
            </a:r>
            <a:r>
              <a:rPr lang="it-IT" altLang="ja-JP" sz="1200" dirty="0" smtClean="0">
                <a:solidFill>
                  <a:schemeClr val="tx1"/>
                </a:solidFill>
                <a:latin typeface="Book Antiqua" pitchFamily="18" charset="0"/>
              </a:rPr>
              <a:t>l’energia </a:t>
            </a:r>
            <a:r>
              <a:rPr lang="it-IT" altLang="ja-JP" sz="1200" dirty="0">
                <a:solidFill>
                  <a:schemeClr val="tx1"/>
                </a:solidFill>
                <a:latin typeface="Book Antiqua" pitchFamily="18" charset="0"/>
              </a:rPr>
              <a:t>sostenibile</a:t>
            </a:r>
          </a:p>
          <a:p>
            <a:pPr algn="ctr">
              <a:defRPr/>
            </a:pPr>
            <a:r>
              <a:rPr lang="it-IT" sz="1200" dirty="0">
                <a:solidFill>
                  <a:schemeClr val="tx1"/>
                </a:solidFill>
                <a:latin typeface="Book Antiqua" pitchFamily="18" charset="0"/>
                <a:ea typeface="ＭＳ Ｐゴシック" pitchFamily="34" charset="-128"/>
              </a:rPr>
              <a:t>Monitoraggio </a:t>
            </a:r>
            <a:r>
              <a:rPr lang="it-IT" sz="1200" dirty="0" smtClean="0">
                <a:solidFill>
                  <a:schemeClr val="tx1"/>
                </a:solidFill>
                <a:latin typeface="Book Antiqua" pitchFamily="18" charset="0"/>
                <a:ea typeface="ＭＳ Ｐゴシック" pitchFamily="34" charset="-128"/>
              </a:rPr>
              <a:t>dell’</a:t>
            </a:r>
            <a:r>
              <a:rPr lang="it-IT" altLang="ja-JP" sz="1200" dirty="0" smtClean="0">
                <a:solidFill>
                  <a:schemeClr val="tx1"/>
                </a:solidFill>
                <a:latin typeface="Book Antiqua" pitchFamily="18" charset="0"/>
              </a:rPr>
              <a:t>avanzamento</a:t>
            </a:r>
            <a:endParaRPr lang="it-IT" sz="1200" dirty="0">
              <a:solidFill>
                <a:schemeClr val="tx1"/>
              </a:solidFill>
              <a:latin typeface="Book Antiqua" pitchFamily="18" charset="0"/>
              <a:ea typeface="ＭＳ Ｐゴシック" pitchFamily="34" charset="-128"/>
            </a:endParaRPr>
          </a:p>
        </p:txBody>
      </p:sp>
      <p:sp>
        <p:nvSpPr>
          <p:cNvPr id="29" name="Triangolo isoscele 28"/>
          <p:cNvSpPr/>
          <p:nvPr/>
        </p:nvSpPr>
        <p:spPr>
          <a:xfrm rot="10800000">
            <a:off x="6588224" y="5013670"/>
            <a:ext cx="2555776" cy="792163"/>
          </a:xfrm>
          <a:prstGeom prst="triangle">
            <a:avLst>
              <a:gd name="adj" fmla="val 47795"/>
            </a:avLst>
          </a:prstGeom>
          <a:solidFill>
            <a:srgbClr val="4F586D"/>
          </a:solidFill>
          <a:ln>
            <a:solidFill>
              <a:srgbClr val="4F58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latin typeface="Book Antiqua" pitchFamily="18" charset="0"/>
            </a:endParaRPr>
          </a:p>
        </p:txBody>
      </p:sp>
      <p:sp>
        <p:nvSpPr>
          <p:cNvPr id="30" name="Rettangolo 29"/>
          <p:cNvSpPr/>
          <p:nvPr/>
        </p:nvSpPr>
        <p:spPr>
          <a:xfrm>
            <a:off x="6588224" y="4292947"/>
            <a:ext cx="2555776" cy="720725"/>
          </a:xfrm>
          <a:prstGeom prst="rect">
            <a:avLst/>
          </a:prstGeom>
          <a:solidFill>
            <a:srgbClr val="4F586D"/>
          </a:solidFill>
          <a:ln>
            <a:solidFill>
              <a:srgbClr val="4F58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b="1" dirty="0">
                <a:latin typeface="Book Antiqua" pitchFamily="18" charset="0"/>
              </a:rPr>
              <a:t>Fase 3: Presentazione periodica dei rapporti di attuazione</a:t>
            </a:r>
          </a:p>
        </p:txBody>
      </p:sp>
      <p:sp>
        <p:nvSpPr>
          <p:cNvPr id="32782" name="CasellaDiTesto 30"/>
          <p:cNvSpPr txBox="1">
            <a:spLocks noChangeArrowheads="1"/>
          </p:cNvSpPr>
          <p:nvPr/>
        </p:nvSpPr>
        <p:spPr bwMode="auto">
          <a:xfrm>
            <a:off x="7280970" y="5013672"/>
            <a:ext cx="1359793" cy="554038"/>
          </a:xfrm>
          <a:prstGeom prst="rect">
            <a:avLst/>
          </a:prstGeom>
          <a:noFill/>
          <a:ln w="9525">
            <a:noFill/>
            <a:miter lim="800000"/>
            <a:headEnd/>
            <a:tailEnd/>
          </a:ln>
        </p:spPr>
        <p:txBody>
          <a:bodyPr wrap="square">
            <a:spAutoFit/>
          </a:bodyPr>
          <a:lstStyle/>
          <a:p>
            <a:pPr algn="ctr"/>
            <a:r>
              <a:rPr lang="it-IT" sz="1600" b="1" dirty="0">
                <a:solidFill>
                  <a:schemeClr val="bg1"/>
                </a:solidFill>
                <a:latin typeface="Book Antiqua" pitchFamily="18" charset="0"/>
              </a:rPr>
              <a:t>-20% CO</a:t>
            </a:r>
            <a:r>
              <a:rPr lang="it-IT" sz="1600" b="1" baseline="-25000" dirty="0">
                <a:solidFill>
                  <a:schemeClr val="bg1"/>
                </a:solidFill>
                <a:latin typeface="Book Antiqua" pitchFamily="18" charset="0"/>
              </a:rPr>
              <a:t>2</a:t>
            </a:r>
            <a:r>
              <a:rPr lang="it-IT" sz="1600" b="1" dirty="0">
                <a:solidFill>
                  <a:schemeClr val="bg1"/>
                </a:solidFill>
                <a:latin typeface="Book Antiqua" pitchFamily="18" charset="0"/>
              </a:rPr>
              <a:t> </a:t>
            </a:r>
            <a:r>
              <a:rPr lang="it-IT" sz="1400" b="1" dirty="0">
                <a:solidFill>
                  <a:schemeClr val="bg1"/>
                </a:solidFill>
                <a:latin typeface="Book Antiqua" pitchFamily="18" charset="0"/>
              </a:rPr>
              <a:t>entro il </a:t>
            </a:r>
            <a:r>
              <a:rPr lang="it-IT" sz="1400" b="1" dirty="0" smtClean="0">
                <a:solidFill>
                  <a:schemeClr val="bg1"/>
                </a:solidFill>
                <a:latin typeface="Book Antiqua" pitchFamily="18" charset="0"/>
              </a:rPr>
              <a:t>2020</a:t>
            </a:r>
            <a:endParaRPr lang="it-IT" sz="1400" b="1" dirty="0">
              <a:solidFill>
                <a:schemeClr val="bg1"/>
              </a:solidFill>
              <a:latin typeface="Book Antiqua"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olo 1"/>
          <p:cNvSpPr txBox="1">
            <a:spLocks/>
          </p:cNvSpPr>
          <p:nvPr/>
        </p:nvSpPr>
        <p:spPr bwMode="auto">
          <a:xfrm>
            <a:off x="0" y="404664"/>
            <a:ext cx="8496300" cy="4032250"/>
          </a:xfrm>
          <a:prstGeom prst="rect">
            <a:avLst/>
          </a:prstGeom>
          <a:noFill/>
          <a:ln w="9525">
            <a:noFill/>
            <a:miter lim="800000"/>
            <a:headEnd/>
            <a:tailEnd/>
          </a:ln>
        </p:spPr>
        <p:txBody>
          <a:bodyPr anchor="ctr"/>
          <a:lstStyle/>
          <a:p>
            <a:endParaRPr lang="it-IT" sz="2000" b="1" dirty="0">
              <a:latin typeface="Book Antiqua" pitchFamily="18" charset="0"/>
            </a:endParaRPr>
          </a:p>
          <a:p>
            <a:endParaRPr lang="it-IT" sz="2000" b="1" dirty="0">
              <a:latin typeface="Book Antiqua" pitchFamily="18" charset="0"/>
            </a:endParaRPr>
          </a:p>
          <a:p>
            <a:r>
              <a:rPr lang="it-IT" sz="2000" b="1" dirty="0">
                <a:latin typeface="Book Antiqua" pitchFamily="18" charset="0"/>
              </a:rPr>
              <a:t>Grazie per </a:t>
            </a:r>
            <a:r>
              <a:rPr lang="it-IT" sz="2000" b="1" dirty="0" smtClean="0">
                <a:latin typeface="Book Antiqua" pitchFamily="18" charset="0"/>
              </a:rPr>
              <a:t>l</a:t>
            </a:r>
            <a:r>
              <a:rPr lang="it-IT" altLang="ja-JP" sz="2000" b="1" dirty="0" smtClean="0">
                <a:latin typeface="Book Antiqua" pitchFamily="18" charset="0"/>
              </a:rPr>
              <a:t>’attenzione</a:t>
            </a:r>
            <a:r>
              <a:rPr lang="it-IT" altLang="ja-JP" sz="2000" b="1" dirty="0">
                <a:latin typeface="Book Antiqua" pitchFamily="18" charset="0"/>
              </a:rPr>
              <a:t>!</a:t>
            </a:r>
          </a:p>
          <a:p>
            <a:endParaRPr lang="it-IT" sz="2000" b="1" dirty="0">
              <a:latin typeface="Book Antiqua" pitchFamily="18" charset="0"/>
            </a:endParaRPr>
          </a:p>
          <a:p>
            <a:r>
              <a:rPr lang="it-IT" sz="2000" b="1" dirty="0" smtClean="0">
                <a:latin typeface="Book Antiqua" pitchFamily="18" charset="0"/>
                <a:hlinkClick r:id="rId2"/>
              </a:rPr>
              <a:t>marina.vitullo@isprambiente.it</a:t>
            </a:r>
            <a:endParaRPr lang="it-IT" sz="2000" b="1" dirty="0" smtClean="0">
              <a:latin typeface="Book Antiqua" pitchFamily="18" charset="0"/>
            </a:endParaRPr>
          </a:p>
          <a:p>
            <a:endParaRPr lang="it-IT" sz="2000" b="1" dirty="0">
              <a:latin typeface="Book Antiqua" pitchFamily="18" charset="0"/>
            </a:endParaRPr>
          </a:p>
        </p:txBody>
      </p:sp>
      <p:pic>
        <p:nvPicPr>
          <p:cNvPr id="4" name="Picture 4" descr="Earth"/>
          <p:cNvPicPr>
            <a:picLocks noChangeAspect="1" noChangeArrowheads="1"/>
          </p:cNvPicPr>
          <p:nvPr/>
        </p:nvPicPr>
        <p:blipFill>
          <a:blip r:embed="rId3" cstate="print"/>
          <a:srcRect/>
          <a:stretch>
            <a:fillRect/>
          </a:stretch>
        </p:blipFill>
        <p:spPr bwMode="auto">
          <a:xfrm>
            <a:off x="-68772" y="4026023"/>
            <a:ext cx="9212772" cy="283197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A4150"/>
        </a:solidFill>
        <a:effectLst/>
      </p:bgPr>
    </p:bg>
    <p:spTree>
      <p:nvGrpSpPr>
        <p:cNvPr id="1" name=""/>
        <p:cNvGrpSpPr/>
        <p:nvPr/>
      </p:nvGrpSpPr>
      <p:grpSpPr>
        <a:xfrm>
          <a:off x="0" y="0"/>
          <a:ext cx="0" cy="0"/>
          <a:chOff x="0" y="0"/>
          <a:chExt cx="0" cy="0"/>
        </a:xfrm>
      </p:grpSpPr>
      <p:grpSp>
        <p:nvGrpSpPr>
          <p:cNvPr id="110" name="Gruppo 109"/>
          <p:cNvGrpSpPr/>
          <p:nvPr/>
        </p:nvGrpSpPr>
        <p:grpSpPr>
          <a:xfrm>
            <a:off x="107504" y="620688"/>
            <a:ext cx="8893175" cy="5976664"/>
            <a:chOff x="250825" y="620688"/>
            <a:chExt cx="8713961" cy="5856312"/>
          </a:xfrm>
        </p:grpSpPr>
        <p:sp>
          <p:nvSpPr>
            <p:cNvPr id="31745" name="Rectangle 1026"/>
            <p:cNvSpPr>
              <a:spLocks noChangeArrowheads="1"/>
            </p:cNvSpPr>
            <p:nvPr/>
          </p:nvSpPr>
          <p:spPr bwMode="auto">
            <a:xfrm>
              <a:off x="304800" y="4589463"/>
              <a:ext cx="8636000" cy="990600"/>
            </a:xfrm>
            <a:prstGeom prst="rect">
              <a:avLst/>
            </a:prstGeom>
            <a:solidFill>
              <a:srgbClr val="EAEAEA"/>
            </a:solidFill>
            <a:ln w="9525">
              <a:noFill/>
              <a:miter lim="800000"/>
              <a:headEnd/>
              <a:tailEnd/>
            </a:ln>
          </p:spPr>
          <p:txBody>
            <a:bodyPr wrap="none" anchor="ctr"/>
            <a:lstStyle/>
            <a:p>
              <a:endParaRPr lang="it-IT">
                <a:latin typeface="Book Antiqua" pitchFamily="18" charset="0"/>
              </a:endParaRPr>
            </a:p>
          </p:txBody>
        </p:sp>
        <p:sp>
          <p:nvSpPr>
            <p:cNvPr id="31746" name="Rectangle 1027"/>
            <p:cNvSpPr>
              <a:spLocks noChangeArrowheads="1"/>
            </p:cNvSpPr>
            <p:nvPr/>
          </p:nvSpPr>
          <p:spPr bwMode="auto">
            <a:xfrm>
              <a:off x="304800" y="5562600"/>
              <a:ext cx="8636000" cy="914400"/>
            </a:xfrm>
            <a:prstGeom prst="rect">
              <a:avLst/>
            </a:prstGeom>
            <a:solidFill>
              <a:srgbClr val="DDDDDD"/>
            </a:solidFill>
            <a:ln w="9525">
              <a:noFill/>
              <a:miter lim="800000"/>
              <a:headEnd/>
              <a:tailEnd/>
            </a:ln>
          </p:spPr>
          <p:txBody>
            <a:bodyPr wrap="none" anchor="ctr"/>
            <a:lstStyle/>
            <a:p>
              <a:endParaRPr lang="it-IT">
                <a:latin typeface="Book Antiqua" pitchFamily="18" charset="0"/>
              </a:endParaRPr>
            </a:p>
          </p:txBody>
        </p:sp>
        <p:sp>
          <p:nvSpPr>
            <p:cNvPr id="31747" name="Rectangle 1028"/>
            <p:cNvSpPr>
              <a:spLocks noChangeArrowheads="1"/>
            </p:cNvSpPr>
            <p:nvPr/>
          </p:nvSpPr>
          <p:spPr bwMode="auto">
            <a:xfrm>
              <a:off x="304800" y="3733800"/>
              <a:ext cx="8636000" cy="1019175"/>
            </a:xfrm>
            <a:prstGeom prst="rect">
              <a:avLst/>
            </a:prstGeom>
            <a:solidFill>
              <a:srgbClr val="DDDDDD"/>
            </a:solidFill>
            <a:ln w="9525">
              <a:noFill/>
              <a:miter lim="800000"/>
              <a:headEnd/>
              <a:tailEnd/>
            </a:ln>
          </p:spPr>
          <p:txBody>
            <a:bodyPr wrap="none" anchor="ctr"/>
            <a:lstStyle/>
            <a:p>
              <a:endParaRPr lang="it-IT">
                <a:latin typeface="Book Antiqua" pitchFamily="18" charset="0"/>
              </a:endParaRPr>
            </a:p>
          </p:txBody>
        </p:sp>
        <p:sp>
          <p:nvSpPr>
            <p:cNvPr id="31748" name="Rectangle 1029"/>
            <p:cNvSpPr>
              <a:spLocks noChangeArrowheads="1"/>
            </p:cNvSpPr>
            <p:nvPr/>
          </p:nvSpPr>
          <p:spPr bwMode="auto">
            <a:xfrm>
              <a:off x="304800" y="1295400"/>
              <a:ext cx="8636000" cy="1295400"/>
            </a:xfrm>
            <a:prstGeom prst="rect">
              <a:avLst/>
            </a:prstGeom>
            <a:solidFill>
              <a:srgbClr val="DDDDDD"/>
            </a:solidFill>
            <a:ln w="9525">
              <a:noFill/>
              <a:miter lim="800000"/>
              <a:headEnd/>
              <a:tailEnd/>
            </a:ln>
          </p:spPr>
          <p:txBody>
            <a:bodyPr wrap="none" anchor="ctr"/>
            <a:lstStyle/>
            <a:p>
              <a:endParaRPr lang="it-IT">
                <a:latin typeface="Book Antiqua" pitchFamily="18" charset="0"/>
              </a:endParaRPr>
            </a:p>
          </p:txBody>
        </p:sp>
        <p:sp>
          <p:nvSpPr>
            <p:cNvPr id="31749" name="Rectangle 1030"/>
            <p:cNvSpPr>
              <a:spLocks noChangeArrowheads="1"/>
            </p:cNvSpPr>
            <p:nvPr/>
          </p:nvSpPr>
          <p:spPr bwMode="auto">
            <a:xfrm>
              <a:off x="304800" y="2514600"/>
              <a:ext cx="8636000" cy="1219200"/>
            </a:xfrm>
            <a:prstGeom prst="rect">
              <a:avLst/>
            </a:prstGeom>
            <a:solidFill>
              <a:srgbClr val="EAEAEA"/>
            </a:solidFill>
            <a:ln w="9525">
              <a:noFill/>
              <a:miter lim="800000"/>
              <a:headEnd/>
              <a:tailEnd/>
            </a:ln>
          </p:spPr>
          <p:txBody>
            <a:bodyPr wrap="none" anchor="ctr"/>
            <a:lstStyle/>
            <a:p>
              <a:endParaRPr lang="it-IT">
                <a:latin typeface="Book Antiqua" pitchFamily="18" charset="0"/>
              </a:endParaRPr>
            </a:p>
          </p:txBody>
        </p:sp>
        <p:sp>
          <p:nvSpPr>
            <p:cNvPr id="31750" name="Rectangle 1031"/>
            <p:cNvSpPr>
              <a:spLocks noChangeArrowheads="1"/>
            </p:cNvSpPr>
            <p:nvPr/>
          </p:nvSpPr>
          <p:spPr bwMode="auto">
            <a:xfrm>
              <a:off x="298450" y="685800"/>
              <a:ext cx="8636000" cy="609600"/>
            </a:xfrm>
            <a:prstGeom prst="rect">
              <a:avLst/>
            </a:prstGeom>
            <a:solidFill>
              <a:srgbClr val="B2B2B2"/>
            </a:solidFill>
            <a:ln w="9525">
              <a:noFill/>
              <a:miter lim="800000"/>
              <a:headEnd/>
              <a:tailEnd/>
            </a:ln>
          </p:spPr>
          <p:txBody>
            <a:bodyPr wrap="none" anchor="ctr"/>
            <a:lstStyle/>
            <a:p>
              <a:endParaRPr lang="it-IT">
                <a:latin typeface="Book Antiqua" pitchFamily="18" charset="0"/>
              </a:endParaRPr>
            </a:p>
          </p:txBody>
        </p:sp>
        <p:grpSp>
          <p:nvGrpSpPr>
            <p:cNvPr id="2" name="Group 1032"/>
            <p:cNvGrpSpPr>
              <a:grpSpLocks/>
            </p:cNvGrpSpPr>
            <p:nvPr/>
          </p:nvGrpSpPr>
          <p:grpSpPr bwMode="auto">
            <a:xfrm>
              <a:off x="533400" y="762000"/>
              <a:ext cx="8151813" cy="5713413"/>
              <a:chOff x="336" y="480"/>
              <a:chExt cx="5135" cy="3599"/>
            </a:xfrm>
          </p:grpSpPr>
          <p:sp>
            <p:nvSpPr>
              <p:cNvPr id="31785" name="Rectangle 1033"/>
              <p:cNvSpPr>
                <a:spLocks noChangeArrowheads="1"/>
              </p:cNvSpPr>
              <p:nvPr/>
            </p:nvSpPr>
            <p:spPr bwMode="auto">
              <a:xfrm>
                <a:off x="4607" y="3624"/>
                <a:ext cx="864" cy="455"/>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786" name="Rectangle 1034"/>
              <p:cNvSpPr>
                <a:spLocks noChangeArrowheads="1"/>
              </p:cNvSpPr>
              <p:nvPr/>
            </p:nvSpPr>
            <p:spPr bwMode="auto">
              <a:xfrm>
                <a:off x="3759" y="3624"/>
                <a:ext cx="848" cy="455"/>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787" name="Rectangle 1035"/>
              <p:cNvSpPr>
                <a:spLocks noChangeArrowheads="1"/>
              </p:cNvSpPr>
              <p:nvPr/>
            </p:nvSpPr>
            <p:spPr bwMode="auto">
              <a:xfrm>
                <a:off x="2904" y="3624"/>
                <a:ext cx="856" cy="455"/>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788" name="Rectangle 1036"/>
              <p:cNvSpPr>
                <a:spLocks noChangeArrowheads="1"/>
              </p:cNvSpPr>
              <p:nvPr/>
            </p:nvSpPr>
            <p:spPr bwMode="auto">
              <a:xfrm>
                <a:off x="2048" y="3624"/>
                <a:ext cx="856" cy="455"/>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789" name="Rectangle 1037"/>
              <p:cNvSpPr>
                <a:spLocks noChangeArrowheads="1"/>
              </p:cNvSpPr>
              <p:nvPr/>
            </p:nvSpPr>
            <p:spPr bwMode="auto">
              <a:xfrm>
                <a:off x="1192" y="3624"/>
                <a:ext cx="856" cy="455"/>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790" name="Rectangle 1038"/>
              <p:cNvSpPr>
                <a:spLocks noChangeArrowheads="1"/>
              </p:cNvSpPr>
              <p:nvPr/>
            </p:nvSpPr>
            <p:spPr bwMode="auto">
              <a:xfrm>
                <a:off x="336" y="3624"/>
                <a:ext cx="856" cy="455"/>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791" name="Rectangle 1039"/>
              <p:cNvSpPr>
                <a:spLocks noChangeArrowheads="1"/>
              </p:cNvSpPr>
              <p:nvPr/>
            </p:nvSpPr>
            <p:spPr bwMode="auto">
              <a:xfrm>
                <a:off x="4607" y="3170"/>
                <a:ext cx="864" cy="453"/>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792" name="Rectangle 1040"/>
              <p:cNvSpPr>
                <a:spLocks noChangeArrowheads="1"/>
              </p:cNvSpPr>
              <p:nvPr/>
            </p:nvSpPr>
            <p:spPr bwMode="auto">
              <a:xfrm>
                <a:off x="3759" y="3170"/>
                <a:ext cx="848" cy="453"/>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793" name="Rectangle 1041"/>
              <p:cNvSpPr>
                <a:spLocks noChangeArrowheads="1"/>
              </p:cNvSpPr>
              <p:nvPr/>
            </p:nvSpPr>
            <p:spPr bwMode="auto">
              <a:xfrm>
                <a:off x="2904" y="3170"/>
                <a:ext cx="856" cy="453"/>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794" name="Rectangle 1042"/>
              <p:cNvSpPr>
                <a:spLocks noChangeArrowheads="1"/>
              </p:cNvSpPr>
              <p:nvPr/>
            </p:nvSpPr>
            <p:spPr bwMode="auto">
              <a:xfrm>
                <a:off x="2048" y="3170"/>
                <a:ext cx="856" cy="453"/>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795" name="Rectangle 1043"/>
              <p:cNvSpPr>
                <a:spLocks noChangeArrowheads="1"/>
              </p:cNvSpPr>
              <p:nvPr/>
            </p:nvSpPr>
            <p:spPr bwMode="auto">
              <a:xfrm>
                <a:off x="1192" y="3170"/>
                <a:ext cx="856" cy="453"/>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796" name="Rectangle 1044"/>
              <p:cNvSpPr>
                <a:spLocks noChangeArrowheads="1"/>
              </p:cNvSpPr>
              <p:nvPr/>
            </p:nvSpPr>
            <p:spPr bwMode="auto">
              <a:xfrm>
                <a:off x="336" y="3170"/>
                <a:ext cx="856" cy="453"/>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797" name="Rectangle 1045"/>
              <p:cNvSpPr>
                <a:spLocks noChangeArrowheads="1"/>
              </p:cNvSpPr>
              <p:nvPr/>
            </p:nvSpPr>
            <p:spPr bwMode="auto">
              <a:xfrm>
                <a:off x="4607" y="2716"/>
                <a:ext cx="864" cy="454"/>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798" name="Rectangle 1046"/>
              <p:cNvSpPr>
                <a:spLocks noChangeArrowheads="1"/>
              </p:cNvSpPr>
              <p:nvPr/>
            </p:nvSpPr>
            <p:spPr bwMode="auto">
              <a:xfrm>
                <a:off x="3759" y="2716"/>
                <a:ext cx="848" cy="454"/>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799" name="Rectangle 1047"/>
              <p:cNvSpPr>
                <a:spLocks noChangeArrowheads="1"/>
              </p:cNvSpPr>
              <p:nvPr/>
            </p:nvSpPr>
            <p:spPr bwMode="auto">
              <a:xfrm>
                <a:off x="2904" y="2716"/>
                <a:ext cx="856" cy="454"/>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800" name="Rectangle 1048"/>
              <p:cNvSpPr>
                <a:spLocks noChangeArrowheads="1"/>
              </p:cNvSpPr>
              <p:nvPr/>
            </p:nvSpPr>
            <p:spPr bwMode="auto">
              <a:xfrm>
                <a:off x="2048" y="2716"/>
                <a:ext cx="856" cy="454"/>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801" name="Rectangle 1049"/>
              <p:cNvSpPr>
                <a:spLocks noChangeArrowheads="1"/>
              </p:cNvSpPr>
              <p:nvPr/>
            </p:nvSpPr>
            <p:spPr bwMode="auto">
              <a:xfrm>
                <a:off x="1192" y="2716"/>
                <a:ext cx="856" cy="454"/>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802" name="Rectangle 1050"/>
              <p:cNvSpPr>
                <a:spLocks noChangeArrowheads="1"/>
              </p:cNvSpPr>
              <p:nvPr/>
            </p:nvSpPr>
            <p:spPr bwMode="auto">
              <a:xfrm>
                <a:off x="336" y="2716"/>
                <a:ext cx="856" cy="454"/>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803" name="Rectangle 1051"/>
              <p:cNvSpPr>
                <a:spLocks noChangeArrowheads="1"/>
              </p:cNvSpPr>
              <p:nvPr/>
            </p:nvSpPr>
            <p:spPr bwMode="auto">
              <a:xfrm>
                <a:off x="4607" y="2280"/>
                <a:ext cx="864" cy="438"/>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804" name="Rectangle 1052"/>
              <p:cNvSpPr>
                <a:spLocks noChangeArrowheads="1"/>
              </p:cNvSpPr>
              <p:nvPr/>
            </p:nvSpPr>
            <p:spPr bwMode="auto">
              <a:xfrm>
                <a:off x="3759" y="2280"/>
                <a:ext cx="848" cy="438"/>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805" name="Rectangle 1053"/>
              <p:cNvSpPr>
                <a:spLocks noChangeArrowheads="1"/>
              </p:cNvSpPr>
              <p:nvPr/>
            </p:nvSpPr>
            <p:spPr bwMode="auto">
              <a:xfrm>
                <a:off x="2904" y="2280"/>
                <a:ext cx="856" cy="438"/>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806" name="Rectangle 1054"/>
              <p:cNvSpPr>
                <a:spLocks noChangeArrowheads="1"/>
              </p:cNvSpPr>
              <p:nvPr/>
            </p:nvSpPr>
            <p:spPr bwMode="auto">
              <a:xfrm>
                <a:off x="2048" y="2280"/>
                <a:ext cx="856" cy="438"/>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807" name="Rectangle 1055"/>
              <p:cNvSpPr>
                <a:spLocks noChangeArrowheads="1"/>
              </p:cNvSpPr>
              <p:nvPr/>
            </p:nvSpPr>
            <p:spPr bwMode="auto">
              <a:xfrm>
                <a:off x="1192" y="2280"/>
                <a:ext cx="856" cy="438"/>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808" name="Rectangle 1056"/>
              <p:cNvSpPr>
                <a:spLocks noChangeArrowheads="1"/>
              </p:cNvSpPr>
              <p:nvPr/>
            </p:nvSpPr>
            <p:spPr bwMode="auto">
              <a:xfrm>
                <a:off x="336" y="2280"/>
                <a:ext cx="856" cy="438"/>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809" name="Rectangle 1057"/>
              <p:cNvSpPr>
                <a:spLocks noChangeArrowheads="1"/>
              </p:cNvSpPr>
              <p:nvPr/>
            </p:nvSpPr>
            <p:spPr bwMode="auto">
              <a:xfrm>
                <a:off x="4607" y="1827"/>
                <a:ext cx="864" cy="452"/>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810" name="Rectangle 1058"/>
              <p:cNvSpPr>
                <a:spLocks noChangeArrowheads="1"/>
              </p:cNvSpPr>
              <p:nvPr/>
            </p:nvSpPr>
            <p:spPr bwMode="auto">
              <a:xfrm>
                <a:off x="3759" y="1827"/>
                <a:ext cx="848" cy="452"/>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811" name="Rectangle 1059"/>
              <p:cNvSpPr>
                <a:spLocks noChangeArrowheads="1"/>
              </p:cNvSpPr>
              <p:nvPr/>
            </p:nvSpPr>
            <p:spPr bwMode="auto">
              <a:xfrm>
                <a:off x="2904" y="1827"/>
                <a:ext cx="856" cy="452"/>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812" name="Rectangle 1060"/>
              <p:cNvSpPr>
                <a:spLocks noChangeArrowheads="1"/>
              </p:cNvSpPr>
              <p:nvPr/>
            </p:nvSpPr>
            <p:spPr bwMode="auto">
              <a:xfrm>
                <a:off x="2048" y="1827"/>
                <a:ext cx="856" cy="452"/>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813" name="Rectangle 1061"/>
              <p:cNvSpPr>
                <a:spLocks noChangeArrowheads="1"/>
              </p:cNvSpPr>
              <p:nvPr/>
            </p:nvSpPr>
            <p:spPr bwMode="auto">
              <a:xfrm>
                <a:off x="1192" y="1827"/>
                <a:ext cx="856" cy="452"/>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814" name="Rectangle 1062"/>
              <p:cNvSpPr>
                <a:spLocks noChangeArrowheads="1"/>
              </p:cNvSpPr>
              <p:nvPr/>
            </p:nvSpPr>
            <p:spPr bwMode="auto">
              <a:xfrm>
                <a:off x="336" y="1827"/>
                <a:ext cx="856" cy="452"/>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815" name="Rectangle 1063"/>
              <p:cNvSpPr>
                <a:spLocks noChangeArrowheads="1"/>
              </p:cNvSpPr>
              <p:nvPr/>
            </p:nvSpPr>
            <p:spPr bwMode="auto">
              <a:xfrm>
                <a:off x="4607" y="1373"/>
                <a:ext cx="864" cy="454"/>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816" name="Rectangle 1064"/>
              <p:cNvSpPr>
                <a:spLocks noChangeArrowheads="1"/>
              </p:cNvSpPr>
              <p:nvPr/>
            </p:nvSpPr>
            <p:spPr bwMode="auto">
              <a:xfrm>
                <a:off x="3759" y="1373"/>
                <a:ext cx="848" cy="454"/>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817" name="Rectangle 1065"/>
              <p:cNvSpPr>
                <a:spLocks noChangeArrowheads="1"/>
              </p:cNvSpPr>
              <p:nvPr/>
            </p:nvSpPr>
            <p:spPr bwMode="auto">
              <a:xfrm>
                <a:off x="2904" y="1373"/>
                <a:ext cx="856" cy="454"/>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818" name="Rectangle 1066"/>
              <p:cNvSpPr>
                <a:spLocks noChangeArrowheads="1"/>
              </p:cNvSpPr>
              <p:nvPr/>
            </p:nvSpPr>
            <p:spPr bwMode="auto">
              <a:xfrm>
                <a:off x="2048" y="1373"/>
                <a:ext cx="856" cy="454"/>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819" name="Rectangle 1067"/>
              <p:cNvSpPr>
                <a:spLocks noChangeArrowheads="1"/>
              </p:cNvSpPr>
              <p:nvPr/>
            </p:nvSpPr>
            <p:spPr bwMode="auto">
              <a:xfrm>
                <a:off x="1192" y="1373"/>
                <a:ext cx="856" cy="454"/>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820" name="Rectangle 1068"/>
              <p:cNvSpPr>
                <a:spLocks noChangeArrowheads="1"/>
              </p:cNvSpPr>
              <p:nvPr/>
            </p:nvSpPr>
            <p:spPr bwMode="auto">
              <a:xfrm>
                <a:off x="336" y="1373"/>
                <a:ext cx="856" cy="454"/>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821" name="Rectangle 1069"/>
              <p:cNvSpPr>
                <a:spLocks noChangeArrowheads="1"/>
              </p:cNvSpPr>
              <p:nvPr/>
            </p:nvSpPr>
            <p:spPr bwMode="auto">
              <a:xfrm>
                <a:off x="4607" y="919"/>
                <a:ext cx="864" cy="454"/>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822" name="Rectangle 1070"/>
              <p:cNvSpPr>
                <a:spLocks noChangeArrowheads="1"/>
              </p:cNvSpPr>
              <p:nvPr/>
            </p:nvSpPr>
            <p:spPr bwMode="auto">
              <a:xfrm>
                <a:off x="3759" y="919"/>
                <a:ext cx="848" cy="454"/>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823" name="Rectangle 1071"/>
              <p:cNvSpPr>
                <a:spLocks noChangeArrowheads="1"/>
              </p:cNvSpPr>
              <p:nvPr/>
            </p:nvSpPr>
            <p:spPr bwMode="auto">
              <a:xfrm>
                <a:off x="2904" y="919"/>
                <a:ext cx="856" cy="454"/>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824" name="Rectangle 1072"/>
              <p:cNvSpPr>
                <a:spLocks noChangeArrowheads="1"/>
              </p:cNvSpPr>
              <p:nvPr/>
            </p:nvSpPr>
            <p:spPr bwMode="auto">
              <a:xfrm>
                <a:off x="2048" y="919"/>
                <a:ext cx="856" cy="454"/>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825" name="Rectangle 1073"/>
              <p:cNvSpPr>
                <a:spLocks noChangeArrowheads="1"/>
              </p:cNvSpPr>
              <p:nvPr/>
            </p:nvSpPr>
            <p:spPr bwMode="auto">
              <a:xfrm>
                <a:off x="1192" y="919"/>
                <a:ext cx="856" cy="454"/>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826" name="Rectangle 1074"/>
              <p:cNvSpPr>
                <a:spLocks noChangeArrowheads="1"/>
              </p:cNvSpPr>
              <p:nvPr/>
            </p:nvSpPr>
            <p:spPr bwMode="auto">
              <a:xfrm>
                <a:off x="336" y="919"/>
                <a:ext cx="856" cy="454"/>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827" name="Rectangle 1075"/>
              <p:cNvSpPr>
                <a:spLocks noChangeArrowheads="1"/>
              </p:cNvSpPr>
              <p:nvPr/>
            </p:nvSpPr>
            <p:spPr bwMode="auto">
              <a:xfrm>
                <a:off x="4607" y="480"/>
                <a:ext cx="864" cy="439"/>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828" name="Rectangle 1076"/>
              <p:cNvSpPr>
                <a:spLocks noChangeArrowheads="1"/>
              </p:cNvSpPr>
              <p:nvPr/>
            </p:nvSpPr>
            <p:spPr bwMode="auto">
              <a:xfrm>
                <a:off x="3759" y="480"/>
                <a:ext cx="848" cy="439"/>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829" name="Rectangle 1077"/>
              <p:cNvSpPr>
                <a:spLocks noChangeArrowheads="1"/>
              </p:cNvSpPr>
              <p:nvPr/>
            </p:nvSpPr>
            <p:spPr bwMode="auto">
              <a:xfrm>
                <a:off x="2904" y="480"/>
                <a:ext cx="856" cy="439"/>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830" name="Rectangle 1078"/>
              <p:cNvSpPr>
                <a:spLocks noChangeArrowheads="1"/>
              </p:cNvSpPr>
              <p:nvPr/>
            </p:nvSpPr>
            <p:spPr bwMode="auto">
              <a:xfrm>
                <a:off x="2048" y="480"/>
                <a:ext cx="856" cy="439"/>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831" name="Rectangle 1079"/>
              <p:cNvSpPr>
                <a:spLocks noChangeArrowheads="1"/>
              </p:cNvSpPr>
              <p:nvPr/>
            </p:nvSpPr>
            <p:spPr bwMode="auto">
              <a:xfrm>
                <a:off x="1192" y="480"/>
                <a:ext cx="856" cy="439"/>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832" name="Rectangle 1080"/>
              <p:cNvSpPr>
                <a:spLocks noChangeArrowheads="1"/>
              </p:cNvSpPr>
              <p:nvPr/>
            </p:nvSpPr>
            <p:spPr bwMode="auto">
              <a:xfrm>
                <a:off x="336" y="480"/>
                <a:ext cx="856" cy="439"/>
              </a:xfrm>
              <a:prstGeom prst="rect">
                <a:avLst/>
              </a:prstGeom>
              <a:noFill/>
              <a:ln w="9525">
                <a:noFill/>
                <a:miter lim="800000"/>
                <a:headEnd/>
                <a:tailEnd/>
              </a:ln>
            </p:spPr>
            <p:txBody>
              <a:bodyPr wrap="none" anchor="ctr"/>
              <a:lstStyle/>
              <a:p>
                <a:endParaRPr lang="it-IT">
                  <a:latin typeface="Book Antiqua" pitchFamily="18" charset="0"/>
                </a:endParaRPr>
              </a:p>
            </p:txBody>
          </p:sp>
          <p:sp>
            <p:nvSpPr>
              <p:cNvPr id="31833" name="Line 1081"/>
              <p:cNvSpPr>
                <a:spLocks noChangeShapeType="1"/>
              </p:cNvSpPr>
              <p:nvPr/>
            </p:nvSpPr>
            <p:spPr bwMode="auto">
              <a:xfrm>
                <a:off x="336" y="480"/>
                <a:ext cx="856" cy="1"/>
              </a:xfrm>
              <a:prstGeom prst="line">
                <a:avLst/>
              </a:prstGeom>
              <a:noFill/>
              <a:ln w="9525">
                <a:noFill/>
                <a:round/>
                <a:headEnd/>
                <a:tailEnd/>
              </a:ln>
            </p:spPr>
            <p:txBody>
              <a:bodyPr/>
              <a:lstStyle/>
              <a:p>
                <a:endParaRPr lang="it-IT">
                  <a:latin typeface="Book Antiqua" pitchFamily="18" charset="0"/>
                </a:endParaRPr>
              </a:p>
            </p:txBody>
          </p:sp>
          <p:sp>
            <p:nvSpPr>
              <p:cNvPr id="31834" name="Line 1082"/>
              <p:cNvSpPr>
                <a:spLocks noChangeShapeType="1"/>
              </p:cNvSpPr>
              <p:nvPr/>
            </p:nvSpPr>
            <p:spPr bwMode="auto">
              <a:xfrm>
                <a:off x="336" y="4079"/>
                <a:ext cx="856" cy="1"/>
              </a:xfrm>
              <a:prstGeom prst="line">
                <a:avLst/>
              </a:prstGeom>
              <a:noFill/>
              <a:ln w="9525">
                <a:noFill/>
                <a:round/>
                <a:headEnd/>
                <a:tailEnd/>
              </a:ln>
            </p:spPr>
            <p:txBody>
              <a:bodyPr/>
              <a:lstStyle/>
              <a:p>
                <a:endParaRPr lang="it-IT">
                  <a:latin typeface="Book Antiqua" pitchFamily="18" charset="0"/>
                </a:endParaRPr>
              </a:p>
            </p:txBody>
          </p:sp>
          <p:sp>
            <p:nvSpPr>
              <p:cNvPr id="31835" name="Line 1083"/>
              <p:cNvSpPr>
                <a:spLocks noChangeShapeType="1"/>
              </p:cNvSpPr>
              <p:nvPr/>
            </p:nvSpPr>
            <p:spPr bwMode="auto">
              <a:xfrm>
                <a:off x="336" y="480"/>
                <a:ext cx="1" cy="3599"/>
              </a:xfrm>
              <a:prstGeom prst="line">
                <a:avLst/>
              </a:prstGeom>
              <a:noFill/>
              <a:ln w="12600">
                <a:solidFill>
                  <a:srgbClr val="B2B2B2"/>
                </a:solidFill>
                <a:miter lim="800000"/>
                <a:headEnd/>
                <a:tailEnd/>
              </a:ln>
            </p:spPr>
            <p:txBody>
              <a:bodyPr/>
              <a:lstStyle/>
              <a:p>
                <a:endParaRPr lang="it-IT">
                  <a:latin typeface="Book Antiqua" pitchFamily="18" charset="0"/>
                </a:endParaRPr>
              </a:p>
            </p:txBody>
          </p:sp>
          <p:sp>
            <p:nvSpPr>
              <p:cNvPr id="31836" name="Line 1084"/>
              <p:cNvSpPr>
                <a:spLocks noChangeShapeType="1"/>
              </p:cNvSpPr>
              <p:nvPr/>
            </p:nvSpPr>
            <p:spPr bwMode="auto">
              <a:xfrm>
                <a:off x="1192" y="480"/>
                <a:ext cx="1" cy="3599"/>
              </a:xfrm>
              <a:prstGeom prst="line">
                <a:avLst/>
              </a:prstGeom>
              <a:noFill/>
              <a:ln w="12600">
                <a:solidFill>
                  <a:srgbClr val="B2B2B2"/>
                </a:solidFill>
                <a:miter lim="800000"/>
                <a:headEnd/>
                <a:tailEnd/>
              </a:ln>
            </p:spPr>
            <p:txBody>
              <a:bodyPr/>
              <a:lstStyle/>
              <a:p>
                <a:endParaRPr lang="it-IT">
                  <a:latin typeface="Book Antiqua" pitchFamily="18" charset="0"/>
                </a:endParaRPr>
              </a:p>
            </p:txBody>
          </p:sp>
          <p:sp>
            <p:nvSpPr>
              <p:cNvPr id="31837" name="Line 1085"/>
              <p:cNvSpPr>
                <a:spLocks noChangeShapeType="1"/>
              </p:cNvSpPr>
              <p:nvPr/>
            </p:nvSpPr>
            <p:spPr bwMode="auto">
              <a:xfrm>
                <a:off x="2048" y="480"/>
                <a:ext cx="1" cy="3599"/>
              </a:xfrm>
              <a:prstGeom prst="line">
                <a:avLst/>
              </a:prstGeom>
              <a:noFill/>
              <a:ln w="12600">
                <a:solidFill>
                  <a:srgbClr val="B2B2B2"/>
                </a:solidFill>
                <a:miter lim="800000"/>
                <a:headEnd/>
                <a:tailEnd/>
              </a:ln>
            </p:spPr>
            <p:txBody>
              <a:bodyPr/>
              <a:lstStyle/>
              <a:p>
                <a:endParaRPr lang="it-IT">
                  <a:latin typeface="Book Antiqua" pitchFamily="18" charset="0"/>
                </a:endParaRPr>
              </a:p>
            </p:txBody>
          </p:sp>
          <p:sp>
            <p:nvSpPr>
              <p:cNvPr id="31838" name="Line 1086"/>
              <p:cNvSpPr>
                <a:spLocks noChangeShapeType="1"/>
              </p:cNvSpPr>
              <p:nvPr/>
            </p:nvSpPr>
            <p:spPr bwMode="auto">
              <a:xfrm>
                <a:off x="2904" y="480"/>
                <a:ext cx="1" cy="3599"/>
              </a:xfrm>
              <a:prstGeom prst="line">
                <a:avLst/>
              </a:prstGeom>
              <a:noFill/>
              <a:ln w="12600">
                <a:solidFill>
                  <a:srgbClr val="B2B2B2"/>
                </a:solidFill>
                <a:miter lim="800000"/>
                <a:headEnd/>
                <a:tailEnd/>
              </a:ln>
            </p:spPr>
            <p:txBody>
              <a:bodyPr/>
              <a:lstStyle/>
              <a:p>
                <a:endParaRPr lang="it-IT">
                  <a:latin typeface="Book Antiqua" pitchFamily="18" charset="0"/>
                </a:endParaRPr>
              </a:p>
            </p:txBody>
          </p:sp>
          <p:sp>
            <p:nvSpPr>
              <p:cNvPr id="31839" name="Line 1087"/>
              <p:cNvSpPr>
                <a:spLocks noChangeShapeType="1"/>
              </p:cNvSpPr>
              <p:nvPr/>
            </p:nvSpPr>
            <p:spPr bwMode="auto">
              <a:xfrm>
                <a:off x="3759" y="480"/>
                <a:ext cx="1" cy="3599"/>
              </a:xfrm>
              <a:prstGeom prst="line">
                <a:avLst/>
              </a:prstGeom>
              <a:noFill/>
              <a:ln w="12600">
                <a:solidFill>
                  <a:srgbClr val="B2B2B2"/>
                </a:solidFill>
                <a:miter lim="800000"/>
                <a:headEnd/>
                <a:tailEnd/>
              </a:ln>
            </p:spPr>
            <p:txBody>
              <a:bodyPr/>
              <a:lstStyle/>
              <a:p>
                <a:endParaRPr lang="it-IT">
                  <a:latin typeface="Book Antiqua" pitchFamily="18" charset="0"/>
                </a:endParaRPr>
              </a:p>
            </p:txBody>
          </p:sp>
          <p:sp>
            <p:nvSpPr>
              <p:cNvPr id="31840" name="Line 1088"/>
              <p:cNvSpPr>
                <a:spLocks noChangeShapeType="1"/>
              </p:cNvSpPr>
              <p:nvPr/>
            </p:nvSpPr>
            <p:spPr bwMode="auto">
              <a:xfrm>
                <a:off x="4607" y="480"/>
                <a:ext cx="1" cy="3599"/>
              </a:xfrm>
              <a:prstGeom prst="line">
                <a:avLst/>
              </a:prstGeom>
              <a:noFill/>
              <a:ln w="12600">
                <a:solidFill>
                  <a:srgbClr val="B2B2B2"/>
                </a:solidFill>
                <a:miter lim="800000"/>
                <a:headEnd/>
                <a:tailEnd/>
              </a:ln>
            </p:spPr>
            <p:txBody>
              <a:bodyPr/>
              <a:lstStyle/>
              <a:p>
                <a:endParaRPr lang="it-IT">
                  <a:latin typeface="Book Antiqua" pitchFamily="18" charset="0"/>
                </a:endParaRPr>
              </a:p>
            </p:txBody>
          </p:sp>
          <p:sp>
            <p:nvSpPr>
              <p:cNvPr id="31841" name="Line 1089"/>
              <p:cNvSpPr>
                <a:spLocks noChangeShapeType="1"/>
              </p:cNvSpPr>
              <p:nvPr/>
            </p:nvSpPr>
            <p:spPr bwMode="auto">
              <a:xfrm>
                <a:off x="5471" y="480"/>
                <a:ext cx="1" cy="3599"/>
              </a:xfrm>
              <a:prstGeom prst="line">
                <a:avLst/>
              </a:prstGeom>
              <a:noFill/>
              <a:ln w="12600">
                <a:solidFill>
                  <a:srgbClr val="B2B2B2"/>
                </a:solidFill>
                <a:miter lim="800000"/>
                <a:headEnd/>
                <a:tailEnd/>
              </a:ln>
            </p:spPr>
            <p:txBody>
              <a:bodyPr/>
              <a:lstStyle/>
              <a:p>
                <a:endParaRPr lang="it-IT">
                  <a:latin typeface="Book Antiqua" pitchFamily="18" charset="0"/>
                </a:endParaRPr>
              </a:p>
            </p:txBody>
          </p:sp>
          <p:sp>
            <p:nvSpPr>
              <p:cNvPr id="31842" name="Line 1090"/>
              <p:cNvSpPr>
                <a:spLocks noChangeShapeType="1"/>
              </p:cNvSpPr>
              <p:nvPr/>
            </p:nvSpPr>
            <p:spPr bwMode="auto">
              <a:xfrm>
                <a:off x="1192" y="480"/>
                <a:ext cx="856" cy="1"/>
              </a:xfrm>
              <a:prstGeom prst="line">
                <a:avLst/>
              </a:prstGeom>
              <a:noFill/>
              <a:ln w="9525">
                <a:noFill/>
                <a:round/>
                <a:headEnd/>
                <a:tailEnd/>
              </a:ln>
            </p:spPr>
            <p:txBody>
              <a:bodyPr/>
              <a:lstStyle/>
              <a:p>
                <a:endParaRPr lang="it-IT">
                  <a:latin typeface="Book Antiqua" pitchFamily="18" charset="0"/>
                </a:endParaRPr>
              </a:p>
            </p:txBody>
          </p:sp>
          <p:sp>
            <p:nvSpPr>
              <p:cNvPr id="31843" name="Line 1091"/>
              <p:cNvSpPr>
                <a:spLocks noChangeShapeType="1"/>
              </p:cNvSpPr>
              <p:nvPr/>
            </p:nvSpPr>
            <p:spPr bwMode="auto">
              <a:xfrm>
                <a:off x="2048" y="480"/>
                <a:ext cx="856" cy="1"/>
              </a:xfrm>
              <a:prstGeom prst="line">
                <a:avLst/>
              </a:prstGeom>
              <a:noFill/>
              <a:ln w="9525">
                <a:noFill/>
                <a:round/>
                <a:headEnd/>
                <a:tailEnd/>
              </a:ln>
            </p:spPr>
            <p:txBody>
              <a:bodyPr/>
              <a:lstStyle/>
              <a:p>
                <a:endParaRPr lang="it-IT">
                  <a:latin typeface="Book Antiqua" pitchFamily="18" charset="0"/>
                </a:endParaRPr>
              </a:p>
            </p:txBody>
          </p:sp>
          <p:sp>
            <p:nvSpPr>
              <p:cNvPr id="31844" name="Line 1092"/>
              <p:cNvSpPr>
                <a:spLocks noChangeShapeType="1"/>
              </p:cNvSpPr>
              <p:nvPr/>
            </p:nvSpPr>
            <p:spPr bwMode="auto">
              <a:xfrm>
                <a:off x="2904" y="480"/>
                <a:ext cx="856" cy="1"/>
              </a:xfrm>
              <a:prstGeom prst="line">
                <a:avLst/>
              </a:prstGeom>
              <a:noFill/>
              <a:ln w="9525">
                <a:noFill/>
                <a:round/>
                <a:headEnd/>
                <a:tailEnd/>
              </a:ln>
            </p:spPr>
            <p:txBody>
              <a:bodyPr/>
              <a:lstStyle/>
              <a:p>
                <a:endParaRPr lang="it-IT">
                  <a:latin typeface="Book Antiqua" pitchFamily="18" charset="0"/>
                </a:endParaRPr>
              </a:p>
            </p:txBody>
          </p:sp>
          <p:sp>
            <p:nvSpPr>
              <p:cNvPr id="31845" name="Line 1093"/>
              <p:cNvSpPr>
                <a:spLocks noChangeShapeType="1"/>
              </p:cNvSpPr>
              <p:nvPr/>
            </p:nvSpPr>
            <p:spPr bwMode="auto">
              <a:xfrm>
                <a:off x="3759" y="480"/>
                <a:ext cx="848" cy="1"/>
              </a:xfrm>
              <a:prstGeom prst="line">
                <a:avLst/>
              </a:prstGeom>
              <a:noFill/>
              <a:ln w="9525">
                <a:noFill/>
                <a:round/>
                <a:headEnd/>
                <a:tailEnd/>
              </a:ln>
            </p:spPr>
            <p:txBody>
              <a:bodyPr/>
              <a:lstStyle/>
              <a:p>
                <a:endParaRPr lang="it-IT">
                  <a:latin typeface="Book Antiqua" pitchFamily="18" charset="0"/>
                </a:endParaRPr>
              </a:p>
            </p:txBody>
          </p:sp>
          <p:sp>
            <p:nvSpPr>
              <p:cNvPr id="31846" name="Line 1094"/>
              <p:cNvSpPr>
                <a:spLocks noChangeShapeType="1"/>
              </p:cNvSpPr>
              <p:nvPr/>
            </p:nvSpPr>
            <p:spPr bwMode="auto">
              <a:xfrm>
                <a:off x="4607" y="480"/>
                <a:ext cx="864" cy="1"/>
              </a:xfrm>
              <a:prstGeom prst="line">
                <a:avLst/>
              </a:prstGeom>
              <a:noFill/>
              <a:ln w="9525">
                <a:noFill/>
                <a:round/>
                <a:headEnd/>
                <a:tailEnd/>
              </a:ln>
            </p:spPr>
            <p:txBody>
              <a:bodyPr/>
              <a:lstStyle/>
              <a:p>
                <a:endParaRPr lang="it-IT">
                  <a:latin typeface="Book Antiqua" pitchFamily="18" charset="0"/>
                </a:endParaRPr>
              </a:p>
            </p:txBody>
          </p:sp>
          <p:sp>
            <p:nvSpPr>
              <p:cNvPr id="31847" name="Line 1095"/>
              <p:cNvSpPr>
                <a:spLocks noChangeShapeType="1"/>
              </p:cNvSpPr>
              <p:nvPr/>
            </p:nvSpPr>
            <p:spPr bwMode="auto">
              <a:xfrm>
                <a:off x="1192" y="4079"/>
                <a:ext cx="856" cy="1"/>
              </a:xfrm>
              <a:prstGeom prst="line">
                <a:avLst/>
              </a:prstGeom>
              <a:noFill/>
              <a:ln w="9525">
                <a:noFill/>
                <a:round/>
                <a:headEnd/>
                <a:tailEnd/>
              </a:ln>
            </p:spPr>
            <p:txBody>
              <a:bodyPr/>
              <a:lstStyle/>
              <a:p>
                <a:endParaRPr lang="it-IT">
                  <a:latin typeface="Book Antiqua" pitchFamily="18" charset="0"/>
                </a:endParaRPr>
              </a:p>
            </p:txBody>
          </p:sp>
          <p:sp>
            <p:nvSpPr>
              <p:cNvPr id="31848" name="Line 1096"/>
              <p:cNvSpPr>
                <a:spLocks noChangeShapeType="1"/>
              </p:cNvSpPr>
              <p:nvPr/>
            </p:nvSpPr>
            <p:spPr bwMode="auto">
              <a:xfrm>
                <a:off x="2048" y="4079"/>
                <a:ext cx="856" cy="1"/>
              </a:xfrm>
              <a:prstGeom prst="line">
                <a:avLst/>
              </a:prstGeom>
              <a:noFill/>
              <a:ln w="9525">
                <a:noFill/>
                <a:round/>
                <a:headEnd/>
                <a:tailEnd/>
              </a:ln>
            </p:spPr>
            <p:txBody>
              <a:bodyPr/>
              <a:lstStyle/>
              <a:p>
                <a:endParaRPr lang="it-IT">
                  <a:latin typeface="Book Antiqua" pitchFamily="18" charset="0"/>
                </a:endParaRPr>
              </a:p>
            </p:txBody>
          </p:sp>
          <p:sp>
            <p:nvSpPr>
              <p:cNvPr id="31849" name="Line 1097"/>
              <p:cNvSpPr>
                <a:spLocks noChangeShapeType="1"/>
              </p:cNvSpPr>
              <p:nvPr/>
            </p:nvSpPr>
            <p:spPr bwMode="auto">
              <a:xfrm>
                <a:off x="2904" y="4079"/>
                <a:ext cx="856" cy="1"/>
              </a:xfrm>
              <a:prstGeom prst="line">
                <a:avLst/>
              </a:prstGeom>
              <a:noFill/>
              <a:ln w="9525">
                <a:noFill/>
                <a:round/>
                <a:headEnd/>
                <a:tailEnd/>
              </a:ln>
            </p:spPr>
            <p:txBody>
              <a:bodyPr/>
              <a:lstStyle/>
              <a:p>
                <a:endParaRPr lang="it-IT">
                  <a:latin typeface="Book Antiqua" pitchFamily="18" charset="0"/>
                </a:endParaRPr>
              </a:p>
            </p:txBody>
          </p:sp>
          <p:sp>
            <p:nvSpPr>
              <p:cNvPr id="31850" name="Line 1098"/>
              <p:cNvSpPr>
                <a:spLocks noChangeShapeType="1"/>
              </p:cNvSpPr>
              <p:nvPr/>
            </p:nvSpPr>
            <p:spPr bwMode="auto">
              <a:xfrm>
                <a:off x="3759" y="4079"/>
                <a:ext cx="848" cy="1"/>
              </a:xfrm>
              <a:prstGeom prst="line">
                <a:avLst/>
              </a:prstGeom>
              <a:noFill/>
              <a:ln w="9525">
                <a:noFill/>
                <a:round/>
                <a:headEnd/>
                <a:tailEnd/>
              </a:ln>
            </p:spPr>
            <p:txBody>
              <a:bodyPr/>
              <a:lstStyle/>
              <a:p>
                <a:endParaRPr lang="it-IT">
                  <a:latin typeface="Book Antiqua" pitchFamily="18" charset="0"/>
                </a:endParaRPr>
              </a:p>
            </p:txBody>
          </p:sp>
          <p:sp>
            <p:nvSpPr>
              <p:cNvPr id="31851" name="Line 1099"/>
              <p:cNvSpPr>
                <a:spLocks noChangeShapeType="1"/>
              </p:cNvSpPr>
              <p:nvPr/>
            </p:nvSpPr>
            <p:spPr bwMode="auto">
              <a:xfrm>
                <a:off x="4607" y="4079"/>
                <a:ext cx="864" cy="1"/>
              </a:xfrm>
              <a:prstGeom prst="line">
                <a:avLst/>
              </a:prstGeom>
              <a:noFill/>
              <a:ln w="9525">
                <a:noFill/>
                <a:round/>
                <a:headEnd/>
                <a:tailEnd/>
              </a:ln>
            </p:spPr>
            <p:txBody>
              <a:bodyPr/>
              <a:lstStyle/>
              <a:p>
                <a:endParaRPr lang="it-IT">
                  <a:latin typeface="Book Antiqua" pitchFamily="18" charset="0"/>
                </a:endParaRPr>
              </a:p>
            </p:txBody>
          </p:sp>
        </p:grpSp>
        <p:sp>
          <p:nvSpPr>
            <p:cNvPr id="31752" name="Text Box 1100"/>
            <p:cNvSpPr txBox="1">
              <a:spLocks noChangeArrowheads="1"/>
            </p:cNvSpPr>
            <p:nvPr/>
          </p:nvSpPr>
          <p:spPr bwMode="auto">
            <a:xfrm>
              <a:off x="1778000" y="928688"/>
              <a:ext cx="762000" cy="368300"/>
            </a:xfrm>
            <a:prstGeom prst="rect">
              <a:avLst/>
            </a:prstGeom>
            <a:noFill/>
            <a:ln w="9525">
              <a:noFill/>
              <a:miter lim="800000"/>
              <a:headEnd/>
              <a:tailEnd/>
            </a:ln>
          </p:spPr>
          <p:txBody>
            <a:bodyPr lIns="90000" tIns="46800" rIns="90000" bIns="46800">
              <a:spAutoFit/>
            </a:bodyPr>
            <a:lstStyle/>
            <a:p>
              <a:pPr defTabSz="449263">
                <a:spcBef>
                  <a:spcPts val="1125"/>
                </a:spcBef>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00"/>
                  </a:solidFill>
                  <a:latin typeface="Book Antiqua" pitchFamily="18" charset="0"/>
                </a:rPr>
                <a:t>1°C</a:t>
              </a:r>
            </a:p>
          </p:txBody>
        </p:sp>
        <p:sp>
          <p:nvSpPr>
            <p:cNvPr id="31753" name="Text Box 1101"/>
            <p:cNvSpPr txBox="1">
              <a:spLocks noChangeArrowheads="1"/>
            </p:cNvSpPr>
            <p:nvPr/>
          </p:nvSpPr>
          <p:spPr bwMode="auto">
            <a:xfrm>
              <a:off x="3149600" y="928688"/>
              <a:ext cx="711200" cy="368300"/>
            </a:xfrm>
            <a:prstGeom prst="rect">
              <a:avLst/>
            </a:prstGeom>
            <a:noFill/>
            <a:ln w="9525">
              <a:noFill/>
              <a:miter lim="800000"/>
              <a:headEnd/>
              <a:tailEnd/>
            </a:ln>
          </p:spPr>
          <p:txBody>
            <a:bodyPr lIns="90000" tIns="46800" rIns="90000" bIns="46800">
              <a:spAutoFit/>
            </a:bodyPr>
            <a:lstStyle/>
            <a:p>
              <a:pPr defTabSz="449263">
                <a:spcBef>
                  <a:spcPts val="1125"/>
                </a:spcBef>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00"/>
                  </a:solidFill>
                  <a:latin typeface="Book Antiqua" pitchFamily="18" charset="0"/>
                </a:rPr>
                <a:t>2°C</a:t>
              </a:r>
            </a:p>
          </p:txBody>
        </p:sp>
        <p:sp>
          <p:nvSpPr>
            <p:cNvPr id="31754" name="Text Box 1102"/>
            <p:cNvSpPr txBox="1">
              <a:spLocks noChangeArrowheads="1"/>
            </p:cNvSpPr>
            <p:nvPr/>
          </p:nvSpPr>
          <p:spPr bwMode="auto">
            <a:xfrm>
              <a:off x="7188200" y="928688"/>
              <a:ext cx="838200" cy="368300"/>
            </a:xfrm>
            <a:prstGeom prst="rect">
              <a:avLst/>
            </a:prstGeom>
            <a:noFill/>
            <a:ln w="9525">
              <a:noFill/>
              <a:miter lim="800000"/>
              <a:headEnd/>
              <a:tailEnd/>
            </a:ln>
          </p:spPr>
          <p:txBody>
            <a:bodyPr lIns="90000" tIns="46800" rIns="90000" bIns="46800">
              <a:spAutoFit/>
            </a:bodyPr>
            <a:lstStyle/>
            <a:p>
              <a:pPr defTabSz="449263">
                <a:spcBef>
                  <a:spcPts val="1125"/>
                </a:spcBef>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00"/>
                  </a:solidFill>
                  <a:latin typeface="Book Antiqua" pitchFamily="18" charset="0"/>
                </a:rPr>
                <a:t>5°C</a:t>
              </a:r>
            </a:p>
          </p:txBody>
        </p:sp>
        <p:sp>
          <p:nvSpPr>
            <p:cNvPr id="31755" name="Text Box 1103"/>
            <p:cNvSpPr txBox="1">
              <a:spLocks noChangeArrowheads="1"/>
            </p:cNvSpPr>
            <p:nvPr/>
          </p:nvSpPr>
          <p:spPr bwMode="auto">
            <a:xfrm>
              <a:off x="5816600" y="928688"/>
              <a:ext cx="787400" cy="368300"/>
            </a:xfrm>
            <a:prstGeom prst="rect">
              <a:avLst/>
            </a:prstGeom>
            <a:noFill/>
            <a:ln w="9525">
              <a:noFill/>
              <a:miter lim="800000"/>
              <a:headEnd/>
              <a:tailEnd/>
            </a:ln>
          </p:spPr>
          <p:txBody>
            <a:bodyPr lIns="90000" tIns="46800" rIns="90000" bIns="46800">
              <a:spAutoFit/>
            </a:bodyPr>
            <a:lstStyle/>
            <a:p>
              <a:pPr defTabSz="449263">
                <a:spcBef>
                  <a:spcPts val="1125"/>
                </a:spcBef>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00"/>
                  </a:solidFill>
                  <a:latin typeface="Book Antiqua" pitchFamily="18" charset="0"/>
                </a:rPr>
                <a:t>4°C</a:t>
              </a:r>
            </a:p>
          </p:txBody>
        </p:sp>
        <p:sp>
          <p:nvSpPr>
            <p:cNvPr id="31756" name="Text Box 1104"/>
            <p:cNvSpPr txBox="1">
              <a:spLocks noChangeArrowheads="1"/>
            </p:cNvSpPr>
            <p:nvPr/>
          </p:nvSpPr>
          <p:spPr bwMode="auto">
            <a:xfrm>
              <a:off x="4521200" y="928688"/>
              <a:ext cx="863600" cy="368300"/>
            </a:xfrm>
            <a:prstGeom prst="rect">
              <a:avLst/>
            </a:prstGeom>
            <a:noFill/>
            <a:ln w="9525">
              <a:noFill/>
              <a:miter lim="800000"/>
              <a:headEnd/>
              <a:tailEnd/>
            </a:ln>
          </p:spPr>
          <p:txBody>
            <a:bodyPr lIns="90000" tIns="46800" rIns="90000" bIns="46800">
              <a:spAutoFit/>
            </a:bodyPr>
            <a:lstStyle/>
            <a:p>
              <a:pPr defTabSz="449263">
                <a:spcBef>
                  <a:spcPts val="1125"/>
                </a:spcBef>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00"/>
                  </a:solidFill>
                  <a:latin typeface="Book Antiqua" pitchFamily="18" charset="0"/>
                </a:rPr>
                <a:t>3°C</a:t>
              </a:r>
            </a:p>
          </p:txBody>
        </p:sp>
        <p:sp>
          <p:nvSpPr>
            <p:cNvPr id="31757" name="AutoShape 1105"/>
            <p:cNvSpPr>
              <a:spLocks noChangeArrowheads="1"/>
            </p:cNvSpPr>
            <p:nvPr/>
          </p:nvSpPr>
          <p:spPr bwMode="auto">
            <a:xfrm>
              <a:off x="2971800" y="5595938"/>
              <a:ext cx="5740400" cy="838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2922 h 21600"/>
                <a:gd name="T14" fmla="*/ 17363 w 21600"/>
                <a:gd name="T15" fmla="*/ 18678 h 21600"/>
              </a:gdLst>
              <a:ahLst/>
              <a:cxnLst>
                <a:cxn ang="T8">
                  <a:pos x="T0" y="T1"/>
                </a:cxn>
                <a:cxn ang="T9">
                  <a:pos x="T2" y="T3"/>
                </a:cxn>
                <a:cxn ang="T10">
                  <a:pos x="T4" y="T5"/>
                </a:cxn>
                <a:cxn ang="T11">
                  <a:pos x="T6" y="T7"/>
                </a:cxn>
              </a:cxnLst>
              <a:rect l="T12" t="T13" r="T14" b="T15"/>
              <a:pathLst>
                <a:path w="21600" h="21600">
                  <a:moveTo>
                    <a:pt x="15792" y="0"/>
                  </a:moveTo>
                  <a:lnTo>
                    <a:pt x="15792" y="2922"/>
                  </a:lnTo>
                  <a:lnTo>
                    <a:pt x="3375" y="2922"/>
                  </a:lnTo>
                  <a:lnTo>
                    <a:pt x="3375" y="18678"/>
                  </a:lnTo>
                  <a:lnTo>
                    <a:pt x="15792" y="18678"/>
                  </a:lnTo>
                  <a:lnTo>
                    <a:pt x="15792" y="21600"/>
                  </a:lnTo>
                  <a:lnTo>
                    <a:pt x="21600" y="10800"/>
                  </a:lnTo>
                  <a:lnTo>
                    <a:pt x="15792" y="0"/>
                  </a:lnTo>
                  <a:close/>
                </a:path>
                <a:path w="21600" h="21600">
                  <a:moveTo>
                    <a:pt x="1350" y="2922"/>
                  </a:moveTo>
                  <a:lnTo>
                    <a:pt x="1350" y="18678"/>
                  </a:lnTo>
                  <a:lnTo>
                    <a:pt x="2700" y="18678"/>
                  </a:lnTo>
                  <a:lnTo>
                    <a:pt x="2700" y="2922"/>
                  </a:lnTo>
                  <a:lnTo>
                    <a:pt x="1350" y="2922"/>
                  </a:lnTo>
                  <a:close/>
                </a:path>
                <a:path w="21600" h="21600">
                  <a:moveTo>
                    <a:pt x="0" y="2922"/>
                  </a:moveTo>
                  <a:lnTo>
                    <a:pt x="0" y="18678"/>
                  </a:lnTo>
                  <a:lnTo>
                    <a:pt x="675" y="18678"/>
                  </a:lnTo>
                  <a:lnTo>
                    <a:pt x="675" y="2922"/>
                  </a:lnTo>
                  <a:lnTo>
                    <a:pt x="0" y="2922"/>
                  </a:lnTo>
                  <a:close/>
                </a:path>
              </a:pathLst>
            </a:custGeom>
            <a:gradFill rotWithShape="0">
              <a:gsLst>
                <a:gs pos="0">
                  <a:srgbClr val="FFFF66"/>
                </a:gs>
                <a:gs pos="100000">
                  <a:srgbClr val="FF0000"/>
                </a:gs>
              </a:gsLst>
              <a:lin ang="0" scaled="1"/>
            </a:gradFill>
            <a:ln w="9525">
              <a:noFill/>
              <a:round/>
              <a:headEnd/>
              <a:tailEnd/>
            </a:ln>
          </p:spPr>
          <p:txBody>
            <a:bodyPr wrap="none" anchor="ctr"/>
            <a:lstStyle/>
            <a:p>
              <a:endParaRPr lang="it-IT">
                <a:latin typeface="Book Antiqua" pitchFamily="18" charset="0"/>
              </a:endParaRPr>
            </a:p>
          </p:txBody>
        </p:sp>
        <p:sp>
          <p:nvSpPr>
            <p:cNvPr id="31758" name="AutoShape 1106"/>
            <p:cNvSpPr>
              <a:spLocks noChangeArrowheads="1"/>
            </p:cNvSpPr>
            <p:nvPr/>
          </p:nvSpPr>
          <p:spPr bwMode="auto">
            <a:xfrm>
              <a:off x="6516688" y="2590800"/>
              <a:ext cx="2398712" cy="990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3682 h 21600"/>
                <a:gd name="T14" fmla="*/ 17667 w 21600"/>
                <a:gd name="T15" fmla="*/ 17918 h 21600"/>
              </a:gdLst>
              <a:ahLst/>
              <a:cxnLst>
                <a:cxn ang="T8">
                  <a:pos x="T0" y="T1"/>
                </a:cxn>
                <a:cxn ang="T9">
                  <a:pos x="T2" y="T3"/>
                </a:cxn>
                <a:cxn ang="T10">
                  <a:pos x="T4" y="T5"/>
                </a:cxn>
                <a:cxn ang="T11">
                  <a:pos x="T6" y="T7"/>
                </a:cxn>
              </a:cxnLst>
              <a:rect l="T12" t="T13" r="T14" b="T15"/>
              <a:pathLst>
                <a:path w="21600" h="21600">
                  <a:moveTo>
                    <a:pt x="15633" y="0"/>
                  </a:moveTo>
                  <a:lnTo>
                    <a:pt x="15633" y="3682"/>
                  </a:lnTo>
                  <a:lnTo>
                    <a:pt x="3375" y="3682"/>
                  </a:lnTo>
                  <a:lnTo>
                    <a:pt x="3375" y="17918"/>
                  </a:lnTo>
                  <a:lnTo>
                    <a:pt x="15633" y="17918"/>
                  </a:lnTo>
                  <a:lnTo>
                    <a:pt x="15633" y="21600"/>
                  </a:lnTo>
                  <a:lnTo>
                    <a:pt x="21600" y="10800"/>
                  </a:lnTo>
                  <a:lnTo>
                    <a:pt x="15633" y="0"/>
                  </a:lnTo>
                  <a:close/>
                </a:path>
                <a:path w="21600" h="21600">
                  <a:moveTo>
                    <a:pt x="1350" y="3682"/>
                  </a:moveTo>
                  <a:lnTo>
                    <a:pt x="1350" y="17918"/>
                  </a:lnTo>
                  <a:lnTo>
                    <a:pt x="2700" y="17918"/>
                  </a:lnTo>
                  <a:lnTo>
                    <a:pt x="2700" y="3682"/>
                  </a:lnTo>
                  <a:lnTo>
                    <a:pt x="1350" y="3682"/>
                  </a:lnTo>
                  <a:close/>
                </a:path>
                <a:path w="21600" h="21600">
                  <a:moveTo>
                    <a:pt x="0" y="3682"/>
                  </a:moveTo>
                  <a:lnTo>
                    <a:pt x="0" y="17918"/>
                  </a:lnTo>
                  <a:lnTo>
                    <a:pt x="675" y="17918"/>
                  </a:lnTo>
                  <a:lnTo>
                    <a:pt x="675" y="3682"/>
                  </a:lnTo>
                  <a:lnTo>
                    <a:pt x="0" y="3682"/>
                  </a:lnTo>
                  <a:close/>
                </a:path>
              </a:pathLst>
            </a:custGeom>
            <a:gradFill rotWithShape="0">
              <a:gsLst>
                <a:gs pos="0">
                  <a:srgbClr val="FFFF66"/>
                </a:gs>
                <a:gs pos="100000">
                  <a:srgbClr val="FF0000"/>
                </a:gs>
              </a:gsLst>
              <a:lin ang="0" scaled="1"/>
            </a:gradFill>
            <a:ln w="9525">
              <a:noFill/>
              <a:round/>
              <a:headEnd/>
              <a:tailEnd/>
            </a:ln>
          </p:spPr>
          <p:txBody>
            <a:bodyPr wrap="none" anchor="ctr"/>
            <a:lstStyle/>
            <a:p>
              <a:endParaRPr lang="it-IT">
                <a:latin typeface="Book Antiqua" pitchFamily="18" charset="0"/>
              </a:endParaRPr>
            </a:p>
          </p:txBody>
        </p:sp>
        <p:sp>
          <p:nvSpPr>
            <p:cNvPr id="31759" name="Rectangle 1107"/>
            <p:cNvSpPr>
              <a:spLocks noChangeArrowheads="1"/>
            </p:cNvSpPr>
            <p:nvPr/>
          </p:nvSpPr>
          <p:spPr bwMode="auto">
            <a:xfrm>
              <a:off x="6588125" y="2708275"/>
              <a:ext cx="2373313" cy="825500"/>
            </a:xfrm>
            <a:prstGeom prst="rect">
              <a:avLst/>
            </a:prstGeom>
            <a:noFill/>
            <a:ln w="9525">
              <a:noFill/>
              <a:miter lim="800000"/>
              <a:headEnd/>
              <a:tailEnd/>
            </a:ln>
          </p:spPr>
          <p:txBody>
            <a:bodyPr lIns="90000" tIns="46800" rIns="90000" bIns="46800">
              <a:spAutoFit/>
            </a:bodyPr>
            <a:lstStyle/>
            <a:p>
              <a:pPr defTabSz="449263">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i="1" dirty="0" err="1">
                  <a:solidFill>
                    <a:srgbClr val="000000"/>
                  </a:solidFill>
                  <a:latin typeface="Book Antiqua" pitchFamily="18" charset="0"/>
                </a:rPr>
                <a:t>Aumento</a:t>
              </a:r>
              <a:r>
                <a:rPr lang="en-GB" sz="1600" i="1" dirty="0">
                  <a:solidFill>
                    <a:srgbClr val="000000"/>
                  </a:solidFill>
                  <a:latin typeface="Book Antiqua" pitchFamily="18" charset="0"/>
                </a:rPr>
                <a:t> del </a:t>
              </a:r>
              <a:r>
                <a:rPr lang="en-GB" sz="1600" i="1" dirty="0" err="1">
                  <a:solidFill>
                    <a:srgbClr val="000000"/>
                  </a:solidFill>
                  <a:latin typeface="Book Antiqua" pitchFamily="18" charset="0"/>
                </a:rPr>
                <a:t>livello</a:t>
              </a:r>
              <a:r>
                <a:rPr lang="en-GB" sz="1600" i="1" dirty="0">
                  <a:solidFill>
                    <a:srgbClr val="000000"/>
                  </a:solidFill>
                  <a:latin typeface="Book Antiqua" pitchFamily="18" charset="0"/>
                </a:rPr>
                <a:t> del mare con </a:t>
              </a:r>
              <a:r>
                <a:rPr lang="en-GB" sz="1600" i="1" dirty="0" err="1">
                  <a:solidFill>
                    <a:srgbClr val="000000"/>
                  </a:solidFill>
                  <a:latin typeface="Book Antiqua" pitchFamily="18" charset="0"/>
                </a:rPr>
                <a:t>minaccia</a:t>
              </a:r>
              <a:r>
                <a:rPr lang="en-GB" sz="1600" i="1" dirty="0">
                  <a:solidFill>
                    <a:srgbClr val="000000"/>
                  </a:solidFill>
                  <a:latin typeface="Book Antiqua" pitchFamily="18" charset="0"/>
                </a:rPr>
                <a:t> per </a:t>
              </a:r>
              <a:r>
                <a:rPr lang="en-GB" sz="1600" i="1" dirty="0" err="1">
                  <a:solidFill>
                    <a:srgbClr val="000000"/>
                  </a:solidFill>
                  <a:latin typeface="Book Antiqua" pitchFamily="18" charset="0"/>
                </a:rPr>
                <a:t>molte</a:t>
              </a:r>
              <a:r>
                <a:rPr lang="en-GB" sz="1600" i="1" dirty="0">
                  <a:solidFill>
                    <a:srgbClr val="000000"/>
                  </a:solidFill>
                  <a:latin typeface="Book Antiqua" pitchFamily="18" charset="0"/>
                </a:rPr>
                <a:t> </a:t>
              </a:r>
              <a:r>
                <a:rPr lang="en-GB" sz="1600" i="1" dirty="0" err="1">
                  <a:solidFill>
                    <a:srgbClr val="000000"/>
                  </a:solidFill>
                  <a:latin typeface="Book Antiqua" pitchFamily="18" charset="0"/>
                </a:rPr>
                <a:t>citta</a:t>
              </a:r>
              <a:r>
                <a:rPr lang="en-GB" sz="1600" i="1" dirty="0">
                  <a:solidFill>
                    <a:srgbClr val="000000"/>
                  </a:solidFill>
                  <a:latin typeface="Book Antiqua" pitchFamily="18" charset="0"/>
                </a:rPr>
                <a:t>`</a:t>
              </a:r>
            </a:p>
          </p:txBody>
        </p:sp>
        <p:sp>
          <p:nvSpPr>
            <p:cNvPr id="31760" name="AutoShape 1108"/>
            <p:cNvSpPr>
              <a:spLocks noChangeArrowheads="1"/>
            </p:cNvSpPr>
            <p:nvPr/>
          </p:nvSpPr>
          <p:spPr bwMode="auto">
            <a:xfrm>
              <a:off x="1219200" y="1276350"/>
              <a:ext cx="7620000" cy="762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3211 h 21600"/>
                <a:gd name="T14" fmla="*/ 17375 w 21600"/>
                <a:gd name="T15" fmla="*/ 18389 h 21600"/>
              </a:gdLst>
              <a:ahLst/>
              <a:cxnLst>
                <a:cxn ang="T8">
                  <a:pos x="T0" y="T1"/>
                </a:cxn>
                <a:cxn ang="T9">
                  <a:pos x="T2" y="T3"/>
                </a:cxn>
                <a:cxn ang="T10">
                  <a:pos x="T4" y="T5"/>
                </a:cxn>
                <a:cxn ang="T11">
                  <a:pos x="T6" y="T7"/>
                </a:cxn>
              </a:cxnLst>
              <a:rect l="T12" t="T13" r="T14" b="T15"/>
              <a:pathLst>
                <a:path w="21600" h="21600">
                  <a:moveTo>
                    <a:pt x="15588" y="0"/>
                  </a:moveTo>
                  <a:lnTo>
                    <a:pt x="15588" y="3211"/>
                  </a:lnTo>
                  <a:lnTo>
                    <a:pt x="3375" y="3211"/>
                  </a:lnTo>
                  <a:lnTo>
                    <a:pt x="3375" y="18389"/>
                  </a:lnTo>
                  <a:lnTo>
                    <a:pt x="15588" y="18389"/>
                  </a:lnTo>
                  <a:lnTo>
                    <a:pt x="15588" y="21600"/>
                  </a:lnTo>
                  <a:lnTo>
                    <a:pt x="21600" y="10800"/>
                  </a:lnTo>
                  <a:lnTo>
                    <a:pt x="15588" y="0"/>
                  </a:lnTo>
                  <a:close/>
                </a:path>
                <a:path w="21600" h="21600">
                  <a:moveTo>
                    <a:pt x="1350" y="3211"/>
                  </a:moveTo>
                  <a:lnTo>
                    <a:pt x="1350" y="18389"/>
                  </a:lnTo>
                  <a:lnTo>
                    <a:pt x="2700" y="18389"/>
                  </a:lnTo>
                  <a:lnTo>
                    <a:pt x="2700" y="3211"/>
                  </a:lnTo>
                  <a:lnTo>
                    <a:pt x="1350" y="3211"/>
                  </a:lnTo>
                  <a:close/>
                </a:path>
                <a:path w="21600" h="21600">
                  <a:moveTo>
                    <a:pt x="0" y="3211"/>
                  </a:moveTo>
                  <a:lnTo>
                    <a:pt x="0" y="18389"/>
                  </a:lnTo>
                  <a:lnTo>
                    <a:pt x="675" y="18389"/>
                  </a:lnTo>
                  <a:lnTo>
                    <a:pt x="675" y="3211"/>
                  </a:lnTo>
                  <a:lnTo>
                    <a:pt x="0" y="3211"/>
                  </a:lnTo>
                  <a:close/>
                </a:path>
              </a:pathLst>
            </a:custGeom>
            <a:gradFill rotWithShape="0">
              <a:gsLst>
                <a:gs pos="0">
                  <a:srgbClr val="FFFF66"/>
                </a:gs>
                <a:gs pos="100000">
                  <a:srgbClr val="FF0000"/>
                </a:gs>
              </a:gsLst>
              <a:lin ang="0" scaled="1"/>
            </a:gradFill>
            <a:ln w="9525">
              <a:noFill/>
              <a:round/>
              <a:headEnd/>
              <a:tailEnd/>
            </a:ln>
          </p:spPr>
          <p:txBody>
            <a:bodyPr wrap="none" anchor="ctr"/>
            <a:lstStyle/>
            <a:p>
              <a:endParaRPr lang="it-IT">
                <a:latin typeface="Book Antiqua" pitchFamily="18" charset="0"/>
              </a:endParaRPr>
            </a:p>
          </p:txBody>
        </p:sp>
        <p:sp>
          <p:nvSpPr>
            <p:cNvPr id="31761" name="Text Box 1109"/>
            <p:cNvSpPr txBox="1">
              <a:spLocks noChangeArrowheads="1"/>
            </p:cNvSpPr>
            <p:nvPr/>
          </p:nvSpPr>
          <p:spPr bwMode="auto">
            <a:xfrm>
              <a:off x="2438400" y="1352550"/>
              <a:ext cx="4495800" cy="586957"/>
            </a:xfrm>
            <a:prstGeom prst="rect">
              <a:avLst/>
            </a:prstGeom>
            <a:noFill/>
            <a:ln w="9525">
              <a:noFill/>
              <a:miter lim="800000"/>
              <a:headEnd/>
              <a:tailEnd/>
            </a:ln>
          </p:spPr>
          <p:txBody>
            <a:bodyPr lIns="90000" tIns="46800" rIns="90000" bIns="46800">
              <a:spAutoFit/>
            </a:bodyPr>
            <a:lstStyle/>
            <a:p>
              <a:pPr defTabSz="449263">
                <a:spcBef>
                  <a:spcPts val="1000"/>
                </a:spcBef>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i="1" dirty="0" err="1">
                  <a:solidFill>
                    <a:srgbClr val="000000"/>
                  </a:solidFill>
                  <a:latin typeface="Book Antiqua" pitchFamily="18" charset="0"/>
                </a:rPr>
                <a:t>Calo</a:t>
              </a:r>
              <a:r>
                <a:rPr lang="en-GB" sz="1600" i="1" dirty="0">
                  <a:solidFill>
                    <a:srgbClr val="000000"/>
                  </a:solidFill>
                  <a:latin typeface="Book Antiqua" pitchFamily="18" charset="0"/>
                </a:rPr>
                <a:t> </a:t>
              </a:r>
              <a:r>
                <a:rPr lang="en-GB" sz="1600" i="1" dirty="0" err="1">
                  <a:solidFill>
                    <a:srgbClr val="000000"/>
                  </a:solidFill>
                  <a:latin typeface="Book Antiqua" pitchFamily="18" charset="0"/>
                </a:rPr>
                <a:t>delle</a:t>
              </a:r>
              <a:r>
                <a:rPr lang="en-GB" sz="1600" i="1" dirty="0">
                  <a:solidFill>
                    <a:srgbClr val="000000"/>
                  </a:solidFill>
                  <a:latin typeface="Book Antiqua" pitchFamily="18" charset="0"/>
                </a:rPr>
                <a:t> </a:t>
              </a:r>
              <a:r>
                <a:rPr lang="en-GB" sz="1600" i="1" dirty="0" err="1">
                  <a:solidFill>
                    <a:srgbClr val="000000"/>
                  </a:solidFill>
                  <a:latin typeface="Book Antiqua" pitchFamily="18" charset="0"/>
                </a:rPr>
                <a:t>rese</a:t>
              </a:r>
              <a:r>
                <a:rPr lang="en-GB" sz="1600" i="1" dirty="0">
                  <a:solidFill>
                    <a:srgbClr val="000000"/>
                  </a:solidFill>
                  <a:latin typeface="Book Antiqua" pitchFamily="18" charset="0"/>
                </a:rPr>
                <a:t> </a:t>
              </a:r>
              <a:r>
                <a:rPr lang="en-GB" sz="1600" i="1" dirty="0" err="1">
                  <a:solidFill>
                    <a:srgbClr val="000000"/>
                  </a:solidFill>
                  <a:latin typeface="Book Antiqua" pitchFamily="18" charset="0"/>
                </a:rPr>
                <a:t>agricole</a:t>
              </a:r>
              <a:r>
                <a:rPr lang="en-GB" sz="1600" i="1" dirty="0">
                  <a:solidFill>
                    <a:srgbClr val="000000"/>
                  </a:solidFill>
                  <a:latin typeface="Book Antiqua" pitchFamily="18" charset="0"/>
                </a:rPr>
                <a:t> in </a:t>
              </a:r>
              <a:r>
                <a:rPr lang="en-GB" sz="1600" i="1" dirty="0" err="1">
                  <a:solidFill>
                    <a:srgbClr val="000000"/>
                  </a:solidFill>
                  <a:latin typeface="Book Antiqua" pitchFamily="18" charset="0"/>
                </a:rPr>
                <a:t>molte</a:t>
              </a:r>
              <a:r>
                <a:rPr lang="en-GB" sz="1600" i="1" dirty="0">
                  <a:solidFill>
                    <a:srgbClr val="000000"/>
                  </a:solidFill>
                  <a:latin typeface="Book Antiqua" pitchFamily="18" charset="0"/>
                </a:rPr>
                <a:t> </a:t>
              </a:r>
              <a:r>
                <a:rPr lang="en-GB" sz="1600" i="1" dirty="0" err="1">
                  <a:solidFill>
                    <a:srgbClr val="000000"/>
                  </a:solidFill>
                  <a:latin typeface="Book Antiqua" pitchFamily="18" charset="0"/>
                </a:rPr>
                <a:t>aree</a:t>
              </a:r>
              <a:r>
                <a:rPr lang="en-GB" sz="1600" i="1" dirty="0">
                  <a:solidFill>
                    <a:srgbClr val="000000"/>
                  </a:solidFill>
                  <a:latin typeface="Book Antiqua" pitchFamily="18" charset="0"/>
                </a:rPr>
                <a:t>, </a:t>
              </a:r>
              <a:r>
                <a:rPr lang="en-GB" sz="1600" i="1" dirty="0" err="1" smtClean="0">
                  <a:solidFill>
                    <a:srgbClr val="000000"/>
                  </a:solidFill>
                  <a:latin typeface="Book Antiqua" pitchFamily="18" charset="0"/>
                </a:rPr>
                <a:t>particolarmente</a:t>
              </a:r>
              <a:r>
                <a:rPr lang="en-GB" sz="1600" i="1" dirty="0" smtClean="0">
                  <a:solidFill>
                    <a:srgbClr val="000000"/>
                  </a:solidFill>
                  <a:latin typeface="Book Antiqua" pitchFamily="18" charset="0"/>
                </a:rPr>
                <a:t> </a:t>
              </a:r>
              <a:r>
                <a:rPr lang="en-GB" sz="1600" i="1" dirty="0" err="1">
                  <a:solidFill>
                    <a:srgbClr val="000000"/>
                  </a:solidFill>
                  <a:latin typeface="Book Antiqua" pitchFamily="18" charset="0"/>
                </a:rPr>
                <a:t>nei</a:t>
              </a:r>
              <a:r>
                <a:rPr lang="en-GB" sz="1600" i="1" dirty="0">
                  <a:solidFill>
                    <a:srgbClr val="000000"/>
                  </a:solidFill>
                  <a:latin typeface="Book Antiqua" pitchFamily="18" charset="0"/>
                </a:rPr>
                <a:t> </a:t>
              </a:r>
              <a:r>
                <a:rPr lang="en-GB" sz="1600" i="1" dirty="0" err="1">
                  <a:solidFill>
                    <a:srgbClr val="000000"/>
                  </a:solidFill>
                  <a:latin typeface="Book Antiqua" pitchFamily="18" charset="0"/>
                </a:rPr>
                <a:t>Paesi</a:t>
              </a:r>
              <a:r>
                <a:rPr lang="en-GB" sz="1600" i="1" dirty="0">
                  <a:solidFill>
                    <a:srgbClr val="000000"/>
                  </a:solidFill>
                  <a:latin typeface="Book Antiqua" pitchFamily="18" charset="0"/>
                </a:rPr>
                <a:t> in via di </a:t>
              </a:r>
              <a:r>
                <a:rPr lang="en-GB" sz="1600" i="1" dirty="0" err="1">
                  <a:solidFill>
                    <a:srgbClr val="000000"/>
                  </a:solidFill>
                  <a:latin typeface="Book Antiqua" pitchFamily="18" charset="0"/>
                </a:rPr>
                <a:t>sviluppo</a:t>
              </a:r>
              <a:endParaRPr lang="en-GB" sz="1600" i="1" dirty="0">
                <a:solidFill>
                  <a:srgbClr val="000000"/>
                </a:solidFill>
                <a:latin typeface="Book Antiqua" pitchFamily="18" charset="0"/>
              </a:endParaRPr>
            </a:p>
          </p:txBody>
        </p:sp>
        <p:sp>
          <p:nvSpPr>
            <p:cNvPr id="152662" name="Text Box 1110"/>
            <p:cNvSpPr txBox="1">
              <a:spLocks noChangeArrowheads="1"/>
            </p:cNvSpPr>
            <p:nvPr/>
          </p:nvSpPr>
          <p:spPr bwMode="auto">
            <a:xfrm>
              <a:off x="304800" y="1309688"/>
              <a:ext cx="1387475" cy="586957"/>
            </a:xfrm>
            <a:prstGeom prst="rect">
              <a:avLst/>
            </a:prstGeom>
            <a:noFill/>
            <a:ln w="9525">
              <a:noFill/>
              <a:round/>
              <a:headEnd/>
              <a:tailEnd/>
            </a:ln>
            <a:effectLst/>
          </p:spPr>
          <p:txBody>
            <a:bodyPr lIns="90000" tIns="46800" rIns="90000" bIns="46800">
              <a:spAutoFit/>
            </a:bodyPr>
            <a:lstStyle/>
            <a:p>
              <a:pPr defTabSz="449263">
                <a:spcBef>
                  <a:spcPts val="1125"/>
                </a:spcBef>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err="1">
                  <a:solidFill>
                    <a:srgbClr val="000000"/>
                  </a:solidFill>
                  <a:effectLst>
                    <a:outerShdw blurRad="38100" dist="38100" dir="2700000" algn="tl">
                      <a:srgbClr val="C0C0C0"/>
                    </a:outerShdw>
                  </a:effectLst>
                  <a:latin typeface="Book Antiqua" pitchFamily="18" charset="0"/>
                </a:rPr>
                <a:t>Produzioni</a:t>
              </a:r>
              <a:r>
                <a:rPr lang="en-GB" sz="1600" b="1" dirty="0">
                  <a:solidFill>
                    <a:srgbClr val="000000"/>
                  </a:solidFill>
                  <a:effectLst>
                    <a:outerShdw blurRad="38100" dist="38100" dir="2700000" algn="tl">
                      <a:srgbClr val="C0C0C0"/>
                    </a:outerShdw>
                  </a:effectLst>
                  <a:latin typeface="Book Antiqua" pitchFamily="18" charset="0"/>
                </a:rPr>
                <a:t> </a:t>
              </a:r>
              <a:r>
                <a:rPr lang="en-GB" sz="1600" b="1" dirty="0" err="1">
                  <a:solidFill>
                    <a:srgbClr val="000000"/>
                  </a:solidFill>
                  <a:effectLst>
                    <a:outerShdw blurRad="38100" dist="38100" dir="2700000" algn="tl">
                      <a:srgbClr val="C0C0C0"/>
                    </a:outerShdw>
                  </a:effectLst>
                  <a:latin typeface="Book Antiqua" pitchFamily="18" charset="0"/>
                </a:rPr>
                <a:t>agricole</a:t>
              </a:r>
              <a:endParaRPr lang="en-GB" sz="1600" b="1" dirty="0">
                <a:solidFill>
                  <a:srgbClr val="000000"/>
                </a:solidFill>
                <a:effectLst>
                  <a:outerShdw blurRad="38100" dist="38100" dir="2700000" algn="tl">
                    <a:srgbClr val="C0C0C0"/>
                  </a:outerShdw>
                </a:effectLst>
                <a:latin typeface="Book Antiqua" pitchFamily="18" charset="0"/>
              </a:endParaRPr>
            </a:p>
          </p:txBody>
        </p:sp>
        <p:sp>
          <p:nvSpPr>
            <p:cNvPr id="152663" name="Text Box 1111"/>
            <p:cNvSpPr txBox="1">
              <a:spLocks noChangeArrowheads="1"/>
            </p:cNvSpPr>
            <p:nvPr/>
          </p:nvSpPr>
          <p:spPr bwMode="auto">
            <a:xfrm>
              <a:off x="304800" y="2590800"/>
              <a:ext cx="1016000" cy="340735"/>
            </a:xfrm>
            <a:prstGeom prst="rect">
              <a:avLst/>
            </a:prstGeom>
            <a:noFill/>
            <a:ln w="9525">
              <a:noFill/>
              <a:round/>
              <a:headEnd/>
              <a:tailEnd/>
            </a:ln>
            <a:effectLst/>
          </p:spPr>
          <p:txBody>
            <a:bodyPr lIns="90000" tIns="46800" rIns="90000" bIns="46800">
              <a:spAutoFit/>
            </a:bodyPr>
            <a:lstStyle/>
            <a:p>
              <a:pPr defTabSz="449263">
                <a:spcBef>
                  <a:spcPts val="1125"/>
                </a:spcBef>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err="1">
                  <a:solidFill>
                    <a:srgbClr val="000000"/>
                  </a:solidFill>
                  <a:effectLst>
                    <a:outerShdw blurRad="38100" dist="38100" dir="2700000" algn="tl">
                      <a:srgbClr val="C0C0C0"/>
                    </a:outerShdw>
                  </a:effectLst>
                  <a:latin typeface="Book Antiqua" pitchFamily="18" charset="0"/>
                </a:rPr>
                <a:t>Acqua</a:t>
              </a:r>
              <a:endParaRPr lang="en-GB" sz="1600" b="1" dirty="0">
                <a:solidFill>
                  <a:srgbClr val="000000"/>
                </a:solidFill>
                <a:effectLst>
                  <a:outerShdw blurRad="38100" dist="38100" dir="2700000" algn="tl">
                    <a:srgbClr val="C0C0C0"/>
                  </a:outerShdw>
                </a:effectLst>
                <a:latin typeface="Book Antiqua" pitchFamily="18" charset="0"/>
              </a:endParaRPr>
            </a:p>
          </p:txBody>
        </p:sp>
        <p:sp>
          <p:nvSpPr>
            <p:cNvPr id="152664" name="Text Box 1112"/>
            <p:cNvSpPr txBox="1">
              <a:spLocks noChangeArrowheads="1"/>
            </p:cNvSpPr>
            <p:nvPr/>
          </p:nvSpPr>
          <p:spPr bwMode="auto">
            <a:xfrm>
              <a:off x="304800" y="3686175"/>
              <a:ext cx="1600200" cy="340735"/>
            </a:xfrm>
            <a:prstGeom prst="rect">
              <a:avLst/>
            </a:prstGeom>
            <a:noFill/>
            <a:ln w="9525">
              <a:noFill/>
              <a:round/>
              <a:headEnd/>
              <a:tailEnd/>
            </a:ln>
            <a:effectLst/>
          </p:spPr>
          <p:txBody>
            <a:bodyPr lIns="90000" tIns="46800" rIns="90000" bIns="46800">
              <a:spAutoFit/>
            </a:bodyPr>
            <a:lstStyle/>
            <a:p>
              <a:pPr defTabSz="449263">
                <a:spcBef>
                  <a:spcPts val="1125"/>
                </a:spcBef>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err="1">
                  <a:solidFill>
                    <a:srgbClr val="000000"/>
                  </a:solidFill>
                  <a:effectLst>
                    <a:outerShdw blurRad="38100" dist="38100" dir="2700000" algn="tl">
                      <a:srgbClr val="C0C0C0"/>
                    </a:outerShdw>
                  </a:effectLst>
                  <a:latin typeface="Book Antiqua" pitchFamily="18" charset="0"/>
                </a:rPr>
                <a:t>Ecosistemi</a:t>
              </a:r>
              <a:endParaRPr lang="en-GB" sz="1600" b="1" dirty="0">
                <a:solidFill>
                  <a:srgbClr val="000000"/>
                </a:solidFill>
                <a:effectLst>
                  <a:outerShdw blurRad="38100" dist="38100" dir="2700000" algn="tl">
                    <a:srgbClr val="C0C0C0"/>
                  </a:outerShdw>
                </a:effectLst>
                <a:latin typeface="Book Antiqua" pitchFamily="18" charset="0"/>
              </a:endParaRPr>
            </a:p>
          </p:txBody>
        </p:sp>
        <p:sp>
          <p:nvSpPr>
            <p:cNvPr id="152665" name="Text Box 1113"/>
            <p:cNvSpPr txBox="1">
              <a:spLocks noChangeArrowheads="1"/>
            </p:cNvSpPr>
            <p:nvPr/>
          </p:nvSpPr>
          <p:spPr bwMode="auto">
            <a:xfrm>
              <a:off x="250825" y="5661025"/>
              <a:ext cx="2898775" cy="586957"/>
            </a:xfrm>
            <a:prstGeom prst="rect">
              <a:avLst/>
            </a:prstGeom>
            <a:noFill/>
            <a:ln w="9525">
              <a:noFill/>
              <a:round/>
              <a:headEnd/>
              <a:tailEnd/>
            </a:ln>
            <a:effectLst/>
          </p:spPr>
          <p:txBody>
            <a:bodyPr lIns="90000" tIns="46800" rIns="90000" bIns="46800">
              <a:spAutoFit/>
            </a:bodyPr>
            <a:lstStyle/>
            <a:p>
              <a:pPr defTabSz="449263">
                <a:spcBef>
                  <a:spcPts val="1125"/>
                </a:spcBef>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err="1">
                  <a:solidFill>
                    <a:srgbClr val="000000"/>
                  </a:solidFill>
                  <a:effectLst>
                    <a:outerShdw blurRad="38100" dist="38100" dir="2700000" algn="tl">
                      <a:srgbClr val="C0C0C0"/>
                    </a:outerShdw>
                  </a:effectLst>
                  <a:latin typeface="Book Antiqua" pitchFamily="18" charset="0"/>
                </a:rPr>
                <a:t>Rischio</a:t>
              </a:r>
              <a:r>
                <a:rPr lang="en-GB" sz="1600" b="1" dirty="0">
                  <a:solidFill>
                    <a:srgbClr val="000000"/>
                  </a:solidFill>
                  <a:effectLst>
                    <a:outerShdw blurRad="38100" dist="38100" dir="2700000" algn="tl">
                      <a:srgbClr val="C0C0C0"/>
                    </a:outerShdw>
                  </a:effectLst>
                  <a:latin typeface="Book Antiqua" pitchFamily="18" charset="0"/>
                </a:rPr>
                <a:t> di </a:t>
              </a:r>
              <a:r>
                <a:rPr lang="en-GB" sz="1600" b="1" dirty="0" err="1">
                  <a:solidFill>
                    <a:srgbClr val="000000"/>
                  </a:solidFill>
                  <a:effectLst>
                    <a:outerShdw blurRad="38100" dist="38100" dir="2700000" algn="tl">
                      <a:srgbClr val="C0C0C0"/>
                    </a:outerShdw>
                  </a:effectLst>
                  <a:latin typeface="Book Antiqua" pitchFamily="18" charset="0"/>
                </a:rPr>
                <a:t>cambiamenti</a:t>
              </a:r>
              <a:r>
                <a:rPr lang="en-GB" sz="1600" b="1" dirty="0">
                  <a:solidFill>
                    <a:srgbClr val="000000"/>
                  </a:solidFill>
                  <a:effectLst>
                    <a:outerShdw blurRad="38100" dist="38100" dir="2700000" algn="tl">
                      <a:srgbClr val="C0C0C0"/>
                    </a:outerShdw>
                  </a:effectLst>
                  <a:latin typeface="Book Antiqua" pitchFamily="18" charset="0"/>
                </a:rPr>
                <a:t> </a:t>
              </a:r>
              <a:r>
                <a:rPr lang="en-GB" sz="1600" b="1" dirty="0" err="1">
                  <a:solidFill>
                    <a:srgbClr val="000000"/>
                  </a:solidFill>
                  <a:effectLst>
                    <a:outerShdw blurRad="38100" dist="38100" dir="2700000" algn="tl">
                      <a:srgbClr val="C0C0C0"/>
                    </a:outerShdw>
                  </a:effectLst>
                  <a:latin typeface="Book Antiqua" pitchFamily="18" charset="0"/>
                </a:rPr>
                <a:t>irreversibili</a:t>
              </a:r>
              <a:r>
                <a:rPr lang="en-GB" sz="1600" b="1" dirty="0">
                  <a:solidFill>
                    <a:srgbClr val="000000"/>
                  </a:solidFill>
                  <a:effectLst>
                    <a:outerShdw blurRad="38100" dist="38100" dir="2700000" algn="tl">
                      <a:srgbClr val="C0C0C0"/>
                    </a:outerShdw>
                  </a:effectLst>
                  <a:latin typeface="Book Antiqua" pitchFamily="18" charset="0"/>
                </a:rPr>
                <a:t> e </a:t>
              </a:r>
              <a:r>
                <a:rPr lang="en-GB" sz="1600" b="1" dirty="0" err="1">
                  <a:solidFill>
                    <a:srgbClr val="000000"/>
                  </a:solidFill>
                  <a:effectLst>
                    <a:outerShdw blurRad="38100" dist="38100" dir="2700000" algn="tl">
                      <a:srgbClr val="C0C0C0"/>
                    </a:outerShdw>
                  </a:effectLst>
                  <a:latin typeface="Book Antiqua" pitchFamily="18" charset="0"/>
                </a:rPr>
                <a:t>repentini</a:t>
              </a:r>
              <a:endParaRPr lang="en-GB" sz="1600" b="1" dirty="0">
                <a:solidFill>
                  <a:srgbClr val="000000"/>
                </a:solidFill>
                <a:effectLst>
                  <a:outerShdw blurRad="38100" dist="38100" dir="2700000" algn="tl">
                    <a:srgbClr val="C0C0C0"/>
                  </a:outerShdw>
                </a:effectLst>
                <a:latin typeface="Book Antiqua" pitchFamily="18" charset="0"/>
              </a:endParaRPr>
            </a:p>
          </p:txBody>
        </p:sp>
        <p:sp>
          <p:nvSpPr>
            <p:cNvPr id="31766" name="Text Box 1114"/>
            <p:cNvSpPr txBox="1">
              <a:spLocks noChangeArrowheads="1"/>
            </p:cNvSpPr>
            <p:nvPr/>
          </p:nvSpPr>
          <p:spPr bwMode="auto">
            <a:xfrm>
              <a:off x="755576" y="620688"/>
              <a:ext cx="8209210" cy="371513"/>
            </a:xfrm>
            <a:prstGeom prst="rect">
              <a:avLst/>
            </a:prstGeom>
            <a:noFill/>
            <a:ln w="9525">
              <a:noFill/>
              <a:miter lim="800000"/>
              <a:headEnd/>
              <a:tailEnd/>
            </a:ln>
          </p:spPr>
          <p:txBody>
            <a:bodyPr wrap="square" lIns="90000" tIns="46800" rIns="90000" bIns="46800">
              <a:spAutoFit/>
            </a:bodyPr>
            <a:lstStyle/>
            <a:p>
              <a:pPr defTabSz="449263">
                <a:spcBef>
                  <a:spcPts val="1125"/>
                </a:spcBef>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err="1">
                  <a:solidFill>
                    <a:srgbClr val="000000"/>
                  </a:solidFill>
                  <a:latin typeface="Book Antiqua" pitchFamily="18" charset="0"/>
                </a:rPr>
                <a:t>Variazione</a:t>
              </a:r>
              <a:r>
                <a:rPr lang="en-GB" b="1" dirty="0">
                  <a:solidFill>
                    <a:srgbClr val="000000"/>
                  </a:solidFill>
                  <a:latin typeface="Book Antiqua" pitchFamily="18" charset="0"/>
                </a:rPr>
                <a:t> </a:t>
              </a:r>
              <a:r>
                <a:rPr lang="en-GB" b="1" dirty="0" err="1">
                  <a:solidFill>
                    <a:srgbClr val="000000"/>
                  </a:solidFill>
                  <a:latin typeface="Book Antiqua" pitchFamily="18" charset="0"/>
                </a:rPr>
                <a:t>della</a:t>
              </a:r>
              <a:r>
                <a:rPr lang="en-GB" b="1" dirty="0">
                  <a:solidFill>
                    <a:srgbClr val="000000"/>
                  </a:solidFill>
                  <a:latin typeface="Book Antiqua" pitchFamily="18" charset="0"/>
                </a:rPr>
                <a:t> </a:t>
              </a:r>
              <a:r>
                <a:rPr lang="en-GB" b="1" dirty="0" err="1">
                  <a:solidFill>
                    <a:srgbClr val="000000"/>
                  </a:solidFill>
                  <a:latin typeface="Book Antiqua" pitchFamily="18" charset="0"/>
                </a:rPr>
                <a:t>temperatura</a:t>
              </a:r>
              <a:r>
                <a:rPr lang="en-GB" b="1" dirty="0">
                  <a:solidFill>
                    <a:srgbClr val="000000"/>
                  </a:solidFill>
                  <a:latin typeface="Book Antiqua" pitchFamily="18" charset="0"/>
                </a:rPr>
                <a:t> </a:t>
              </a:r>
              <a:r>
                <a:rPr lang="en-GB" b="1" dirty="0" err="1">
                  <a:solidFill>
                    <a:srgbClr val="000000"/>
                  </a:solidFill>
                  <a:latin typeface="Book Antiqua" pitchFamily="18" charset="0"/>
                </a:rPr>
                <a:t>globale</a:t>
              </a:r>
              <a:r>
                <a:rPr lang="en-GB" b="1" dirty="0">
                  <a:solidFill>
                    <a:srgbClr val="000000"/>
                  </a:solidFill>
                  <a:latin typeface="Book Antiqua" pitchFamily="18" charset="0"/>
                </a:rPr>
                <a:t> (</a:t>
              </a:r>
              <a:r>
                <a:rPr lang="en-GB" b="1" dirty="0" err="1">
                  <a:solidFill>
                    <a:srgbClr val="000000"/>
                  </a:solidFill>
                  <a:latin typeface="Book Antiqua" pitchFamily="18" charset="0"/>
                </a:rPr>
                <a:t>relativamente</a:t>
              </a:r>
              <a:r>
                <a:rPr lang="en-GB" b="1" dirty="0">
                  <a:solidFill>
                    <a:srgbClr val="000000"/>
                  </a:solidFill>
                  <a:latin typeface="Book Antiqua" pitchFamily="18" charset="0"/>
                </a:rPr>
                <a:t> </a:t>
              </a:r>
              <a:r>
                <a:rPr lang="en-GB" b="1" dirty="0" err="1">
                  <a:solidFill>
                    <a:srgbClr val="000000"/>
                  </a:solidFill>
                  <a:latin typeface="Book Antiqua" pitchFamily="18" charset="0"/>
                </a:rPr>
                <a:t>ai</a:t>
              </a:r>
              <a:r>
                <a:rPr lang="en-GB" b="1" dirty="0">
                  <a:solidFill>
                    <a:srgbClr val="000000"/>
                  </a:solidFill>
                  <a:latin typeface="Book Antiqua" pitchFamily="18" charset="0"/>
                </a:rPr>
                <a:t> </a:t>
              </a:r>
              <a:r>
                <a:rPr lang="en-GB" b="1" dirty="0" err="1">
                  <a:solidFill>
                    <a:srgbClr val="000000"/>
                  </a:solidFill>
                  <a:latin typeface="Book Antiqua" pitchFamily="18" charset="0"/>
                </a:rPr>
                <a:t>valori</a:t>
              </a:r>
              <a:r>
                <a:rPr lang="en-GB" b="1" dirty="0">
                  <a:solidFill>
                    <a:srgbClr val="000000"/>
                  </a:solidFill>
                  <a:latin typeface="Book Antiqua" pitchFamily="18" charset="0"/>
                </a:rPr>
                <a:t> pre-</a:t>
              </a:r>
              <a:r>
                <a:rPr lang="en-GB" b="1" dirty="0" err="1">
                  <a:solidFill>
                    <a:srgbClr val="000000"/>
                  </a:solidFill>
                  <a:latin typeface="Book Antiqua" pitchFamily="18" charset="0"/>
                </a:rPr>
                <a:t>industriali</a:t>
              </a:r>
              <a:r>
                <a:rPr lang="en-GB" b="1" dirty="0">
                  <a:solidFill>
                    <a:srgbClr val="000000"/>
                  </a:solidFill>
                  <a:latin typeface="Book Antiqua" pitchFamily="18" charset="0"/>
                </a:rPr>
                <a:t>)</a:t>
              </a:r>
            </a:p>
          </p:txBody>
        </p:sp>
        <p:sp>
          <p:nvSpPr>
            <p:cNvPr id="31767" name="Text Box 1115"/>
            <p:cNvSpPr txBox="1">
              <a:spLocks noChangeArrowheads="1"/>
            </p:cNvSpPr>
            <p:nvPr/>
          </p:nvSpPr>
          <p:spPr bwMode="auto">
            <a:xfrm>
              <a:off x="406400" y="928688"/>
              <a:ext cx="711200" cy="368300"/>
            </a:xfrm>
            <a:prstGeom prst="rect">
              <a:avLst/>
            </a:prstGeom>
            <a:noFill/>
            <a:ln w="9525">
              <a:noFill/>
              <a:miter lim="800000"/>
              <a:headEnd/>
              <a:tailEnd/>
            </a:ln>
          </p:spPr>
          <p:txBody>
            <a:bodyPr lIns="90000" tIns="46800" rIns="90000" bIns="46800">
              <a:spAutoFit/>
            </a:bodyPr>
            <a:lstStyle/>
            <a:p>
              <a:pPr defTabSz="449263">
                <a:spcBef>
                  <a:spcPts val="1125"/>
                </a:spcBef>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00"/>
                  </a:solidFill>
                  <a:latin typeface="Book Antiqua" pitchFamily="18" charset="0"/>
                </a:rPr>
                <a:t>0°C</a:t>
              </a:r>
            </a:p>
          </p:txBody>
        </p:sp>
        <p:sp>
          <p:nvSpPr>
            <p:cNvPr id="31768" name="AutoShape 1116"/>
            <p:cNvSpPr>
              <a:spLocks noChangeArrowheads="1"/>
            </p:cNvSpPr>
            <p:nvPr/>
          </p:nvSpPr>
          <p:spPr bwMode="auto">
            <a:xfrm>
              <a:off x="5384800" y="1885950"/>
              <a:ext cx="33528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2700 h 21600"/>
                <a:gd name="T14" fmla="*/ 17280 w 21600"/>
                <a:gd name="T15" fmla="*/ 18900 h 21600"/>
              </a:gdLst>
              <a:ahLst/>
              <a:cxnLst>
                <a:cxn ang="T8">
                  <a:pos x="T0" y="T1"/>
                </a:cxn>
                <a:cxn ang="T9">
                  <a:pos x="T2" y="T3"/>
                </a:cxn>
                <a:cxn ang="T10">
                  <a:pos x="T4" y="T5"/>
                </a:cxn>
                <a:cxn ang="T11">
                  <a:pos x="T6" y="T7"/>
                </a:cxn>
              </a:cxnLst>
              <a:rect l="T12" t="T13" r="T14" b="T15"/>
              <a:pathLst>
                <a:path w="21600" h="21600">
                  <a:moveTo>
                    <a:pt x="15840" y="0"/>
                  </a:moveTo>
                  <a:lnTo>
                    <a:pt x="15840" y="2700"/>
                  </a:lnTo>
                  <a:lnTo>
                    <a:pt x="3375" y="2700"/>
                  </a:lnTo>
                  <a:lnTo>
                    <a:pt x="3375" y="18900"/>
                  </a:lnTo>
                  <a:lnTo>
                    <a:pt x="15840" y="18900"/>
                  </a:lnTo>
                  <a:lnTo>
                    <a:pt x="15840" y="21600"/>
                  </a:lnTo>
                  <a:lnTo>
                    <a:pt x="21600" y="10800"/>
                  </a:lnTo>
                  <a:lnTo>
                    <a:pt x="15840" y="0"/>
                  </a:lnTo>
                  <a:close/>
                </a:path>
                <a:path w="21600" h="21600">
                  <a:moveTo>
                    <a:pt x="1350" y="2700"/>
                  </a:moveTo>
                  <a:lnTo>
                    <a:pt x="1350" y="18900"/>
                  </a:lnTo>
                  <a:lnTo>
                    <a:pt x="2700" y="18900"/>
                  </a:lnTo>
                  <a:lnTo>
                    <a:pt x="2700" y="2700"/>
                  </a:lnTo>
                  <a:lnTo>
                    <a:pt x="1350" y="2700"/>
                  </a:lnTo>
                  <a:close/>
                </a:path>
                <a:path w="21600" h="21600">
                  <a:moveTo>
                    <a:pt x="0" y="2700"/>
                  </a:moveTo>
                  <a:lnTo>
                    <a:pt x="0" y="18900"/>
                  </a:lnTo>
                  <a:lnTo>
                    <a:pt x="675" y="18900"/>
                  </a:lnTo>
                  <a:lnTo>
                    <a:pt x="675" y="2700"/>
                  </a:lnTo>
                  <a:lnTo>
                    <a:pt x="0" y="2700"/>
                  </a:lnTo>
                  <a:close/>
                </a:path>
              </a:pathLst>
            </a:custGeom>
            <a:gradFill rotWithShape="0">
              <a:gsLst>
                <a:gs pos="0">
                  <a:srgbClr val="FFFF66"/>
                </a:gs>
                <a:gs pos="100000">
                  <a:srgbClr val="FF0000"/>
                </a:gs>
              </a:gsLst>
              <a:lin ang="0" scaled="1"/>
            </a:gradFill>
            <a:ln w="9525">
              <a:noFill/>
              <a:round/>
              <a:headEnd/>
              <a:tailEnd/>
            </a:ln>
          </p:spPr>
          <p:txBody>
            <a:bodyPr wrap="none" anchor="ctr"/>
            <a:lstStyle/>
            <a:p>
              <a:endParaRPr lang="it-IT">
                <a:latin typeface="Book Antiqua" pitchFamily="18" charset="0"/>
              </a:endParaRPr>
            </a:p>
          </p:txBody>
        </p:sp>
        <p:sp>
          <p:nvSpPr>
            <p:cNvPr id="31769" name="Rectangle 1117"/>
            <p:cNvSpPr>
              <a:spLocks noChangeArrowheads="1"/>
            </p:cNvSpPr>
            <p:nvPr/>
          </p:nvSpPr>
          <p:spPr bwMode="auto">
            <a:xfrm>
              <a:off x="5943600" y="1895475"/>
              <a:ext cx="2286000" cy="586957"/>
            </a:xfrm>
            <a:prstGeom prst="rect">
              <a:avLst/>
            </a:prstGeom>
            <a:noFill/>
            <a:ln w="9525">
              <a:noFill/>
              <a:miter lim="800000"/>
              <a:headEnd/>
              <a:tailEnd/>
            </a:ln>
          </p:spPr>
          <p:txBody>
            <a:bodyPr lIns="90000" tIns="46800" rIns="90000" bIns="46800">
              <a:spAutoFit/>
            </a:bodyPr>
            <a:lstStyle/>
            <a:p>
              <a:pPr defTabSz="449263">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i="1">
                  <a:solidFill>
                    <a:srgbClr val="000000"/>
                  </a:solidFill>
                  <a:latin typeface="Book Antiqua" pitchFamily="18" charset="0"/>
                </a:rPr>
                <a:t>Calo delle rese in molti Paesi industrializzati</a:t>
              </a:r>
            </a:p>
          </p:txBody>
        </p:sp>
        <p:sp>
          <p:nvSpPr>
            <p:cNvPr id="31770" name="AutoShape 1118"/>
            <p:cNvSpPr>
              <a:spLocks noChangeArrowheads="1"/>
            </p:cNvSpPr>
            <p:nvPr/>
          </p:nvSpPr>
          <p:spPr bwMode="auto">
            <a:xfrm>
              <a:off x="3251200" y="2514600"/>
              <a:ext cx="3251200" cy="1066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1929 h 21600"/>
                <a:gd name="T14" fmla="*/ 17086 w 21600"/>
                <a:gd name="T15" fmla="*/ 19671 h 21600"/>
              </a:gdLst>
              <a:ahLst/>
              <a:cxnLst>
                <a:cxn ang="T8">
                  <a:pos x="T0" y="T1"/>
                </a:cxn>
                <a:cxn ang="T9">
                  <a:pos x="T2" y="T3"/>
                </a:cxn>
                <a:cxn ang="T10">
                  <a:pos x="T4" y="T5"/>
                </a:cxn>
                <a:cxn ang="T11">
                  <a:pos x="T6" y="T7"/>
                </a:cxn>
              </a:cxnLst>
              <a:rect l="T12" t="T13" r="T14" b="T15"/>
              <a:pathLst>
                <a:path w="21600" h="21600">
                  <a:moveTo>
                    <a:pt x="16105" y="0"/>
                  </a:moveTo>
                  <a:lnTo>
                    <a:pt x="16105" y="1929"/>
                  </a:lnTo>
                  <a:lnTo>
                    <a:pt x="3375" y="1929"/>
                  </a:lnTo>
                  <a:lnTo>
                    <a:pt x="3375" y="19671"/>
                  </a:lnTo>
                  <a:lnTo>
                    <a:pt x="16105" y="19671"/>
                  </a:lnTo>
                  <a:lnTo>
                    <a:pt x="16105" y="21600"/>
                  </a:lnTo>
                  <a:lnTo>
                    <a:pt x="21600" y="10800"/>
                  </a:lnTo>
                  <a:lnTo>
                    <a:pt x="16105" y="0"/>
                  </a:lnTo>
                  <a:close/>
                </a:path>
                <a:path w="21600" h="21600">
                  <a:moveTo>
                    <a:pt x="1350" y="1929"/>
                  </a:moveTo>
                  <a:lnTo>
                    <a:pt x="1350" y="19671"/>
                  </a:lnTo>
                  <a:lnTo>
                    <a:pt x="2700" y="19671"/>
                  </a:lnTo>
                  <a:lnTo>
                    <a:pt x="2700" y="1929"/>
                  </a:lnTo>
                  <a:lnTo>
                    <a:pt x="1350" y="1929"/>
                  </a:lnTo>
                  <a:close/>
                </a:path>
                <a:path w="21600" h="21600">
                  <a:moveTo>
                    <a:pt x="0" y="1929"/>
                  </a:moveTo>
                  <a:lnTo>
                    <a:pt x="0" y="19671"/>
                  </a:lnTo>
                  <a:lnTo>
                    <a:pt x="675" y="19671"/>
                  </a:lnTo>
                  <a:lnTo>
                    <a:pt x="675" y="1929"/>
                  </a:lnTo>
                  <a:lnTo>
                    <a:pt x="0" y="1929"/>
                  </a:lnTo>
                  <a:close/>
                </a:path>
              </a:pathLst>
            </a:custGeom>
            <a:gradFill rotWithShape="0">
              <a:gsLst>
                <a:gs pos="0">
                  <a:srgbClr val="FFFF66"/>
                </a:gs>
                <a:gs pos="100000">
                  <a:srgbClr val="FF0000"/>
                </a:gs>
              </a:gsLst>
              <a:lin ang="0" scaled="1"/>
            </a:gradFill>
            <a:ln w="9525">
              <a:noFill/>
              <a:round/>
              <a:headEnd/>
              <a:tailEnd/>
            </a:ln>
          </p:spPr>
          <p:txBody>
            <a:bodyPr wrap="none" anchor="ctr"/>
            <a:lstStyle/>
            <a:p>
              <a:endParaRPr lang="it-IT">
                <a:latin typeface="Book Antiqua" pitchFamily="18" charset="0"/>
              </a:endParaRPr>
            </a:p>
          </p:txBody>
        </p:sp>
        <p:sp>
          <p:nvSpPr>
            <p:cNvPr id="31771" name="AutoShape 1119"/>
            <p:cNvSpPr>
              <a:spLocks noChangeArrowheads="1"/>
            </p:cNvSpPr>
            <p:nvPr/>
          </p:nvSpPr>
          <p:spPr bwMode="auto">
            <a:xfrm>
              <a:off x="2438400" y="3886200"/>
              <a:ext cx="5994400" cy="7905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3411 h 21600"/>
                <a:gd name="T14" fmla="*/ 17874 w 21600"/>
                <a:gd name="T15" fmla="*/ 18189 h 21600"/>
              </a:gdLst>
              <a:ahLst/>
              <a:cxnLst>
                <a:cxn ang="T8">
                  <a:pos x="T0" y="T1"/>
                </a:cxn>
                <a:cxn ang="T9">
                  <a:pos x="T2" y="T3"/>
                </a:cxn>
                <a:cxn ang="T10">
                  <a:pos x="T4" y="T5"/>
                </a:cxn>
                <a:cxn ang="T11">
                  <a:pos x="T6" y="T7"/>
                </a:cxn>
              </a:cxnLst>
              <a:rect l="T12" t="T13" r="T14" b="T15"/>
              <a:pathLst>
                <a:path w="21600" h="21600">
                  <a:moveTo>
                    <a:pt x="16154" y="0"/>
                  </a:moveTo>
                  <a:lnTo>
                    <a:pt x="16154" y="3411"/>
                  </a:lnTo>
                  <a:lnTo>
                    <a:pt x="3375" y="3411"/>
                  </a:lnTo>
                  <a:lnTo>
                    <a:pt x="3375" y="18189"/>
                  </a:lnTo>
                  <a:lnTo>
                    <a:pt x="16154" y="18189"/>
                  </a:lnTo>
                  <a:lnTo>
                    <a:pt x="16154" y="21600"/>
                  </a:lnTo>
                  <a:lnTo>
                    <a:pt x="21600" y="10800"/>
                  </a:lnTo>
                  <a:lnTo>
                    <a:pt x="16154" y="0"/>
                  </a:lnTo>
                  <a:close/>
                </a:path>
                <a:path w="21600" h="21600">
                  <a:moveTo>
                    <a:pt x="1350" y="3411"/>
                  </a:moveTo>
                  <a:lnTo>
                    <a:pt x="1350" y="18189"/>
                  </a:lnTo>
                  <a:lnTo>
                    <a:pt x="2700" y="18189"/>
                  </a:lnTo>
                  <a:lnTo>
                    <a:pt x="2700" y="3411"/>
                  </a:lnTo>
                  <a:lnTo>
                    <a:pt x="1350" y="3411"/>
                  </a:lnTo>
                  <a:close/>
                </a:path>
                <a:path w="21600" h="21600">
                  <a:moveTo>
                    <a:pt x="0" y="3411"/>
                  </a:moveTo>
                  <a:lnTo>
                    <a:pt x="0" y="18189"/>
                  </a:lnTo>
                  <a:lnTo>
                    <a:pt x="675" y="18189"/>
                  </a:lnTo>
                  <a:lnTo>
                    <a:pt x="675" y="3411"/>
                  </a:lnTo>
                  <a:lnTo>
                    <a:pt x="0" y="3411"/>
                  </a:lnTo>
                  <a:close/>
                </a:path>
              </a:pathLst>
            </a:custGeom>
            <a:gradFill rotWithShape="0">
              <a:gsLst>
                <a:gs pos="0">
                  <a:srgbClr val="FFFF66"/>
                </a:gs>
                <a:gs pos="100000">
                  <a:srgbClr val="FF0000"/>
                </a:gs>
              </a:gsLst>
              <a:lin ang="0" scaled="1"/>
            </a:gradFill>
            <a:ln w="9525">
              <a:noFill/>
              <a:round/>
              <a:headEnd/>
              <a:tailEnd/>
            </a:ln>
          </p:spPr>
          <p:txBody>
            <a:bodyPr wrap="none" anchor="ctr"/>
            <a:lstStyle/>
            <a:p>
              <a:endParaRPr lang="it-IT">
                <a:latin typeface="Book Antiqua" pitchFamily="18" charset="0"/>
              </a:endParaRPr>
            </a:p>
          </p:txBody>
        </p:sp>
        <p:sp>
          <p:nvSpPr>
            <p:cNvPr id="31772" name="Text Box 1120"/>
            <p:cNvSpPr txBox="1">
              <a:spLocks noChangeArrowheads="1"/>
            </p:cNvSpPr>
            <p:nvPr/>
          </p:nvSpPr>
          <p:spPr bwMode="auto">
            <a:xfrm>
              <a:off x="3352800" y="4114800"/>
              <a:ext cx="4552950" cy="340735"/>
            </a:xfrm>
            <a:prstGeom prst="rect">
              <a:avLst/>
            </a:prstGeom>
            <a:noFill/>
            <a:ln w="9525">
              <a:noFill/>
              <a:miter lim="800000"/>
              <a:headEnd/>
              <a:tailEnd/>
            </a:ln>
          </p:spPr>
          <p:txBody>
            <a:bodyPr lIns="90000" tIns="46800" rIns="90000" bIns="46800">
              <a:spAutoFit/>
            </a:bodyPr>
            <a:lstStyle/>
            <a:p>
              <a:pPr defTabSz="449263">
                <a:spcBef>
                  <a:spcPts val="1000"/>
                </a:spcBef>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i="1">
                  <a:solidFill>
                    <a:srgbClr val="000000"/>
                  </a:solidFill>
                  <a:latin typeface="Book Antiqua" pitchFamily="18" charset="0"/>
                </a:rPr>
                <a:t>Numero crescente di specie in estinzione</a:t>
              </a:r>
            </a:p>
          </p:txBody>
        </p:sp>
        <p:sp>
          <p:nvSpPr>
            <p:cNvPr id="31773" name="Text Box 1121"/>
            <p:cNvSpPr txBox="1">
              <a:spLocks noChangeArrowheads="1"/>
            </p:cNvSpPr>
            <p:nvPr/>
          </p:nvSpPr>
          <p:spPr bwMode="auto">
            <a:xfrm>
              <a:off x="3348038" y="5710238"/>
              <a:ext cx="5024437" cy="586957"/>
            </a:xfrm>
            <a:prstGeom prst="rect">
              <a:avLst/>
            </a:prstGeom>
            <a:noFill/>
            <a:ln w="9525">
              <a:noFill/>
              <a:miter lim="800000"/>
              <a:headEnd/>
              <a:tailEnd/>
            </a:ln>
          </p:spPr>
          <p:txBody>
            <a:bodyPr lIns="90000" tIns="46800" rIns="90000" bIns="46800">
              <a:spAutoFit/>
            </a:bodyPr>
            <a:lstStyle/>
            <a:p>
              <a:pPr defTabSz="449263">
                <a:spcBef>
                  <a:spcPts val="1000"/>
                </a:spcBef>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i="1">
                  <a:solidFill>
                    <a:srgbClr val="000000"/>
                  </a:solidFill>
                  <a:latin typeface="Book Antiqua" pitchFamily="18" charset="0"/>
                </a:rPr>
                <a:t>Rischio crescente di feedbacks dannosi e repentini, cambiamenti del sistema climatico su larga scala</a:t>
              </a:r>
            </a:p>
          </p:txBody>
        </p:sp>
        <p:sp>
          <p:nvSpPr>
            <p:cNvPr id="31774" name="Rectangle 1122"/>
            <p:cNvSpPr>
              <a:spLocks noChangeArrowheads="1"/>
            </p:cNvSpPr>
            <p:nvPr/>
          </p:nvSpPr>
          <p:spPr bwMode="auto">
            <a:xfrm>
              <a:off x="3348038" y="2564904"/>
              <a:ext cx="3048000" cy="740845"/>
            </a:xfrm>
            <a:prstGeom prst="rect">
              <a:avLst/>
            </a:prstGeom>
            <a:noFill/>
            <a:ln w="9525">
              <a:noFill/>
              <a:miter lim="800000"/>
              <a:headEnd/>
              <a:tailEnd/>
            </a:ln>
          </p:spPr>
          <p:txBody>
            <a:bodyPr lIns="90000" tIns="46800" rIns="90000" bIns="46800">
              <a:spAutoFit/>
            </a:bodyPr>
            <a:lstStyle/>
            <a:p>
              <a:pPr defTabSz="449263" eaLnBrk="0" hangingPunct="0">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i="1" dirty="0" err="1">
                  <a:solidFill>
                    <a:srgbClr val="000000"/>
                  </a:solidFill>
                  <a:latin typeface="Book Antiqua" pitchFamily="18" charset="0"/>
                </a:rPr>
                <a:t>Significativo</a:t>
              </a:r>
              <a:r>
                <a:rPr lang="en-GB" sz="1400" i="1" dirty="0">
                  <a:solidFill>
                    <a:srgbClr val="000000"/>
                  </a:solidFill>
                  <a:latin typeface="Book Antiqua" pitchFamily="18" charset="0"/>
                </a:rPr>
                <a:t> </a:t>
              </a:r>
              <a:r>
                <a:rPr lang="en-GB" sz="1400" i="1" dirty="0" err="1">
                  <a:solidFill>
                    <a:srgbClr val="000000"/>
                  </a:solidFill>
                  <a:latin typeface="Book Antiqua" pitchFamily="18" charset="0"/>
                </a:rPr>
                <a:t>calo</a:t>
              </a:r>
              <a:r>
                <a:rPr lang="en-GB" sz="1400" i="1" dirty="0">
                  <a:solidFill>
                    <a:srgbClr val="000000"/>
                  </a:solidFill>
                  <a:latin typeface="Book Antiqua" pitchFamily="18" charset="0"/>
                </a:rPr>
                <a:t> </a:t>
              </a:r>
              <a:r>
                <a:rPr lang="en-GB" sz="1400" i="1" dirty="0" err="1">
                  <a:solidFill>
                    <a:srgbClr val="000000"/>
                  </a:solidFill>
                  <a:latin typeface="Book Antiqua" pitchFamily="18" charset="0"/>
                </a:rPr>
                <a:t>della</a:t>
              </a:r>
              <a:r>
                <a:rPr lang="en-GB" sz="1400" i="1" dirty="0">
                  <a:solidFill>
                    <a:srgbClr val="000000"/>
                  </a:solidFill>
                  <a:latin typeface="Book Antiqua" pitchFamily="18" charset="0"/>
                </a:rPr>
                <a:t> </a:t>
              </a:r>
              <a:r>
                <a:rPr lang="en-GB" sz="1400" i="1" dirty="0" err="1">
                  <a:solidFill>
                    <a:srgbClr val="000000"/>
                  </a:solidFill>
                  <a:latin typeface="Book Antiqua" pitchFamily="18" charset="0"/>
                </a:rPr>
                <a:t>disponibilita</a:t>
              </a:r>
              <a:r>
                <a:rPr lang="en-GB" sz="1400" i="1" dirty="0">
                  <a:solidFill>
                    <a:srgbClr val="000000"/>
                  </a:solidFill>
                  <a:latin typeface="Book Antiqua" pitchFamily="18" charset="0"/>
                </a:rPr>
                <a:t> </a:t>
              </a:r>
              <a:r>
                <a:rPr lang="en-GB" sz="1400" i="1" dirty="0" err="1">
                  <a:solidFill>
                    <a:srgbClr val="000000"/>
                  </a:solidFill>
                  <a:latin typeface="Book Antiqua" pitchFamily="18" charset="0"/>
                </a:rPr>
                <a:t>d</a:t>
              </a:r>
              <a:r>
                <a:rPr lang="en-GB" altLang="it-IT" sz="1400" i="1" dirty="0" err="1">
                  <a:solidFill>
                    <a:srgbClr val="000000"/>
                  </a:solidFill>
                  <a:latin typeface="Book Antiqua" pitchFamily="18" charset="0"/>
                </a:rPr>
                <a:t>’</a:t>
              </a:r>
              <a:r>
                <a:rPr lang="en-GB" sz="1400" i="1" dirty="0" err="1">
                  <a:solidFill>
                    <a:srgbClr val="000000"/>
                  </a:solidFill>
                  <a:latin typeface="Book Antiqua" pitchFamily="18" charset="0"/>
                </a:rPr>
                <a:t>acqua</a:t>
              </a:r>
              <a:r>
                <a:rPr lang="en-GB" sz="1400" i="1" dirty="0">
                  <a:solidFill>
                    <a:srgbClr val="000000"/>
                  </a:solidFill>
                  <a:latin typeface="Book Antiqua" pitchFamily="18" charset="0"/>
                </a:rPr>
                <a:t> in </a:t>
              </a:r>
              <a:r>
                <a:rPr lang="en-GB" sz="1400" i="1" dirty="0" err="1">
                  <a:solidFill>
                    <a:srgbClr val="000000"/>
                  </a:solidFill>
                  <a:latin typeface="Book Antiqua" pitchFamily="18" charset="0"/>
                </a:rPr>
                <a:t>molte</a:t>
              </a:r>
              <a:r>
                <a:rPr lang="en-GB" sz="1400" i="1" dirty="0">
                  <a:solidFill>
                    <a:srgbClr val="000000"/>
                  </a:solidFill>
                  <a:latin typeface="Book Antiqua" pitchFamily="18" charset="0"/>
                </a:rPr>
                <a:t> </a:t>
              </a:r>
              <a:r>
                <a:rPr lang="en-GB" sz="1400" i="1" dirty="0" err="1">
                  <a:solidFill>
                    <a:srgbClr val="000000"/>
                  </a:solidFill>
                  <a:latin typeface="Book Antiqua" pitchFamily="18" charset="0"/>
                </a:rPr>
                <a:t>aree</a:t>
              </a:r>
              <a:r>
                <a:rPr lang="en-GB" sz="1400" i="1" dirty="0">
                  <a:solidFill>
                    <a:srgbClr val="000000"/>
                  </a:solidFill>
                  <a:latin typeface="Book Antiqua" pitchFamily="18" charset="0"/>
                </a:rPr>
                <a:t>, </a:t>
              </a:r>
              <a:r>
                <a:rPr lang="en-GB" sz="1400" i="1" dirty="0" err="1">
                  <a:solidFill>
                    <a:srgbClr val="000000"/>
                  </a:solidFill>
                  <a:latin typeface="Book Antiqua" pitchFamily="18" charset="0"/>
                </a:rPr>
                <a:t>incluso</a:t>
              </a:r>
              <a:r>
                <a:rPr lang="en-GB" sz="1400" i="1" dirty="0">
                  <a:solidFill>
                    <a:srgbClr val="000000"/>
                  </a:solidFill>
                  <a:latin typeface="Book Antiqua" pitchFamily="18" charset="0"/>
                </a:rPr>
                <a:t> </a:t>
              </a:r>
              <a:r>
                <a:rPr lang="en-GB" sz="1400" i="1" dirty="0" err="1">
                  <a:solidFill>
                    <a:srgbClr val="000000"/>
                  </a:solidFill>
                  <a:latin typeface="Book Antiqua" pitchFamily="18" charset="0"/>
                </a:rPr>
                <a:t>il</a:t>
              </a:r>
              <a:r>
                <a:rPr lang="en-GB" sz="1400" i="1" dirty="0">
                  <a:solidFill>
                    <a:srgbClr val="000000"/>
                  </a:solidFill>
                  <a:latin typeface="Book Antiqua" pitchFamily="18" charset="0"/>
                </a:rPr>
                <a:t> </a:t>
              </a:r>
              <a:r>
                <a:rPr lang="en-GB" sz="1400" i="1" dirty="0" err="1">
                  <a:solidFill>
                    <a:srgbClr val="000000"/>
                  </a:solidFill>
                  <a:latin typeface="Book Antiqua" pitchFamily="18" charset="0"/>
                </a:rPr>
                <a:t>Mediterraneo</a:t>
              </a:r>
              <a:r>
                <a:rPr lang="en-GB" sz="1400" i="1" dirty="0">
                  <a:solidFill>
                    <a:srgbClr val="000000"/>
                  </a:solidFill>
                  <a:latin typeface="Book Antiqua" pitchFamily="18" charset="0"/>
                </a:rPr>
                <a:t> e </a:t>
              </a:r>
              <a:r>
                <a:rPr lang="en-GB" sz="1400" i="1" dirty="0" err="1">
                  <a:solidFill>
                    <a:srgbClr val="000000"/>
                  </a:solidFill>
                  <a:latin typeface="Book Antiqua" pitchFamily="18" charset="0"/>
                </a:rPr>
                <a:t>l</a:t>
              </a:r>
              <a:r>
                <a:rPr lang="en-GB" altLang="it-IT" sz="1400" i="1" dirty="0" err="1">
                  <a:solidFill>
                    <a:srgbClr val="000000"/>
                  </a:solidFill>
                  <a:latin typeface="Book Antiqua" pitchFamily="18" charset="0"/>
                </a:rPr>
                <a:t>’</a:t>
              </a:r>
              <a:r>
                <a:rPr lang="en-GB" sz="1400" i="1" dirty="0" err="1">
                  <a:solidFill>
                    <a:srgbClr val="000000"/>
                  </a:solidFill>
                  <a:latin typeface="Book Antiqua" pitchFamily="18" charset="0"/>
                </a:rPr>
                <a:t>Africa</a:t>
              </a:r>
              <a:r>
                <a:rPr lang="en-GB" sz="1400" i="1" dirty="0">
                  <a:solidFill>
                    <a:srgbClr val="000000"/>
                  </a:solidFill>
                  <a:latin typeface="Book Antiqua" pitchFamily="18" charset="0"/>
                </a:rPr>
                <a:t> </a:t>
              </a:r>
              <a:r>
                <a:rPr lang="en-GB" sz="1400" i="1" dirty="0" err="1">
                  <a:solidFill>
                    <a:srgbClr val="000000"/>
                  </a:solidFill>
                  <a:latin typeface="Book Antiqua" pitchFamily="18" charset="0"/>
                </a:rPr>
                <a:t>Settentrionale</a:t>
              </a:r>
              <a:endParaRPr lang="en-GB" sz="1400" i="1" dirty="0">
                <a:solidFill>
                  <a:srgbClr val="000000"/>
                </a:solidFill>
                <a:latin typeface="Book Antiqua" pitchFamily="18" charset="0"/>
              </a:endParaRPr>
            </a:p>
          </p:txBody>
        </p:sp>
        <p:sp>
          <p:nvSpPr>
            <p:cNvPr id="31775" name="AutoShape 1123"/>
            <p:cNvSpPr>
              <a:spLocks noChangeArrowheads="1"/>
            </p:cNvSpPr>
            <p:nvPr/>
          </p:nvSpPr>
          <p:spPr bwMode="auto">
            <a:xfrm>
              <a:off x="1295400" y="2638425"/>
              <a:ext cx="2159000" cy="1066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1896 h 21600"/>
                <a:gd name="T14" fmla="*/ 16340 w 21600"/>
                <a:gd name="T15" fmla="*/ 19704 h 21600"/>
              </a:gdLst>
              <a:ahLst/>
              <a:cxnLst>
                <a:cxn ang="T8">
                  <a:pos x="T0" y="T1"/>
                </a:cxn>
                <a:cxn ang="T9">
                  <a:pos x="T2" y="T3"/>
                </a:cxn>
                <a:cxn ang="T10">
                  <a:pos x="T4" y="T5"/>
                </a:cxn>
                <a:cxn ang="T11">
                  <a:pos x="T6" y="T7"/>
                </a:cxn>
              </a:cxnLst>
              <a:rect l="T12" t="T13" r="T14" b="T15"/>
              <a:pathLst>
                <a:path w="21600" h="21600">
                  <a:moveTo>
                    <a:pt x="15220" y="0"/>
                  </a:moveTo>
                  <a:lnTo>
                    <a:pt x="15220" y="1896"/>
                  </a:lnTo>
                  <a:lnTo>
                    <a:pt x="3375" y="1896"/>
                  </a:lnTo>
                  <a:lnTo>
                    <a:pt x="3375" y="19704"/>
                  </a:lnTo>
                  <a:lnTo>
                    <a:pt x="15220" y="19704"/>
                  </a:lnTo>
                  <a:lnTo>
                    <a:pt x="15220" y="21600"/>
                  </a:lnTo>
                  <a:lnTo>
                    <a:pt x="21600" y="10800"/>
                  </a:lnTo>
                  <a:lnTo>
                    <a:pt x="15220" y="0"/>
                  </a:lnTo>
                  <a:close/>
                </a:path>
                <a:path w="21600" h="21600">
                  <a:moveTo>
                    <a:pt x="1350" y="1896"/>
                  </a:moveTo>
                  <a:lnTo>
                    <a:pt x="1350" y="19704"/>
                  </a:lnTo>
                  <a:lnTo>
                    <a:pt x="2700" y="19704"/>
                  </a:lnTo>
                  <a:lnTo>
                    <a:pt x="2700" y="1896"/>
                  </a:lnTo>
                  <a:lnTo>
                    <a:pt x="1350" y="1896"/>
                  </a:lnTo>
                  <a:close/>
                </a:path>
                <a:path w="21600" h="21600">
                  <a:moveTo>
                    <a:pt x="0" y="1896"/>
                  </a:moveTo>
                  <a:lnTo>
                    <a:pt x="0" y="19704"/>
                  </a:lnTo>
                  <a:lnTo>
                    <a:pt x="675" y="19704"/>
                  </a:lnTo>
                  <a:lnTo>
                    <a:pt x="675" y="1896"/>
                  </a:lnTo>
                  <a:lnTo>
                    <a:pt x="0" y="1896"/>
                  </a:lnTo>
                  <a:close/>
                </a:path>
              </a:pathLst>
            </a:custGeom>
            <a:gradFill rotWithShape="0">
              <a:gsLst>
                <a:gs pos="0">
                  <a:srgbClr val="FFFF66"/>
                </a:gs>
                <a:gs pos="100000">
                  <a:srgbClr val="FF0000"/>
                </a:gs>
              </a:gsLst>
              <a:lin ang="0" scaled="1"/>
            </a:gradFill>
            <a:ln w="9525">
              <a:noFill/>
              <a:round/>
              <a:headEnd/>
              <a:tailEnd/>
            </a:ln>
          </p:spPr>
          <p:txBody>
            <a:bodyPr wrap="none" anchor="ctr"/>
            <a:lstStyle/>
            <a:p>
              <a:endParaRPr lang="it-IT">
                <a:latin typeface="Book Antiqua" pitchFamily="18" charset="0"/>
              </a:endParaRPr>
            </a:p>
          </p:txBody>
        </p:sp>
        <p:sp>
          <p:nvSpPr>
            <p:cNvPr id="31776" name="Rectangle 1124"/>
            <p:cNvSpPr>
              <a:spLocks noChangeArrowheads="1"/>
            </p:cNvSpPr>
            <p:nvPr/>
          </p:nvSpPr>
          <p:spPr bwMode="auto">
            <a:xfrm>
              <a:off x="1258888" y="2781300"/>
              <a:ext cx="2133600" cy="740845"/>
            </a:xfrm>
            <a:prstGeom prst="rect">
              <a:avLst/>
            </a:prstGeom>
            <a:noFill/>
            <a:ln w="9525">
              <a:noFill/>
              <a:miter lim="800000"/>
              <a:headEnd/>
              <a:tailEnd/>
            </a:ln>
          </p:spPr>
          <p:txBody>
            <a:bodyPr lIns="90000" tIns="46800" rIns="90000" bIns="46800">
              <a:spAutoFit/>
            </a:bodyPr>
            <a:lstStyle/>
            <a:p>
              <a:pPr defTabSz="449263">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i="1">
                  <a:solidFill>
                    <a:srgbClr val="000000"/>
                  </a:solidFill>
                  <a:latin typeface="Book Antiqua" pitchFamily="18" charset="0"/>
                </a:rPr>
                <a:t>Scomparsa dei ghiacciai alpini  – risorse idriche a rischio in molte aree</a:t>
              </a:r>
            </a:p>
          </p:txBody>
        </p:sp>
        <p:sp>
          <p:nvSpPr>
            <p:cNvPr id="31777" name="AutoShape 1125"/>
            <p:cNvSpPr>
              <a:spLocks noChangeArrowheads="1"/>
            </p:cNvSpPr>
            <p:nvPr/>
          </p:nvSpPr>
          <p:spPr bwMode="auto">
            <a:xfrm>
              <a:off x="1016000" y="4038600"/>
              <a:ext cx="2235200"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2025 h 21600"/>
                <a:gd name="T14" fmla="*/ 16384 w 21600"/>
                <a:gd name="T15" fmla="*/ 19575 h 21600"/>
              </a:gdLst>
              <a:ahLst/>
              <a:cxnLst>
                <a:cxn ang="T8">
                  <a:pos x="T0" y="T1"/>
                </a:cxn>
                <a:cxn ang="T9">
                  <a:pos x="T2" y="T3"/>
                </a:cxn>
                <a:cxn ang="T10">
                  <a:pos x="T4" y="T5"/>
                </a:cxn>
                <a:cxn ang="T11">
                  <a:pos x="T6" y="T7"/>
                </a:cxn>
              </a:cxnLst>
              <a:rect l="T12" t="T13" r="T14" b="T15"/>
              <a:pathLst>
                <a:path w="21600" h="21600">
                  <a:moveTo>
                    <a:pt x="15180" y="0"/>
                  </a:moveTo>
                  <a:lnTo>
                    <a:pt x="15180" y="2025"/>
                  </a:lnTo>
                  <a:lnTo>
                    <a:pt x="3375" y="2025"/>
                  </a:lnTo>
                  <a:lnTo>
                    <a:pt x="3375" y="19575"/>
                  </a:lnTo>
                  <a:lnTo>
                    <a:pt x="15180" y="19575"/>
                  </a:lnTo>
                  <a:lnTo>
                    <a:pt x="15180" y="21600"/>
                  </a:lnTo>
                  <a:lnTo>
                    <a:pt x="21600" y="10800"/>
                  </a:lnTo>
                  <a:lnTo>
                    <a:pt x="15180" y="0"/>
                  </a:lnTo>
                  <a:close/>
                </a:path>
                <a:path w="21600" h="21600">
                  <a:moveTo>
                    <a:pt x="1350" y="2025"/>
                  </a:moveTo>
                  <a:lnTo>
                    <a:pt x="1350" y="19575"/>
                  </a:lnTo>
                  <a:lnTo>
                    <a:pt x="2700" y="19575"/>
                  </a:lnTo>
                  <a:lnTo>
                    <a:pt x="2700" y="2025"/>
                  </a:lnTo>
                  <a:lnTo>
                    <a:pt x="1350" y="2025"/>
                  </a:lnTo>
                  <a:close/>
                </a:path>
                <a:path w="21600" h="21600">
                  <a:moveTo>
                    <a:pt x="0" y="2025"/>
                  </a:moveTo>
                  <a:lnTo>
                    <a:pt x="0" y="19575"/>
                  </a:lnTo>
                  <a:lnTo>
                    <a:pt x="675" y="19575"/>
                  </a:lnTo>
                  <a:lnTo>
                    <a:pt x="675" y="2025"/>
                  </a:lnTo>
                  <a:lnTo>
                    <a:pt x="0" y="2025"/>
                  </a:lnTo>
                  <a:close/>
                </a:path>
              </a:pathLst>
            </a:custGeom>
            <a:gradFill rotWithShape="0">
              <a:gsLst>
                <a:gs pos="0">
                  <a:srgbClr val="FFFF66"/>
                </a:gs>
                <a:gs pos="100000">
                  <a:srgbClr val="FF0000"/>
                </a:gs>
              </a:gsLst>
              <a:lin ang="0" scaled="1"/>
            </a:gradFill>
            <a:ln w="9525">
              <a:noFill/>
              <a:round/>
              <a:headEnd/>
              <a:tailEnd/>
            </a:ln>
          </p:spPr>
          <p:txBody>
            <a:bodyPr wrap="none" anchor="ctr"/>
            <a:lstStyle/>
            <a:p>
              <a:endParaRPr lang="it-IT">
                <a:latin typeface="Book Antiqua" pitchFamily="18" charset="0"/>
              </a:endParaRPr>
            </a:p>
          </p:txBody>
        </p:sp>
        <p:sp>
          <p:nvSpPr>
            <p:cNvPr id="31778" name="Rectangle 1126"/>
            <p:cNvSpPr>
              <a:spLocks noChangeArrowheads="1"/>
            </p:cNvSpPr>
            <p:nvPr/>
          </p:nvSpPr>
          <p:spPr bwMode="auto">
            <a:xfrm>
              <a:off x="1219200" y="4095750"/>
              <a:ext cx="1930400" cy="586957"/>
            </a:xfrm>
            <a:prstGeom prst="rect">
              <a:avLst/>
            </a:prstGeom>
            <a:noFill/>
            <a:ln w="9525">
              <a:noFill/>
              <a:miter lim="800000"/>
              <a:headEnd/>
              <a:tailEnd/>
            </a:ln>
          </p:spPr>
          <p:txBody>
            <a:bodyPr lIns="90000" tIns="46800" rIns="90000" bIns="46800">
              <a:spAutoFit/>
            </a:bodyPr>
            <a:lstStyle/>
            <a:p>
              <a:pPr defTabSz="449263">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i="1">
                  <a:solidFill>
                    <a:srgbClr val="000000"/>
                  </a:solidFill>
                  <a:latin typeface="Book Antiqua" pitchFamily="18" charset="0"/>
                </a:rPr>
                <a:t>Danni estesi alle barriere coralline</a:t>
              </a:r>
            </a:p>
          </p:txBody>
        </p:sp>
        <p:sp>
          <p:nvSpPr>
            <p:cNvPr id="152679" name="Text Box 1127"/>
            <p:cNvSpPr txBox="1">
              <a:spLocks noChangeArrowheads="1"/>
            </p:cNvSpPr>
            <p:nvPr/>
          </p:nvSpPr>
          <p:spPr bwMode="auto">
            <a:xfrm>
              <a:off x="304800" y="4694238"/>
              <a:ext cx="1828800" cy="833178"/>
            </a:xfrm>
            <a:prstGeom prst="rect">
              <a:avLst/>
            </a:prstGeom>
            <a:noFill/>
            <a:ln w="9525">
              <a:noFill/>
              <a:round/>
              <a:headEnd/>
              <a:tailEnd/>
            </a:ln>
            <a:effectLst/>
          </p:spPr>
          <p:txBody>
            <a:bodyPr lIns="90000" tIns="46800" rIns="90000" bIns="46800">
              <a:spAutoFit/>
            </a:bodyPr>
            <a:lstStyle/>
            <a:p>
              <a:pPr defTabSz="449263">
                <a:spcBef>
                  <a:spcPts val="1125"/>
                </a:spcBef>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err="1">
                  <a:solidFill>
                    <a:srgbClr val="000000"/>
                  </a:solidFill>
                  <a:effectLst>
                    <a:outerShdw blurRad="38100" dist="38100" dir="2700000" algn="tl">
                      <a:srgbClr val="C0C0C0"/>
                    </a:outerShdw>
                  </a:effectLst>
                  <a:latin typeface="Book Antiqua" pitchFamily="18" charset="0"/>
                </a:rPr>
                <a:t>Eventi</a:t>
              </a:r>
              <a:r>
                <a:rPr lang="en-GB" sz="1600" b="1" dirty="0">
                  <a:solidFill>
                    <a:srgbClr val="000000"/>
                  </a:solidFill>
                  <a:effectLst>
                    <a:outerShdw blurRad="38100" dist="38100" dir="2700000" algn="tl">
                      <a:srgbClr val="C0C0C0"/>
                    </a:outerShdw>
                  </a:effectLst>
                  <a:latin typeface="Book Antiqua" pitchFamily="18" charset="0"/>
                </a:rPr>
                <a:t> </a:t>
              </a:r>
              <a:r>
                <a:rPr lang="en-GB" sz="1600" b="1" dirty="0" err="1" smtClean="0">
                  <a:solidFill>
                    <a:srgbClr val="000000"/>
                  </a:solidFill>
                  <a:effectLst>
                    <a:outerShdw blurRad="38100" dist="38100" dir="2700000" algn="tl">
                      <a:srgbClr val="C0C0C0"/>
                    </a:outerShdw>
                  </a:effectLst>
                  <a:latin typeface="Book Antiqua" pitchFamily="18" charset="0"/>
                </a:rPr>
                <a:t>meteorologici</a:t>
              </a:r>
              <a:r>
                <a:rPr lang="en-GB" sz="1600" b="1" dirty="0" smtClean="0">
                  <a:solidFill>
                    <a:srgbClr val="000000"/>
                  </a:solidFill>
                  <a:effectLst>
                    <a:outerShdw blurRad="38100" dist="38100" dir="2700000" algn="tl">
                      <a:srgbClr val="C0C0C0"/>
                    </a:outerShdw>
                  </a:effectLst>
                  <a:latin typeface="Book Antiqua" pitchFamily="18" charset="0"/>
                </a:rPr>
                <a:t> </a:t>
              </a:r>
              <a:r>
                <a:rPr lang="en-GB" sz="1600" b="1" dirty="0" err="1">
                  <a:solidFill>
                    <a:srgbClr val="000000"/>
                  </a:solidFill>
                  <a:effectLst>
                    <a:outerShdw blurRad="38100" dist="38100" dir="2700000" algn="tl">
                      <a:srgbClr val="C0C0C0"/>
                    </a:outerShdw>
                  </a:effectLst>
                  <a:latin typeface="Book Antiqua" pitchFamily="18" charset="0"/>
                </a:rPr>
                <a:t>estremi</a:t>
              </a:r>
              <a:endParaRPr lang="en-GB" sz="1600" b="1" dirty="0">
                <a:solidFill>
                  <a:srgbClr val="000000"/>
                </a:solidFill>
                <a:effectLst>
                  <a:outerShdw blurRad="38100" dist="38100" dir="2700000" algn="tl">
                    <a:srgbClr val="C0C0C0"/>
                  </a:outerShdw>
                </a:effectLst>
                <a:latin typeface="Book Antiqua" pitchFamily="18" charset="0"/>
              </a:endParaRPr>
            </a:p>
          </p:txBody>
        </p:sp>
        <p:sp>
          <p:nvSpPr>
            <p:cNvPr id="31780" name="AutoShape 1128"/>
            <p:cNvSpPr>
              <a:spLocks noChangeArrowheads="1"/>
            </p:cNvSpPr>
            <p:nvPr/>
          </p:nvSpPr>
          <p:spPr bwMode="auto">
            <a:xfrm>
              <a:off x="1930400" y="4800600"/>
              <a:ext cx="69088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2200 h 21600"/>
                <a:gd name="T14" fmla="*/ 17263 w 21600"/>
                <a:gd name="T15" fmla="*/ 19400 h 21600"/>
              </a:gdLst>
              <a:ahLst/>
              <a:cxnLst>
                <a:cxn ang="T8">
                  <a:pos x="T0" y="T1"/>
                </a:cxn>
                <a:cxn ang="T9">
                  <a:pos x="T2" y="T3"/>
                </a:cxn>
                <a:cxn ang="T10">
                  <a:pos x="T4" y="T5"/>
                </a:cxn>
                <a:cxn ang="T11">
                  <a:pos x="T6" y="T7"/>
                </a:cxn>
              </a:cxnLst>
              <a:rect l="T12" t="T13" r="T14" b="T15"/>
              <a:pathLst>
                <a:path w="21600" h="21600">
                  <a:moveTo>
                    <a:pt x="16154" y="0"/>
                  </a:moveTo>
                  <a:lnTo>
                    <a:pt x="16154" y="2200"/>
                  </a:lnTo>
                  <a:lnTo>
                    <a:pt x="3375" y="2200"/>
                  </a:lnTo>
                  <a:lnTo>
                    <a:pt x="3375" y="19400"/>
                  </a:lnTo>
                  <a:lnTo>
                    <a:pt x="16154" y="19400"/>
                  </a:lnTo>
                  <a:lnTo>
                    <a:pt x="16154" y="21600"/>
                  </a:lnTo>
                  <a:lnTo>
                    <a:pt x="21600" y="10800"/>
                  </a:lnTo>
                  <a:lnTo>
                    <a:pt x="16154" y="0"/>
                  </a:lnTo>
                  <a:close/>
                </a:path>
                <a:path w="21600" h="21600">
                  <a:moveTo>
                    <a:pt x="1350" y="2200"/>
                  </a:moveTo>
                  <a:lnTo>
                    <a:pt x="1350" y="19400"/>
                  </a:lnTo>
                  <a:lnTo>
                    <a:pt x="2700" y="19400"/>
                  </a:lnTo>
                  <a:lnTo>
                    <a:pt x="2700" y="2200"/>
                  </a:lnTo>
                  <a:lnTo>
                    <a:pt x="1350" y="2200"/>
                  </a:lnTo>
                  <a:close/>
                </a:path>
                <a:path w="21600" h="21600">
                  <a:moveTo>
                    <a:pt x="0" y="2200"/>
                  </a:moveTo>
                  <a:lnTo>
                    <a:pt x="0" y="19400"/>
                  </a:lnTo>
                  <a:lnTo>
                    <a:pt x="675" y="19400"/>
                  </a:lnTo>
                  <a:lnTo>
                    <a:pt x="675" y="2200"/>
                  </a:lnTo>
                  <a:lnTo>
                    <a:pt x="0" y="2200"/>
                  </a:lnTo>
                  <a:close/>
                </a:path>
              </a:pathLst>
            </a:custGeom>
            <a:gradFill rotWithShape="0">
              <a:gsLst>
                <a:gs pos="0">
                  <a:srgbClr val="FFFF66"/>
                </a:gs>
                <a:gs pos="100000">
                  <a:srgbClr val="FF0000"/>
                </a:gs>
              </a:gsLst>
              <a:lin ang="0" scaled="1"/>
            </a:gradFill>
            <a:ln w="9525">
              <a:noFill/>
              <a:round/>
              <a:headEnd/>
              <a:tailEnd/>
            </a:ln>
          </p:spPr>
          <p:txBody>
            <a:bodyPr wrap="none" anchor="ctr"/>
            <a:lstStyle/>
            <a:p>
              <a:endParaRPr lang="it-IT">
                <a:latin typeface="Book Antiqua" pitchFamily="18" charset="0"/>
              </a:endParaRPr>
            </a:p>
          </p:txBody>
        </p:sp>
        <p:sp>
          <p:nvSpPr>
            <p:cNvPr id="31781" name="Rectangle 1129"/>
            <p:cNvSpPr>
              <a:spLocks noChangeArrowheads="1"/>
            </p:cNvSpPr>
            <p:nvPr/>
          </p:nvSpPr>
          <p:spPr bwMode="auto">
            <a:xfrm>
              <a:off x="1828800" y="4797152"/>
              <a:ext cx="7010400" cy="586957"/>
            </a:xfrm>
            <a:prstGeom prst="rect">
              <a:avLst/>
            </a:prstGeom>
            <a:noFill/>
            <a:ln w="9525">
              <a:noFill/>
              <a:miter lim="800000"/>
              <a:headEnd/>
              <a:tailEnd/>
            </a:ln>
          </p:spPr>
          <p:txBody>
            <a:bodyPr lIns="90000" tIns="46800" rIns="90000" bIns="46800">
              <a:spAutoFit/>
            </a:bodyPr>
            <a:lstStyle/>
            <a:p>
              <a:pPr defTabSz="449263">
                <a:spcBef>
                  <a:spcPts val="1000"/>
                </a:spcBef>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i="1" dirty="0" err="1">
                  <a:solidFill>
                    <a:srgbClr val="000000"/>
                  </a:solidFill>
                  <a:latin typeface="Book Antiqua" pitchFamily="18" charset="0"/>
                </a:rPr>
                <a:t>Intensita</a:t>
              </a:r>
              <a:r>
                <a:rPr lang="en-GB" sz="1600" i="1" dirty="0">
                  <a:solidFill>
                    <a:srgbClr val="000000"/>
                  </a:solidFill>
                  <a:latin typeface="Book Antiqua" pitchFamily="18" charset="0"/>
                </a:rPr>
                <a:t>` </a:t>
              </a:r>
              <a:r>
                <a:rPr lang="en-GB" sz="1600" i="1" dirty="0" err="1">
                  <a:solidFill>
                    <a:srgbClr val="000000"/>
                  </a:solidFill>
                  <a:latin typeface="Book Antiqua" pitchFamily="18" charset="0"/>
                </a:rPr>
                <a:t>crescente</a:t>
              </a:r>
              <a:r>
                <a:rPr lang="en-GB" sz="1600" i="1" dirty="0">
                  <a:solidFill>
                    <a:srgbClr val="000000"/>
                  </a:solidFill>
                  <a:latin typeface="Book Antiqua" pitchFamily="18" charset="0"/>
                </a:rPr>
                <a:t> di </a:t>
              </a:r>
              <a:r>
                <a:rPr lang="en-GB" sz="1600" i="1" dirty="0" err="1">
                  <a:solidFill>
                    <a:srgbClr val="000000"/>
                  </a:solidFill>
                  <a:latin typeface="Book Antiqua" pitchFamily="18" charset="0"/>
                </a:rPr>
                <a:t>tempeste</a:t>
              </a:r>
              <a:r>
                <a:rPr lang="en-GB" sz="1600" i="1" dirty="0">
                  <a:solidFill>
                    <a:srgbClr val="000000"/>
                  </a:solidFill>
                  <a:latin typeface="Book Antiqua" pitchFamily="18" charset="0"/>
                </a:rPr>
                <a:t>, </a:t>
              </a:r>
              <a:r>
                <a:rPr lang="en-GB" sz="1600" i="1" dirty="0" err="1">
                  <a:solidFill>
                    <a:srgbClr val="000000"/>
                  </a:solidFill>
                  <a:latin typeface="Book Antiqua" pitchFamily="18" charset="0"/>
                </a:rPr>
                <a:t>incendi</a:t>
              </a:r>
              <a:r>
                <a:rPr lang="en-GB" sz="1600" i="1" dirty="0">
                  <a:solidFill>
                    <a:srgbClr val="000000"/>
                  </a:solidFill>
                  <a:latin typeface="Book Antiqua" pitchFamily="18" charset="0"/>
                </a:rPr>
                <a:t> </a:t>
              </a:r>
              <a:r>
                <a:rPr lang="en-GB" sz="1600" i="1" dirty="0" err="1">
                  <a:solidFill>
                    <a:srgbClr val="000000"/>
                  </a:solidFill>
                  <a:latin typeface="Book Antiqua" pitchFamily="18" charset="0"/>
                </a:rPr>
                <a:t>forestali</a:t>
              </a:r>
              <a:r>
                <a:rPr lang="en-GB" sz="1600" i="1" dirty="0">
                  <a:solidFill>
                    <a:srgbClr val="000000"/>
                  </a:solidFill>
                  <a:latin typeface="Book Antiqua" pitchFamily="18" charset="0"/>
                </a:rPr>
                <a:t>, </a:t>
              </a:r>
              <a:r>
                <a:rPr lang="en-GB" sz="1600" i="1" dirty="0" err="1">
                  <a:solidFill>
                    <a:srgbClr val="000000"/>
                  </a:solidFill>
                  <a:latin typeface="Book Antiqua" pitchFamily="18" charset="0"/>
                </a:rPr>
                <a:t>siccita</a:t>
              </a:r>
              <a:r>
                <a:rPr lang="en-GB" sz="1600" i="1" dirty="0">
                  <a:solidFill>
                    <a:srgbClr val="000000"/>
                  </a:solidFill>
                  <a:latin typeface="Book Antiqua" pitchFamily="18" charset="0"/>
                </a:rPr>
                <a:t>`, </a:t>
              </a:r>
              <a:r>
                <a:rPr lang="en-GB" sz="1600" i="1" dirty="0" err="1">
                  <a:solidFill>
                    <a:srgbClr val="000000"/>
                  </a:solidFill>
                  <a:latin typeface="Book Antiqua" pitchFamily="18" charset="0"/>
                </a:rPr>
                <a:t>alluvioni</a:t>
              </a:r>
              <a:r>
                <a:rPr lang="en-GB" sz="1600" i="1" dirty="0">
                  <a:solidFill>
                    <a:srgbClr val="000000"/>
                  </a:solidFill>
                  <a:latin typeface="Book Antiqua" pitchFamily="18" charset="0"/>
                </a:rPr>
                <a:t> </a:t>
              </a:r>
              <a:r>
                <a:rPr lang="en-GB" sz="1600" i="1" dirty="0" err="1">
                  <a:solidFill>
                    <a:srgbClr val="000000"/>
                  </a:solidFill>
                  <a:latin typeface="Book Antiqua" pitchFamily="18" charset="0"/>
                </a:rPr>
                <a:t>ed</a:t>
              </a:r>
              <a:r>
                <a:rPr lang="en-GB" sz="1600" i="1" dirty="0">
                  <a:solidFill>
                    <a:srgbClr val="000000"/>
                  </a:solidFill>
                  <a:latin typeface="Book Antiqua" pitchFamily="18" charset="0"/>
                </a:rPr>
                <a:t> </a:t>
              </a:r>
              <a:r>
                <a:rPr lang="en-GB" sz="1600" i="1" dirty="0" err="1">
                  <a:solidFill>
                    <a:srgbClr val="000000"/>
                  </a:solidFill>
                  <a:latin typeface="Book Antiqua" pitchFamily="18" charset="0"/>
                </a:rPr>
                <a:t>ondate</a:t>
              </a:r>
              <a:r>
                <a:rPr lang="en-GB" sz="1600" i="1" dirty="0">
                  <a:solidFill>
                    <a:srgbClr val="000000"/>
                  </a:solidFill>
                  <a:latin typeface="Book Antiqua" pitchFamily="18" charset="0"/>
                </a:rPr>
                <a:t> di </a:t>
              </a:r>
              <a:r>
                <a:rPr lang="en-GB" sz="1600" i="1" dirty="0" err="1">
                  <a:solidFill>
                    <a:srgbClr val="000000"/>
                  </a:solidFill>
                  <a:latin typeface="Book Antiqua" pitchFamily="18" charset="0"/>
                </a:rPr>
                <a:t>calore</a:t>
              </a:r>
              <a:endParaRPr lang="en-GB" sz="1600" i="1" dirty="0">
                <a:solidFill>
                  <a:srgbClr val="000000"/>
                </a:solidFill>
                <a:latin typeface="Book Antiqua" pitchFamily="18" charset="0"/>
              </a:endParaRPr>
            </a:p>
          </p:txBody>
        </p:sp>
        <p:sp>
          <p:nvSpPr>
            <p:cNvPr id="31782" name="AutoShape 1130"/>
            <p:cNvSpPr>
              <a:spLocks noChangeArrowheads="1"/>
            </p:cNvSpPr>
            <p:nvPr/>
          </p:nvSpPr>
          <p:spPr bwMode="auto">
            <a:xfrm>
              <a:off x="1219200" y="1905000"/>
              <a:ext cx="33528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2700 h 21600"/>
                <a:gd name="T14" fmla="*/ 17280 w 21600"/>
                <a:gd name="T15" fmla="*/ 18900 h 21600"/>
              </a:gdLst>
              <a:ahLst/>
              <a:cxnLst>
                <a:cxn ang="T8">
                  <a:pos x="T0" y="T1"/>
                </a:cxn>
                <a:cxn ang="T9">
                  <a:pos x="T2" y="T3"/>
                </a:cxn>
                <a:cxn ang="T10">
                  <a:pos x="T4" y="T5"/>
                </a:cxn>
                <a:cxn ang="T11">
                  <a:pos x="T6" y="T7"/>
                </a:cxn>
              </a:cxnLst>
              <a:rect l="T12" t="T13" r="T14" b="T15"/>
              <a:pathLst>
                <a:path w="21600" h="21600">
                  <a:moveTo>
                    <a:pt x="15840" y="0"/>
                  </a:moveTo>
                  <a:lnTo>
                    <a:pt x="15840" y="2700"/>
                  </a:lnTo>
                  <a:lnTo>
                    <a:pt x="3375" y="2700"/>
                  </a:lnTo>
                  <a:lnTo>
                    <a:pt x="3375" y="18900"/>
                  </a:lnTo>
                  <a:lnTo>
                    <a:pt x="15840" y="18900"/>
                  </a:lnTo>
                  <a:lnTo>
                    <a:pt x="15840" y="21600"/>
                  </a:lnTo>
                  <a:lnTo>
                    <a:pt x="21600" y="10800"/>
                  </a:lnTo>
                  <a:lnTo>
                    <a:pt x="15840" y="0"/>
                  </a:lnTo>
                  <a:close/>
                </a:path>
                <a:path w="21600" h="21600">
                  <a:moveTo>
                    <a:pt x="1350" y="2700"/>
                  </a:moveTo>
                  <a:lnTo>
                    <a:pt x="1350" y="18900"/>
                  </a:lnTo>
                  <a:lnTo>
                    <a:pt x="2700" y="18900"/>
                  </a:lnTo>
                  <a:lnTo>
                    <a:pt x="2700" y="2700"/>
                  </a:lnTo>
                  <a:lnTo>
                    <a:pt x="1350" y="2700"/>
                  </a:lnTo>
                  <a:close/>
                </a:path>
                <a:path w="21600" h="21600">
                  <a:moveTo>
                    <a:pt x="0" y="2700"/>
                  </a:moveTo>
                  <a:lnTo>
                    <a:pt x="0" y="18900"/>
                  </a:lnTo>
                  <a:lnTo>
                    <a:pt x="675" y="18900"/>
                  </a:lnTo>
                  <a:lnTo>
                    <a:pt x="675" y="2700"/>
                  </a:lnTo>
                  <a:lnTo>
                    <a:pt x="0" y="2700"/>
                  </a:lnTo>
                  <a:close/>
                </a:path>
              </a:pathLst>
            </a:custGeom>
            <a:gradFill rotWithShape="0">
              <a:gsLst>
                <a:gs pos="0">
                  <a:srgbClr val="FFFF66"/>
                </a:gs>
                <a:gs pos="100000">
                  <a:srgbClr val="FF0000"/>
                </a:gs>
              </a:gsLst>
              <a:lin ang="0" scaled="1"/>
            </a:gradFill>
            <a:ln w="9525">
              <a:noFill/>
              <a:round/>
              <a:headEnd/>
              <a:tailEnd/>
            </a:ln>
          </p:spPr>
          <p:txBody>
            <a:bodyPr wrap="none" anchor="ctr"/>
            <a:lstStyle/>
            <a:p>
              <a:endParaRPr lang="it-IT">
                <a:latin typeface="Book Antiqua" pitchFamily="18" charset="0"/>
              </a:endParaRPr>
            </a:p>
          </p:txBody>
        </p:sp>
        <p:sp>
          <p:nvSpPr>
            <p:cNvPr id="31783" name="Rectangle 1131"/>
            <p:cNvSpPr>
              <a:spLocks noChangeArrowheads="1"/>
            </p:cNvSpPr>
            <p:nvPr/>
          </p:nvSpPr>
          <p:spPr bwMode="auto">
            <a:xfrm>
              <a:off x="827088" y="1914525"/>
              <a:ext cx="3744912" cy="586957"/>
            </a:xfrm>
            <a:prstGeom prst="rect">
              <a:avLst/>
            </a:prstGeom>
            <a:noFill/>
            <a:ln w="9525">
              <a:noFill/>
              <a:miter lim="800000"/>
              <a:headEnd/>
              <a:tailEnd/>
            </a:ln>
          </p:spPr>
          <p:txBody>
            <a:bodyPr lIns="90000" tIns="46800" rIns="90000" bIns="46800">
              <a:spAutoFit/>
            </a:bodyPr>
            <a:lstStyle/>
            <a:p>
              <a:pPr defTabSz="449263">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i="1">
                  <a:solidFill>
                    <a:srgbClr val="000000"/>
                  </a:solidFill>
                  <a:latin typeface="Book Antiqua" pitchFamily="18" charset="0"/>
                </a:rPr>
                <a:t>Possibile aumento delle rese agricole alle alte latitudini dell</a:t>
              </a:r>
              <a:r>
                <a:rPr lang="en-GB" altLang="it-IT" sz="1600" i="1">
                  <a:solidFill>
                    <a:srgbClr val="000000"/>
                  </a:solidFill>
                  <a:latin typeface="Book Antiqua" pitchFamily="18" charset="0"/>
                </a:rPr>
                <a:t>’</a:t>
              </a:r>
              <a:r>
                <a:rPr lang="en-GB" sz="1600" i="1">
                  <a:solidFill>
                    <a:srgbClr val="000000"/>
                  </a:solidFill>
                  <a:latin typeface="Book Antiqua" pitchFamily="18" charset="0"/>
                </a:rPr>
                <a:t>emisfero boreale</a:t>
              </a:r>
            </a:p>
          </p:txBody>
        </p:sp>
      </p:grpSp>
      <p:sp>
        <p:nvSpPr>
          <p:cNvPr id="109" name="Rectangle 2"/>
          <p:cNvSpPr txBox="1">
            <a:spLocks noChangeArrowheads="1"/>
          </p:cNvSpPr>
          <p:nvPr/>
        </p:nvSpPr>
        <p:spPr>
          <a:xfrm>
            <a:off x="0" y="-26764"/>
            <a:ext cx="9144000" cy="431428"/>
          </a:xfrm>
          <a:prstGeom prst="rect">
            <a:avLst/>
          </a:prstGeom>
          <a:solidFill>
            <a:srgbClr val="3A4150"/>
          </a:solidFill>
        </p:spPr>
        <p:txBody>
          <a:bodyPr vert="horz" lIns="91440" tIns="45720" rIns="91440" bIns="45720" rtlCol="0" anchor="ctr">
            <a:noAutofit/>
          </a:bodyPr>
          <a:lstStyle/>
          <a:p>
            <a:pPr>
              <a:spcBef>
                <a:spcPct val="0"/>
              </a:spcBef>
              <a:defRPr/>
            </a:pPr>
            <a:r>
              <a:rPr lang="it-IT" sz="2000" b="1" dirty="0" smtClean="0">
                <a:solidFill>
                  <a:prstClr val="white"/>
                </a:solidFill>
                <a:latin typeface="Book Antiqua" pitchFamily="18" charset="0"/>
              </a:rPr>
              <a:t>Impatti futuri dei cambiamenti climatici</a:t>
            </a:r>
          </a:p>
        </p:txBody>
      </p:sp>
    </p:spTree>
    <p:extLst>
      <p:ext uri="{BB962C8B-B14F-4D97-AF65-F5344CB8AC3E}">
        <p14:creationId xmlns:p14="http://schemas.microsoft.com/office/powerpoint/2010/main" xmlns="" val="9250255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p:cNvSpPr>
            <a:spLocks noChangeArrowheads="1"/>
          </p:cNvSpPr>
          <p:nvPr/>
        </p:nvSpPr>
        <p:spPr bwMode="auto">
          <a:xfrm>
            <a:off x="0" y="0"/>
            <a:ext cx="9144000" cy="503238"/>
          </a:xfrm>
          <a:prstGeom prst="rect">
            <a:avLst/>
          </a:prstGeom>
          <a:solidFill>
            <a:srgbClr val="3A4150"/>
          </a:solidFill>
          <a:ln w="9525" algn="ctr">
            <a:noFill/>
            <a:miter lim="800000"/>
            <a:headEnd/>
            <a:tailEnd/>
          </a:ln>
        </p:spPr>
        <p:txBody>
          <a:bodyPr anchor="ctr"/>
          <a:lstStyle/>
          <a:p>
            <a:r>
              <a:rPr lang="it-IT" sz="2000" b="1" dirty="0" smtClean="0">
                <a:solidFill>
                  <a:schemeClr val="bg1"/>
                </a:solidFill>
                <a:latin typeface="Book Antiqua" pitchFamily="18" charset="0"/>
              </a:rPr>
              <a:t>Gli impegni internazionali su clima ed energia</a:t>
            </a:r>
            <a:endParaRPr lang="en-US" sz="2000" b="1" dirty="0">
              <a:solidFill>
                <a:schemeClr val="bg1"/>
              </a:solidFill>
              <a:latin typeface="Book Antiqua" pitchFamily="18" charset="0"/>
            </a:endParaRPr>
          </a:p>
        </p:txBody>
      </p:sp>
      <p:sp>
        <p:nvSpPr>
          <p:cNvPr id="10" name="Rectangle 9"/>
          <p:cNvSpPr>
            <a:spLocks noChangeArrowheads="1"/>
          </p:cNvSpPr>
          <p:nvPr/>
        </p:nvSpPr>
        <p:spPr bwMode="auto">
          <a:xfrm>
            <a:off x="-36512" y="1412776"/>
            <a:ext cx="9144000" cy="1372683"/>
          </a:xfrm>
          <a:prstGeom prst="rect">
            <a:avLst/>
          </a:prstGeom>
          <a:noFill/>
          <a:ln>
            <a:noFill/>
          </a:ln>
        </p:spPr>
        <p:txBody>
          <a:bodyPr wrap="square">
            <a:spAutoFit/>
          </a:bodyPr>
          <a:lstStyle/>
          <a:p>
            <a:pPr marL="361950" indent="-266700" algn="just">
              <a:lnSpc>
                <a:spcPct val="130000"/>
              </a:lnSpc>
              <a:buClr>
                <a:srgbClr val="3A4150"/>
              </a:buClr>
              <a:buFont typeface="Book Antiqua" pitchFamily="18" charset="0"/>
              <a:buChar char="→"/>
            </a:pPr>
            <a:r>
              <a:rPr lang="it-IT" sz="1600" dirty="0" smtClean="0">
                <a:solidFill>
                  <a:srgbClr val="2F3541"/>
                </a:solidFill>
                <a:latin typeface="Book Antiqua" pitchFamily="18" charset="0"/>
                <a:cs typeface="Times New Roman" pitchFamily="18" charset="0"/>
              </a:rPr>
              <a:t>Gli obiettivi clima/energia dell’UE al </a:t>
            </a:r>
            <a:r>
              <a:rPr lang="it-IT" sz="1600" b="1" dirty="0" smtClean="0">
                <a:solidFill>
                  <a:srgbClr val="2F3541"/>
                </a:solidFill>
                <a:latin typeface="Book Antiqua" pitchFamily="18" charset="0"/>
                <a:cs typeface="Times New Roman" pitchFamily="18" charset="0"/>
              </a:rPr>
              <a:t>2020</a:t>
            </a:r>
          </a:p>
          <a:p>
            <a:pPr marL="361950" indent="-266700" algn="just">
              <a:lnSpc>
                <a:spcPct val="130000"/>
              </a:lnSpc>
              <a:buClr>
                <a:srgbClr val="3A4150"/>
              </a:buClr>
              <a:buFont typeface="Book Antiqua" pitchFamily="18" charset="0"/>
              <a:buChar char="→"/>
            </a:pPr>
            <a:r>
              <a:rPr lang="it-IT" sz="1600" dirty="0" smtClean="0">
                <a:solidFill>
                  <a:srgbClr val="2F3541"/>
                </a:solidFill>
                <a:latin typeface="Book Antiqua" pitchFamily="18" charset="0"/>
                <a:cs typeface="Times New Roman" pitchFamily="18" charset="0"/>
              </a:rPr>
              <a:t>L’obiettivo di riduzione EU delle emissioni al </a:t>
            </a:r>
            <a:r>
              <a:rPr lang="it-IT" sz="1600" b="1" dirty="0" smtClean="0">
                <a:solidFill>
                  <a:srgbClr val="2F3541"/>
                </a:solidFill>
                <a:latin typeface="Book Antiqua" pitchFamily="18" charset="0"/>
                <a:cs typeface="Times New Roman" pitchFamily="18" charset="0"/>
              </a:rPr>
              <a:t>2030</a:t>
            </a:r>
          </a:p>
          <a:p>
            <a:pPr marL="361950" indent="-266700" algn="just">
              <a:lnSpc>
                <a:spcPct val="130000"/>
              </a:lnSpc>
              <a:buClr>
                <a:srgbClr val="3A4150"/>
              </a:buClr>
              <a:buFont typeface="Book Antiqua" pitchFamily="18" charset="0"/>
              <a:buChar char="→"/>
            </a:pPr>
            <a:r>
              <a:rPr lang="it-IT" sz="1600" dirty="0" smtClean="0">
                <a:solidFill>
                  <a:srgbClr val="2F3541"/>
                </a:solidFill>
                <a:latin typeface="Book Antiqua" pitchFamily="18" charset="0"/>
                <a:cs typeface="Times New Roman" pitchFamily="18" charset="0"/>
              </a:rPr>
              <a:t>L’obiettivo di riduzione EU delle emissioni al </a:t>
            </a:r>
            <a:r>
              <a:rPr lang="it-IT" sz="1600" b="1" dirty="0" smtClean="0">
                <a:solidFill>
                  <a:srgbClr val="2F3541"/>
                </a:solidFill>
                <a:latin typeface="Book Antiqua" pitchFamily="18" charset="0"/>
                <a:cs typeface="Times New Roman" pitchFamily="18" charset="0"/>
              </a:rPr>
              <a:t>2050</a:t>
            </a:r>
            <a:endParaRPr lang="en-US" sz="1600" b="1" dirty="0" smtClean="0">
              <a:solidFill>
                <a:srgbClr val="2F3541"/>
              </a:solidFill>
              <a:latin typeface="Book Antiqua" pitchFamily="18" charset="0"/>
              <a:cs typeface="Times New Roman" pitchFamily="18" charset="0"/>
            </a:endParaRPr>
          </a:p>
          <a:p>
            <a:pPr algn="just">
              <a:lnSpc>
                <a:spcPct val="130000"/>
              </a:lnSpc>
              <a:buClr>
                <a:srgbClr val="3A4150"/>
              </a:buClr>
              <a:buFont typeface="Book Antiqua" pitchFamily="18" charset="0"/>
              <a:buChar char="→"/>
            </a:pPr>
            <a:endParaRPr lang="en-US" sz="1600" dirty="0">
              <a:solidFill>
                <a:srgbClr val="2F3541"/>
              </a:solidFill>
              <a:latin typeface="Book Antiqua" pitchFamily="18" charset="0"/>
              <a:cs typeface="Times New Roman" pitchFamily="18" charset="0"/>
            </a:endParaRPr>
          </a:p>
        </p:txBody>
      </p:sp>
      <p:sp>
        <p:nvSpPr>
          <p:cNvPr id="11" name="Rectangle 9"/>
          <p:cNvSpPr>
            <a:spLocks noChangeArrowheads="1"/>
          </p:cNvSpPr>
          <p:nvPr/>
        </p:nvSpPr>
        <p:spPr bwMode="auto">
          <a:xfrm>
            <a:off x="0" y="3573016"/>
            <a:ext cx="9144000" cy="732508"/>
          </a:xfrm>
          <a:prstGeom prst="rect">
            <a:avLst/>
          </a:prstGeom>
          <a:noFill/>
          <a:ln>
            <a:noFill/>
          </a:ln>
        </p:spPr>
        <p:txBody>
          <a:bodyPr wrap="square">
            <a:spAutoFit/>
          </a:bodyPr>
          <a:lstStyle/>
          <a:p>
            <a:pPr marL="361950" indent="-276225" algn="just">
              <a:lnSpc>
                <a:spcPct val="130000"/>
              </a:lnSpc>
              <a:buClr>
                <a:srgbClr val="3A4150"/>
              </a:buClr>
              <a:buFont typeface="Book Antiqua" pitchFamily="18" charset="0"/>
              <a:buChar char="→"/>
            </a:pPr>
            <a:r>
              <a:rPr lang="en-US" sz="1600" dirty="0" err="1" smtClean="0">
                <a:solidFill>
                  <a:srgbClr val="2F3541"/>
                </a:solidFill>
                <a:latin typeface="Book Antiqua" pitchFamily="18" charset="0"/>
                <a:cs typeface="Times New Roman" pitchFamily="18" charset="0"/>
              </a:rPr>
              <a:t>Protocollo</a:t>
            </a:r>
            <a:r>
              <a:rPr lang="en-US" sz="1600" dirty="0" smtClean="0">
                <a:solidFill>
                  <a:srgbClr val="2F3541"/>
                </a:solidFill>
                <a:latin typeface="Book Antiqua" pitchFamily="18" charset="0"/>
                <a:cs typeface="Times New Roman" pitchFamily="18" charset="0"/>
              </a:rPr>
              <a:t> di Kyoto (</a:t>
            </a:r>
            <a:r>
              <a:rPr lang="en-US" sz="1600" b="1" dirty="0" smtClean="0">
                <a:solidFill>
                  <a:srgbClr val="2F3541"/>
                </a:solidFill>
                <a:latin typeface="Book Antiqua" pitchFamily="18" charset="0"/>
                <a:cs typeface="Times New Roman" pitchFamily="18" charset="0"/>
              </a:rPr>
              <a:t>2013-2020</a:t>
            </a:r>
            <a:r>
              <a:rPr lang="en-US" sz="1600" dirty="0" smtClean="0">
                <a:solidFill>
                  <a:srgbClr val="2F3541"/>
                </a:solidFill>
                <a:latin typeface="Book Antiqua" pitchFamily="18" charset="0"/>
                <a:cs typeface="Times New Roman" pitchFamily="18" charset="0"/>
              </a:rPr>
              <a:t>)</a:t>
            </a:r>
          </a:p>
          <a:p>
            <a:pPr marL="361950" indent="-276225" algn="just">
              <a:lnSpc>
                <a:spcPct val="130000"/>
              </a:lnSpc>
              <a:buClr>
                <a:srgbClr val="3A4150"/>
              </a:buClr>
              <a:buFont typeface="Book Antiqua" pitchFamily="18" charset="0"/>
              <a:buChar char="→"/>
            </a:pPr>
            <a:r>
              <a:rPr lang="en-US" sz="1600" dirty="0" err="1" smtClean="0">
                <a:solidFill>
                  <a:srgbClr val="2F3541"/>
                </a:solidFill>
                <a:latin typeface="Book Antiqua" pitchFamily="18" charset="0"/>
                <a:cs typeface="Times New Roman" pitchFamily="18" charset="0"/>
              </a:rPr>
              <a:t>Accordo</a:t>
            </a:r>
            <a:r>
              <a:rPr lang="en-US" sz="1600" dirty="0" smtClean="0">
                <a:solidFill>
                  <a:srgbClr val="2F3541"/>
                </a:solidFill>
                <a:latin typeface="Book Antiqua" pitchFamily="18" charset="0"/>
                <a:cs typeface="Times New Roman" pitchFamily="18" charset="0"/>
              </a:rPr>
              <a:t> di </a:t>
            </a:r>
            <a:r>
              <a:rPr lang="en-US" sz="1600" dirty="0" err="1" smtClean="0">
                <a:solidFill>
                  <a:srgbClr val="2F3541"/>
                </a:solidFill>
                <a:latin typeface="Book Antiqua" pitchFamily="18" charset="0"/>
                <a:cs typeface="Times New Roman" pitchFamily="18" charset="0"/>
              </a:rPr>
              <a:t>Parigi</a:t>
            </a:r>
            <a:r>
              <a:rPr lang="en-US" sz="1600" dirty="0" smtClean="0">
                <a:solidFill>
                  <a:srgbClr val="2F3541"/>
                </a:solidFill>
                <a:latin typeface="Book Antiqua" pitchFamily="18" charset="0"/>
                <a:cs typeface="Times New Roman" pitchFamily="18" charset="0"/>
              </a:rPr>
              <a:t> (</a:t>
            </a:r>
            <a:r>
              <a:rPr lang="en-US" sz="1600" dirty="0" err="1" smtClean="0">
                <a:solidFill>
                  <a:srgbClr val="2F3541"/>
                </a:solidFill>
                <a:latin typeface="Book Antiqua" pitchFamily="18" charset="0"/>
                <a:cs typeface="Times New Roman" pitchFamily="18" charset="0"/>
              </a:rPr>
              <a:t>dal</a:t>
            </a:r>
            <a:r>
              <a:rPr lang="en-US" sz="1600" dirty="0" smtClean="0">
                <a:solidFill>
                  <a:srgbClr val="2F3541"/>
                </a:solidFill>
                <a:latin typeface="Book Antiqua" pitchFamily="18" charset="0"/>
                <a:cs typeface="Times New Roman" pitchFamily="18" charset="0"/>
              </a:rPr>
              <a:t> </a:t>
            </a:r>
            <a:r>
              <a:rPr lang="en-US" sz="1600" b="1" dirty="0" smtClean="0">
                <a:solidFill>
                  <a:srgbClr val="2F3541"/>
                </a:solidFill>
                <a:latin typeface="Book Antiqua" pitchFamily="18" charset="0"/>
                <a:cs typeface="Times New Roman" pitchFamily="18" charset="0"/>
              </a:rPr>
              <a:t>2020</a:t>
            </a:r>
            <a:r>
              <a:rPr lang="en-US" sz="1600" dirty="0" smtClean="0">
                <a:solidFill>
                  <a:srgbClr val="2F3541"/>
                </a:solidFill>
                <a:latin typeface="Book Antiqua" pitchFamily="18" charset="0"/>
                <a:cs typeface="Times New Roman" pitchFamily="18" charset="0"/>
              </a:rPr>
              <a:t>)</a:t>
            </a:r>
            <a:endParaRPr lang="en-US" sz="1600" dirty="0">
              <a:solidFill>
                <a:srgbClr val="2F3541"/>
              </a:solidFill>
              <a:latin typeface="Book Antiqua" pitchFamily="18" charset="0"/>
              <a:cs typeface="Times New Roman" pitchFamily="18" charset="0"/>
            </a:endParaRPr>
          </a:p>
        </p:txBody>
      </p:sp>
      <p:sp>
        <p:nvSpPr>
          <p:cNvPr id="6" name="Rectangle 9"/>
          <p:cNvSpPr>
            <a:spLocks noChangeArrowheads="1"/>
          </p:cNvSpPr>
          <p:nvPr/>
        </p:nvSpPr>
        <p:spPr bwMode="auto">
          <a:xfrm>
            <a:off x="0" y="909538"/>
            <a:ext cx="9144000" cy="503238"/>
          </a:xfrm>
          <a:prstGeom prst="rect">
            <a:avLst/>
          </a:prstGeom>
          <a:solidFill>
            <a:schemeClr val="accent4">
              <a:lumMod val="40000"/>
              <a:lumOff val="60000"/>
            </a:schemeClr>
          </a:solidFill>
          <a:ln w="9525" algn="ctr">
            <a:noFill/>
            <a:miter lim="800000"/>
            <a:headEnd/>
            <a:tailEnd/>
          </a:ln>
        </p:spPr>
        <p:txBody>
          <a:bodyPr anchor="ctr"/>
          <a:lstStyle/>
          <a:p>
            <a:r>
              <a:rPr lang="it-IT" b="1" dirty="0" smtClean="0">
                <a:latin typeface="Book Antiqua" pitchFamily="18" charset="0"/>
              </a:rPr>
              <a:t>Unione Europea</a:t>
            </a:r>
            <a:endParaRPr lang="en-US" b="1" dirty="0">
              <a:latin typeface="Book Antiqua" pitchFamily="18" charset="0"/>
            </a:endParaRPr>
          </a:p>
        </p:txBody>
      </p:sp>
      <p:sp>
        <p:nvSpPr>
          <p:cNvPr id="7" name="Rectangle 9"/>
          <p:cNvSpPr>
            <a:spLocks noChangeArrowheads="1"/>
          </p:cNvSpPr>
          <p:nvPr/>
        </p:nvSpPr>
        <p:spPr bwMode="auto">
          <a:xfrm>
            <a:off x="0" y="3069778"/>
            <a:ext cx="9144000" cy="503238"/>
          </a:xfrm>
          <a:prstGeom prst="rect">
            <a:avLst/>
          </a:prstGeom>
          <a:solidFill>
            <a:schemeClr val="accent4">
              <a:lumMod val="40000"/>
              <a:lumOff val="60000"/>
            </a:schemeClr>
          </a:solidFill>
          <a:ln w="9525" algn="ctr">
            <a:noFill/>
            <a:miter lim="800000"/>
            <a:headEnd/>
            <a:tailEnd/>
          </a:ln>
        </p:spPr>
        <p:txBody>
          <a:bodyPr anchor="ctr"/>
          <a:lstStyle/>
          <a:p>
            <a:r>
              <a:rPr lang="it-IT" b="1" dirty="0" smtClean="0">
                <a:latin typeface="Book Antiqua" pitchFamily="18" charset="0"/>
              </a:rPr>
              <a:t>Internazionali</a:t>
            </a:r>
            <a:endParaRPr lang="en-US" b="1" dirty="0">
              <a:latin typeface="Book Antiqua" pitchFamily="18" charset="0"/>
            </a:endParaRPr>
          </a:p>
        </p:txBody>
      </p:sp>
    </p:spTree>
    <p:extLst>
      <p:ext uri="{BB962C8B-B14F-4D97-AF65-F5344CB8AC3E}">
        <p14:creationId xmlns:p14="http://schemas.microsoft.com/office/powerpoint/2010/main" xmlns="" val="1047506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8"/>
          <p:cNvGrpSpPr/>
          <p:nvPr/>
        </p:nvGrpSpPr>
        <p:grpSpPr>
          <a:xfrm>
            <a:off x="0" y="332656"/>
            <a:ext cx="6444208" cy="5688632"/>
            <a:chOff x="-3348880" y="-675456"/>
            <a:chExt cx="9145016" cy="6135429"/>
          </a:xfrm>
        </p:grpSpPr>
        <p:pic>
          <p:nvPicPr>
            <p:cNvPr id="1027" name="Picture 3"/>
            <p:cNvPicPr>
              <a:picLocks noChangeAspect="1" noChangeArrowheads="1"/>
            </p:cNvPicPr>
            <p:nvPr/>
          </p:nvPicPr>
          <p:blipFill>
            <a:blip r:embed="rId2" cstate="print"/>
            <a:srcRect/>
            <a:stretch>
              <a:fillRect/>
            </a:stretch>
          </p:blipFill>
          <p:spPr bwMode="auto">
            <a:xfrm>
              <a:off x="-3348880" y="-675456"/>
              <a:ext cx="9144000" cy="6135429"/>
            </a:xfrm>
            <a:prstGeom prst="rect">
              <a:avLst/>
            </a:prstGeom>
            <a:noFill/>
            <a:ln w="9525">
              <a:noFill/>
              <a:miter lim="800000"/>
              <a:headEnd/>
              <a:tailEnd/>
            </a:ln>
            <a:effectLst/>
          </p:spPr>
        </p:pic>
        <p:pic>
          <p:nvPicPr>
            <p:cNvPr id="7" name="Picture 3"/>
            <p:cNvPicPr>
              <a:picLocks noChangeAspect="1" noChangeArrowheads="1"/>
            </p:cNvPicPr>
            <p:nvPr/>
          </p:nvPicPr>
          <p:blipFill>
            <a:blip r:embed="rId2" cstate="print"/>
            <a:srcRect l="82686" t="59856" b="19019"/>
            <a:stretch>
              <a:fillRect/>
            </a:stretch>
          </p:blipFill>
          <p:spPr bwMode="auto">
            <a:xfrm>
              <a:off x="4212976" y="188640"/>
              <a:ext cx="1583160" cy="1296144"/>
            </a:xfrm>
            <a:prstGeom prst="rect">
              <a:avLst/>
            </a:prstGeom>
            <a:noFill/>
            <a:ln w="9525">
              <a:noFill/>
              <a:miter lim="800000"/>
              <a:headEnd/>
              <a:tailEnd/>
            </a:ln>
            <a:effectLst/>
          </p:spPr>
        </p:pic>
        <p:sp>
          <p:nvSpPr>
            <p:cNvPr id="8" name="Rettangolo 7"/>
            <p:cNvSpPr/>
            <p:nvPr/>
          </p:nvSpPr>
          <p:spPr>
            <a:xfrm>
              <a:off x="4139952" y="2996952"/>
              <a:ext cx="1656184"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7171" name="Text Box 12"/>
          <p:cNvSpPr txBox="1">
            <a:spLocks noChangeArrowheads="1"/>
          </p:cNvSpPr>
          <p:nvPr/>
        </p:nvSpPr>
        <p:spPr bwMode="auto">
          <a:xfrm>
            <a:off x="6372200" y="1595983"/>
            <a:ext cx="2771800" cy="4755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lvl="1" algn="just">
              <a:spcAft>
                <a:spcPts val="600"/>
              </a:spcAft>
            </a:pPr>
            <a:r>
              <a:rPr lang="it-IT" sz="1600" dirty="0" smtClean="0">
                <a:solidFill>
                  <a:srgbClr val="2F3541"/>
                </a:solidFill>
                <a:latin typeface="Book Antiqua" pitchFamily="18" charset="0"/>
                <a:cs typeface="Times New Roman" pitchFamily="18" charset="0"/>
              </a:rPr>
              <a:t>L’Unione Europea è a buon punto </a:t>
            </a:r>
            <a:r>
              <a:rPr lang="it-IT" sz="1600" dirty="0" smtClean="0">
                <a:solidFill>
                  <a:srgbClr val="2F3541"/>
                </a:solidFill>
                <a:latin typeface="Book Antiqua" pitchFamily="18" charset="0"/>
                <a:cs typeface="Times New Roman" pitchFamily="18" charset="0"/>
              </a:rPr>
              <a:t>nel raggiungimento </a:t>
            </a:r>
            <a:r>
              <a:rPr lang="it-IT" sz="1600" dirty="0" smtClean="0">
                <a:solidFill>
                  <a:srgbClr val="2F3541"/>
                </a:solidFill>
                <a:latin typeface="Book Antiqua" pitchFamily="18" charset="0"/>
                <a:cs typeface="Times New Roman" pitchFamily="18" charset="0"/>
              </a:rPr>
              <a:t>dei propri obiettivi clima/energia al 2020:</a:t>
            </a:r>
          </a:p>
          <a:p>
            <a:pPr marL="180975" lvl="2" indent="-95250" algn="just">
              <a:spcAft>
                <a:spcPts val="600"/>
              </a:spcAft>
              <a:buFont typeface="Arial" pitchFamily="34" charset="0"/>
              <a:buChar char="•"/>
            </a:pPr>
            <a:r>
              <a:rPr lang="it-IT" sz="1600" dirty="0" smtClean="0">
                <a:solidFill>
                  <a:srgbClr val="2F3541"/>
                </a:solidFill>
                <a:latin typeface="Book Antiqua" pitchFamily="18" charset="0"/>
              </a:rPr>
              <a:t>una quota del </a:t>
            </a:r>
            <a:r>
              <a:rPr lang="it-IT" sz="1600" b="1" dirty="0" smtClean="0">
                <a:solidFill>
                  <a:srgbClr val="2F3541"/>
                </a:solidFill>
                <a:latin typeface="Book Antiqua" pitchFamily="18" charset="0"/>
              </a:rPr>
              <a:t>20% di fonti energetiche rinnovabili </a:t>
            </a:r>
            <a:r>
              <a:rPr lang="it-IT" sz="1600" dirty="0" smtClean="0">
                <a:solidFill>
                  <a:srgbClr val="2F3541"/>
                </a:solidFill>
                <a:latin typeface="Book Antiqua" pitchFamily="18" charset="0"/>
              </a:rPr>
              <a:t>rispetto al totale dei consumi energetici dell’UE</a:t>
            </a:r>
          </a:p>
          <a:p>
            <a:pPr marL="180975" lvl="2" indent="-95250" algn="just">
              <a:spcAft>
                <a:spcPts val="600"/>
              </a:spcAft>
              <a:buFont typeface="Arial" pitchFamily="34" charset="0"/>
              <a:buChar char="•"/>
            </a:pPr>
            <a:r>
              <a:rPr lang="it-IT" sz="1600" dirty="0" smtClean="0">
                <a:solidFill>
                  <a:srgbClr val="2F3541"/>
                </a:solidFill>
                <a:latin typeface="Book Antiqua" pitchFamily="18" charset="0"/>
              </a:rPr>
              <a:t>un </a:t>
            </a:r>
            <a:r>
              <a:rPr lang="it-IT" sz="1600" b="1" dirty="0" smtClean="0">
                <a:solidFill>
                  <a:srgbClr val="2F3541"/>
                </a:solidFill>
                <a:latin typeface="Book Antiqua" pitchFamily="18" charset="0"/>
              </a:rPr>
              <a:t>miglioramento del 20% dell’efficienza energetica </a:t>
            </a:r>
            <a:r>
              <a:rPr lang="it-IT" sz="1600" dirty="0" smtClean="0">
                <a:solidFill>
                  <a:srgbClr val="2F3541"/>
                </a:solidFill>
                <a:latin typeface="Book Antiqua" pitchFamily="18" charset="0"/>
              </a:rPr>
              <a:t>rispetto allo scenario 'business </a:t>
            </a:r>
            <a:r>
              <a:rPr lang="it-IT" sz="1600" dirty="0" err="1" smtClean="0">
                <a:solidFill>
                  <a:srgbClr val="2F3541"/>
                </a:solidFill>
                <a:latin typeface="Book Antiqua" pitchFamily="18" charset="0"/>
              </a:rPr>
              <a:t>as</a:t>
            </a:r>
            <a:r>
              <a:rPr lang="it-IT" sz="1600" dirty="0" smtClean="0">
                <a:solidFill>
                  <a:srgbClr val="2F3541"/>
                </a:solidFill>
                <a:latin typeface="Book Antiqua" pitchFamily="18" charset="0"/>
              </a:rPr>
              <a:t> </a:t>
            </a:r>
            <a:r>
              <a:rPr lang="it-IT" sz="1600" dirty="0" err="1" smtClean="0">
                <a:solidFill>
                  <a:srgbClr val="2F3541"/>
                </a:solidFill>
                <a:latin typeface="Book Antiqua" pitchFamily="18" charset="0"/>
              </a:rPr>
              <a:t>usual</a:t>
            </a:r>
            <a:r>
              <a:rPr lang="it-IT" sz="1600" dirty="0" smtClean="0">
                <a:solidFill>
                  <a:srgbClr val="2F3541"/>
                </a:solidFill>
                <a:latin typeface="Book Antiqua" pitchFamily="18" charset="0"/>
              </a:rPr>
              <a:t>'</a:t>
            </a:r>
          </a:p>
          <a:p>
            <a:pPr marL="180975" lvl="2" indent="-95250" algn="just">
              <a:spcAft>
                <a:spcPts val="600"/>
              </a:spcAft>
              <a:buFont typeface="Arial" pitchFamily="34" charset="0"/>
              <a:buChar char="•"/>
            </a:pPr>
            <a:r>
              <a:rPr lang="it-IT" sz="1600" dirty="0" smtClean="0">
                <a:solidFill>
                  <a:srgbClr val="2F3541"/>
                </a:solidFill>
                <a:latin typeface="Book Antiqua" pitchFamily="18" charset="0"/>
              </a:rPr>
              <a:t>una </a:t>
            </a:r>
            <a:r>
              <a:rPr lang="it-IT" sz="1600" b="1" dirty="0" smtClean="0">
                <a:solidFill>
                  <a:srgbClr val="2F3541"/>
                </a:solidFill>
                <a:latin typeface="Book Antiqua" pitchFamily="18" charset="0"/>
              </a:rPr>
              <a:t>riduzione del 20% delle emissioni di gas-serra rispetto ai livelli del 1990</a:t>
            </a:r>
            <a:endParaRPr lang="en-US" sz="1400" b="1" dirty="0">
              <a:solidFill>
                <a:srgbClr val="2D333F"/>
              </a:solidFill>
              <a:latin typeface="+mn-lt"/>
            </a:endParaRPr>
          </a:p>
        </p:txBody>
      </p:sp>
      <p:sp>
        <p:nvSpPr>
          <p:cNvPr id="21" name="Rectangle 9"/>
          <p:cNvSpPr>
            <a:spLocks noChangeArrowheads="1"/>
          </p:cNvSpPr>
          <p:nvPr/>
        </p:nvSpPr>
        <p:spPr bwMode="auto">
          <a:xfrm>
            <a:off x="0" y="0"/>
            <a:ext cx="9144000" cy="503238"/>
          </a:xfrm>
          <a:prstGeom prst="rect">
            <a:avLst/>
          </a:prstGeom>
          <a:solidFill>
            <a:srgbClr val="3A4150"/>
          </a:solidFill>
          <a:ln w="9525" algn="ctr">
            <a:noFill/>
            <a:miter lim="800000"/>
            <a:headEnd/>
            <a:tailEnd/>
          </a:ln>
        </p:spPr>
        <p:txBody>
          <a:bodyPr anchor="ctr"/>
          <a:lstStyle/>
          <a:p>
            <a:r>
              <a:rPr lang="it-IT" sz="2000" b="1" dirty="0" smtClean="0">
                <a:solidFill>
                  <a:schemeClr val="bg1"/>
                </a:solidFill>
                <a:latin typeface="Book Antiqua" pitchFamily="18" charset="0"/>
              </a:rPr>
              <a:t>Gli obiettivi clima/energia dell’UE al 2020</a:t>
            </a:r>
            <a:endParaRPr lang="en-US" sz="2000" b="1" dirty="0">
              <a:solidFill>
                <a:schemeClr val="bg1"/>
              </a:solidFill>
              <a:latin typeface="Book Antiqua" pitchFamily="18" charset="0"/>
            </a:endParaRPr>
          </a:p>
        </p:txBody>
      </p:sp>
      <p:sp>
        <p:nvSpPr>
          <p:cNvPr id="10" name="Rettangolo 9"/>
          <p:cNvSpPr/>
          <p:nvPr/>
        </p:nvSpPr>
        <p:spPr>
          <a:xfrm>
            <a:off x="0" y="6546610"/>
            <a:ext cx="9144000" cy="276999"/>
          </a:xfrm>
          <a:prstGeom prst="rect">
            <a:avLst/>
          </a:prstGeom>
        </p:spPr>
        <p:txBody>
          <a:bodyPr wrap="square">
            <a:spAutoFit/>
          </a:bodyPr>
          <a:lstStyle/>
          <a:p>
            <a:r>
              <a:rPr lang="it-IT" sz="1200" dirty="0" smtClean="0">
                <a:solidFill>
                  <a:srgbClr val="2F3541"/>
                </a:solidFill>
                <a:latin typeface="Book Antiqua" pitchFamily="18" charset="0"/>
                <a:cs typeface="Times New Roman" pitchFamily="18" charset="0"/>
              </a:rPr>
              <a:t>Rapporto EEA 2015 “</a:t>
            </a:r>
            <a:r>
              <a:rPr lang="it-IT" sz="1200" i="1" dirty="0" err="1" smtClean="0">
                <a:solidFill>
                  <a:srgbClr val="2F3541"/>
                </a:solidFill>
                <a:latin typeface="Book Antiqua" pitchFamily="18" charset="0"/>
                <a:cs typeface="Times New Roman" pitchFamily="18" charset="0"/>
              </a:rPr>
              <a:t>Trends</a:t>
            </a:r>
            <a:r>
              <a:rPr lang="it-IT" sz="1200" i="1" dirty="0" smtClean="0">
                <a:solidFill>
                  <a:srgbClr val="2F3541"/>
                </a:solidFill>
                <a:latin typeface="Book Antiqua" pitchFamily="18" charset="0"/>
                <a:cs typeface="Times New Roman" pitchFamily="18" charset="0"/>
              </a:rPr>
              <a:t> and </a:t>
            </a:r>
            <a:r>
              <a:rPr lang="it-IT" sz="1200" i="1" dirty="0" err="1" smtClean="0">
                <a:solidFill>
                  <a:srgbClr val="2F3541"/>
                </a:solidFill>
                <a:latin typeface="Book Antiqua" pitchFamily="18" charset="0"/>
                <a:cs typeface="Times New Roman" pitchFamily="18" charset="0"/>
              </a:rPr>
              <a:t>projections</a:t>
            </a:r>
            <a:r>
              <a:rPr lang="it-IT" sz="1200" dirty="0" smtClean="0">
                <a:solidFill>
                  <a:srgbClr val="2F3541"/>
                </a:solidFill>
                <a:latin typeface="Book Antiqua" pitchFamily="18" charset="0"/>
                <a:cs typeface="Times New Roman" pitchFamily="18" charset="0"/>
              </a:rPr>
              <a:t>”: </a:t>
            </a:r>
            <a:r>
              <a:rPr lang="it-IT" sz="1200" dirty="0" smtClean="0">
                <a:solidFill>
                  <a:srgbClr val="2F3541"/>
                </a:solidFill>
                <a:latin typeface="Book Antiqua" pitchFamily="18" charset="0"/>
                <a:cs typeface="Times New Roman" pitchFamily="18" charset="0"/>
                <a:hlinkClick r:id="rId3"/>
              </a:rPr>
              <a:t>http://www.eea.europa.eu/</a:t>
            </a:r>
            <a:r>
              <a:rPr lang="it-IT" sz="1200" dirty="0" err="1" smtClean="0">
                <a:solidFill>
                  <a:srgbClr val="2F3541"/>
                </a:solidFill>
                <a:latin typeface="Book Antiqua" pitchFamily="18" charset="0"/>
                <a:cs typeface="Times New Roman" pitchFamily="18" charset="0"/>
                <a:hlinkClick r:id="rId3"/>
              </a:rPr>
              <a:t>publications</a:t>
            </a:r>
            <a:r>
              <a:rPr lang="it-IT" sz="1200" dirty="0" smtClean="0">
                <a:solidFill>
                  <a:srgbClr val="2F3541"/>
                </a:solidFill>
                <a:latin typeface="Book Antiqua" pitchFamily="18" charset="0"/>
                <a:cs typeface="Times New Roman" pitchFamily="18" charset="0"/>
                <a:hlinkClick r:id="rId3"/>
              </a:rPr>
              <a:t>/trends-and-projections-in-europe-2015</a:t>
            </a:r>
            <a:endParaRPr lang="it-IT" sz="1200" dirty="0" smtClean="0">
              <a:solidFill>
                <a:srgbClr val="2F3541"/>
              </a:solidFill>
              <a:latin typeface="Book Antiqua" pitchFamily="18" charset="0"/>
              <a:cs typeface="Times New Roman" pitchFamily="18" charset="0"/>
            </a:endParaRPr>
          </a:p>
        </p:txBody>
      </p:sp>
    </p:spTree>
    <p:extLst>
      <p:ext uri="{BB962C8B-B14F-4D97-AF65-F5344CB8AC3E}">
        <p14:creationId xmlns="" xmlns:p14="http://schemas.microsoft.com/office/powerpoint/2010/main" val="1237085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2"/>
          <p:cNvSpPr txBox="1">
            <a:spLocks noChangeArrowheads="1"/>
          </p:cNvSpPr>
          <p:nvPr/>
        </p:nvSpPr>
        <p:spPr bwMode="auto">
          <a:xfrm>
            <a:off x="5724128" y="2338422"/>
            <a:ext cx="3419872" cy="37548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180975" lvl="1" indent="-180975" algn="just">
              <a:spcBef>
                <a:spcPts val="1200"/>
              </a:spcBef>
              <a:buFont typeface="Arial" pitchFamily="34" charset="0"/>
              <a:buChar char="•"/>
              <a:tabLst>
                <a:tab pos="180975" algn="l"/>
              </a:tabLst>
            </a:pPr>
            <a:r>
              <a:rPr lang="it-IT" sz="1600" dirty="0" smtClean="0">
                <a:solidFill>
                  <a:srgbClr val="2F3541"/>
                </a:solidFill>
                <a:latin typeface="Book Antiqua" pitchFamily="18" charset="0"/>
                <a:cs typeface="Times New Roman" pitchFamily="18" charset="0"/>
              </a:rPr>
              <a:t>24 Stati Membri sono a buon punto rispetto ai propri obiettivi di riduzione delle emissioni di gas-serra</a:t>
            </a:r>
          </a:p>
          <a:p>
            <a:pPr marL="180975" lvl="1" indent="-180975" algn="just">
              <a:spcBef>
                <a:spcPts val="1200"/>
              </a:spcBef>
              <a:buFont typeface="Arial" pitchFamily="34" charset="0"/>
              <a:buChar char="•"/>
              <a:tabLst>
                <a:tab pos="180975" algn="l"/>
              </a:tabLst>
            </a:pPr>
            <a:r>
              <a:rPr lang="it-IT" sz="1600" dirty="0" smtClean="0">
                <a:solidFill>
                  <a:srgbClr val="2F3541"/>
                </a:solidFill>
                <a:latin typeface="Book Antiqua" pitchFamily="18" charset="0"/>
                <a:cs typeface="Times New Roman" pitchFamily="18" charset="0"/>
              </a:rPr>
              <a:t>20 Stati Membri sono a buon punto rispetto ai propri obiettivi sulle fonti energetiche rinnovabili</a:t>
            </a:r>
          </a:p>
          <a:p>
            <a:pPr marL="180975" lvl="1" indent="-180975" algn="just">
              <a:spcBef>
                <a:spcPts val="1200"/>
              </a:spcBef>
              <a:buFont typeface="Arial" pitchFamily="34" charset="0"/>
              <a:buChar char="•"/>
              <a:tabLst>
                <a:tab pos="180975" algn="l"/>
              </a:tabLst>
            </a:pPr>
            <a:r>
              <a:rPr lang="it-IT" sz="1600" dirty="0" smtClean="0">
                <a:solidFill>
                  <a:srgbClr val="2F3541"/>
                </a:solidFill>
                <a:latin typeface="Book Antiqua" pitchFamily="18" charset="0"/>
                <a:cs typeface="Times New Roman" pitchFamily="18" charset="0"/>
              </a:rPr>
              <a:t>20 Stati Membri sono a buon punto rispetto all’obiettivo europeo sull’efficienza energetica</a:t>
            </a:r>
          </a:p>
          <a:p>
            <a:pPr marL="180975" lvl="1" indent="-180975" algn="just">
              <a:spcBef>
                <a:spcPts val="1200"/>
              </a:spcBef>
              <a:buFont typeface="Arial" pitchFamily="34" charset="0"/>
              <a:buChar char="•"/>
              <a:tabLst>
                <a:tab pos="180975" algn="l"/>
              </a:tabLst>
            </a:pPr>
            <a:r>
              <a:rPr lang="it-IT" sz="1600" dirty="0" smtClean="0">
                <a:solidFill>
                  <a:srgbClr val="2F3541"/>
                </a:solidFill>
                <a:latin typeface="Book Antiqua" pitchFamily="18" charset="0"/>
                <a:cs typeface="Times New Roman" pitchFamily="18" charset="0"/>
              </a:rPr>
              <a:t>13 Stati Membri, tra i quali l’</a:t>
            </a:r>
            <a:r>
              <a:rPr lang="it-IT" sz="1600" b="1" dirty="0" smtClean="0">
                <a:solidFill>
                  <a:srgbClr val="2F3541"/>
                </a:solidFill>
                <a:latin typeface="Book Antiqua" pitchFamily="18" charset="0"/>
                <a:cs typeface="Times New Roman" pitchFamily="18" charset="0"/>
              </a:rPr>
              <a:t>Italia</a:t>
            </a:r>
            <a:r>
              <a:rPr lang="it-IT" sz="1600" dirty="0" smtClean="0">
                <a:solidFill>
                  <a:srgbClr val="2F3541"/>
                </a:solidFill>
                <a:latin typeface="Book Antiqua" pitchFamily="18" charset="0"/>
                <a:cs typeface="Times New Roman" pitchFamily="18" charset="0"/>
              </a:rPr>
              <a:t>, sono a buon punto rispetto a tutti i propri obiettivi</a:t>
            </a:r>
            <a:endParaRPr lang="en-US" sz="1600" dirty="0">
              <a:solidFill>
                <a:srgbClr val="2F3541"/>
              </a:solidFill>
              <a:latin typeface="Book Antiqua"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0" y="476672"/>
            <a:ext cx="5724128" cy="6383206"/>
          </a:xfrm>
          <a:prstGeom prst="rect">
            <a:avLst/>
          </a:prstGeom>
          <a:noFill/>
          <a:ln w="9525">
            <a:noFill/>
            <a:miter lim="800000"/>
            <a:headEnd/>
            <a:tailEnd/>
          </a:ln>
          <a:effectLst/>
        </p:spPr>
      </p:pic>
      <p:pic>
        <p:nvPicPr>
          <p:cNvPr id="2" name="Picture 3"/>
          <p:cNvPicPr>
            <a:picLocks noChangeAspect="1" noChangeArrowheads="1"/>
          </p:cNvPicPr>
          <p:nvPr/>
        </p:nvPicPr>
        <p:blipFill>
          <a:blip r:embed="rId3" cstate="print"/>
          <a:srcRect/>
          <a:stretch>
            <a:fillRect/>
          </a:stretch>
        </p:blipFill>
        <p:spPr bwMode="auto">
          <a:xfrm>
            <a:off x="5508104" y="476672"/>
            <a:ext cx="2088232" cy="1725061"/>
          </a:xfrm>
          <a:prstGeom prst="rect">
            <a:avLst/>
          </a:prstGeom>
          <a:noFill/>
          <a:ln w="9525">
            <a:solidFill>
              <a:srgbClr val="3A4150"/>
            </a:solidFill>
            <a:miter lim="800000"/>
            <a:headEnd/>
            <a:tailEnd/>
          </a:ln>
        </p:spPr>
      </p:pic>
      <p:cxnSp>
        <p:nvCxnSpPr>
          <p:cNvPr id="9" name="Connettore 2 8"/>
          <p:cNvCxnSpPr>
            <a:endCxn id="2" idx="1"/>
          </p:cNvCxnSpPr>
          <p:nvPr/>
        </p:nvCxnSpPr>
        <p:spPr>
          <a:xfrm flipV="1">
            <a:off x="3275856" y="1339203"/>
            <a:ext cx="2232248" cy="4250037"/>
          </a:xfrm>
          <a:prstGeom prst="straightConnector1">
            <a:avLst/>
          </a:prstGeom>
          <a:ln w="19050">
            <a:solidFill>
              <a:srgbClr val="3A415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9"/>
          <p:cNvSpPr>
            <a:spLocks noChangeArrowheads="1"/>
          </p:cNvSpPr>
          <p:nvPr/>
        </p:nvSpPr>
        <p:spPr bwMode="auto">
          <a:xfrm>
            <a:off x="0" y="0"/>
            <a:ext cx="9144000" cy="503238"/>
          </a:xfrm>
          <a:prstGeom prst="rect">
            <a:avLst/>
          </a:prstGeom>
          <a:solidFill>
            <a:srgbClr val="3A4150"/>
          </a:solidFill>
          <a:ln w="9525" algn="ctr">
            <a:noFill/>
            <a:miter lim="800000"/>
            <a:headEnd/>
            <a:tailEnd/>
          </a:ln>
        </p:spPr>
        <p:txBody>
          <a:bodyPr anchor="ctr"/>
          <a:lstStyle/>
          <a:p>
            <a:r>
              <a:rPr lang="it-IT" sz="2000" b="1" dirty="0" smtClean="0">
                <a:solidFill>
                  <a:schemeClr val="bg1"/>
                </a:solidFill>
                <a:latin typeface="Book Antiqua" pitchFamily="18" charset="0"/>
              </a:rPr>
              <a:t>Gli Stati Membri verso i propri obiettivi al 2020</a:t>
            </a:r>
            <a:endParaRPr lang="en-US" sz="2000" b="1" dirty="0">
              <a:solidFill>
                <a:schemeClr val="bg1"/>
              </a:solidFill>
              <a:latin typeface="Book Antiqua" pitchFamily="18" charset="0"/>
            </a:endParaRPr>
          </a:p>
        </p:txBody>
      </p:sp>
    </p:spTree>
    <p:extLst>
      <p:ext uri="{BB962C8B-B14F-4D97-AF65-F5344CB8AC3E}">
        <p14:creationId xmlns="" xmlns:p14="http://schemas.microsoft.com/office/powerpoint/2010/main" val="2940947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2"/>
          <p:cNvSpPr txBox="1">
            <a:spLocks noChangeArrowheads="1"/>
          </p:cNvSpPr>
          <p:nvPr/>
        </p:nvSpPr>
        <p:spPr bwMode="auto">
          <a:xfrm>
            <a:off x="0" y="476672"/>
            <a:ext cx="9144000" cy="36538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lvl="1" algn="just">
              <a:lnSpc>
                <a:spcPct val="130000"/>
              </a:lnSpc>
              <a:spcBef>
                <a:spcPts val="600"/>
              </a:spcBef>
              <a:buClr>
                <a:srgbClr val="3A4150"/>
              </a:buClr>
            </a:pPr>
            <a:r>
              <a:rPr lang="it-IT" sz="1600" dirty="0" smtClean="0">
                <a:solidFill>
                  <a:srgbClr val="2F3541"/>
                </a:solidFill>
                <a:latin typeface="Book Antiqua" pitchFamily="18" charset="0"/>
                <a:cs typeface="Times New Roman" pitchFamily="18" charset="0"/>
              </a:rPr>
              <a:t>Il Consiglio europeo del 23-24 ottobre 2014 ha definito attraverso il pacchetto “Unione dell’energia” un quadro di riferimento al 2030 per le politiche su clima ed energia che prevede:</a:t>
            </a:r>
            <a:endParaRPr lang="it-IT" sz="1600" dirty="0">
              <a:solidFill>
                <a:srgbClr val="2F3541"/>
              </a:solidFill>
              <a:latin typeface="Book Antiqua" pitchFamily="18" charset="0"/>
              <a:cs typeface="Times New Roman" pitchFamily="18" charset="0"/>
            </a:endParaRPr>
          </a:p>
          <a:p>
            <a:pPr marL="447675" lvl="2" indent="-266700" algn="just">
              <a:lnSpc>
                <a:spcPct val="130000"/>
              </a:lnSpc>
              <a:spcBef>
                <a:spcPts val="600"/>
              </a:spcBef>
              <a:buClr>
                <a:srgbClr val="3A4150"/>
              </a:buClr>
              <a:buFont typeface="Book Antiqua" pitchFamily="18" charset="0"/>
              <a:buChar char="→"/>
            </a:pPr>
            <a:r>
              <a:rPr lang="it-IT" sz="1600" dirty="0" smtClean="0">
                <a:solidFill>
                  <a:srgbClr val="2F3541"/>
                </a:solidFill>
                <a:latin typeface="Book Antiqua" pitchFamily="18" charset="0"/>
                <a:cs typeface="Times New Roman" pitchFamily="18" charset="0"/>
              </a:rPr>
              <a:t>una </a:t>
            </a:r>
            <a:r>
              <a:rPr lang="it-IT" sz="1600" b="1" dirty="0" smtClean="0">
                <a:solidFill>
                  <a:srgbClr val="2F3541"/>
                </a:solidFill>
                <a:latin typeface="Book Antiqua" pitchFamily="18" charset="0"/>
                <a:cs typeface="Times New Roman" pitchFamily="18" charset="0"/>
              </a:rPr>
              <a:t>riduzione delle emissioni </a:t>
            </a:r>
            <a:r>
              <a:rPr lang="it-IT" sz="1600" dirty="0" smtClean="0">
                <a:solidFill>
                  <a:srgbClr val="2F3541"/>
                </a:solidFill>
                <a:latin typeface="Book Antiqua" pitchFamily="18" charset="0"/>
                <a:cs typeface="Times New Roman" pitchFamily="18" charset="0"/>
              </a:rPr>
              <a:t>di gas a effetto serra del </a:t>
            </a:r>
            <a:r>
              <a:rPr lang="it-IT" sz="1600" b="1" dirty="0" smtClean="0">
                <a:solidFill>
                  <a:srgbClr val="2F3541"/>
                </a:solidFill>
                <a:latin typeface="Book Antiqua" pitchFamily="18" charset="0"/>
                <a:cs typeface="Times New Roman" pitchFamily="18" charset="0"/>
              </a:rPr>
              <a:t>40%</a:t>
            </a:r>
            <a:r>
              <a:rPr lang="it-IT" sz="1600" dirty="0" smtClean="0">
                <a:solidFill>
                  <a:srgbClr val="2F3541"/>
                </a:solidFill>
                <a:latin typeface="Book Antiqua" pitchFamily="18" charset="0"/>
                <a:cs typeface="Times New Roman" pitchFamily="18" charset="0"/>
              </a:rPr>
              <a:t> entro il </a:t>
            </a:r>
            <a:r>
              <a:rPr lang="it-IT" sz="1600" b="1" dirty="0" smtClean="0">
                <a:solidFill>
                  <a:srgbClr val="2F3541"/>
                </a:solidFill>
                <a:latin typeface="Book Antiqua" pitchFamily="18" charset="0"/>
                <a:cs typeface="Times New Roman" pitchFamily="18" charset="0"/>
              </a:rPr>
              <a:t>2030</a:t>
            </a:r>
            <a:r>
              <a:rPr lang="it-IT" sz="1600" dirty="0" smtClean="0">
                <a:solidFill>
                  <a:srgbClr val="2F3541"/>
                </a:solidFill>
                <a:latin typeface="Book Antiqua" pitchFamily="18" charset="0"/>
                <a:cs typeface="Times New Roman" pitchFamily="18" charset="0"/>
              </a:rPr>
              <a:t> rispetto ai livelli del 1990</a:t>
            </a:r>
          </a:p>
          <a:p>
            <a:pPr marL="447675" lvl="2" indent="-266700" algn="just">
              <a:lnSpc>
                <a:spcPct val="130000"/>
              </a:lnSpc>
              <a:spcBef>
                <a:spcPts val="600"/>
              </a:spcBef>
              <a:buClr>
                <a:srgbClr val="3A4150"/>
              </a:buClr>
              <a:buFont typeface="Book Antiqua" pitchFamily="18" charset="0"/>
              <a:buChar char="→"/>
            </a:pPr>
            <a:r>
              <a:rPr lang="it-IT" sz="1600" dirty="0" smtClean="0">
                <a:solidFill>
                  <a:srgbClr val="2F3541"/>
                </a:solidFill>
                <a:latin typeface="Book Antiqua" pitchFamily="18" charset="0"/>
                <a:cs typeface="Times New Roman" pitchFamily="18" charset="0"/>
              </a:rPr>
              <a:t>il raggiungimento di una quota di energie </a:t>
            </a:r>
            <a:r>
              <a:rPr lang="it-IT" sz="1600" b="1" dirty="0" smtClean="0">
                <a:solidFill>
                  <a:srgbClr val="2F3541"/>
                </a:solidFill>
                <a:latin typeface="Book Antiqua" pitchFamily="18" charset="0"/>
                <a:cs typeface="Times New Roman" pitchFamily="18" charset="0"/>
              </a:rPr>
              <a:t>rinnovabili</a:t>
            </a:r>
            <a:r>
              <a:rPr lang="it-IT" sz="1600" dirty="0" smtClean="0">
                <a:solidFill>
                  <a:srgbClr val="2F3541"/>
                </a:solidFill>
                <a:latin typeface="Book Antiqua" pitchFamily="18" charset="0"/>
                <a:cs typeface="Times New Roman" pitchFamily="18" charset="0"/>
              </a:rPr>
              <a:t> di almeno il </a:t>
            </a:r>
            <a:r>
              <a:rPr lang="it-IT" sz="1600" b="1" dirty="0" smtClean="0">
                <a:solidFill>
                  <a:srgbClr val="2F3541"/>
                </a:solidFill>
                <a:latin typeface="Book Antiqua" pitchFamily="18" charset="0"/>
                <a:cs typeface="Times New Roman" pitchFamily="18" charset="0"/>
              </a:rPr>
              <a:t>27</a:t>
            </a:r>
            <a:r>
              <a:rPr lang="it-IT" sz="1600" dirty="0" smtClean="0">
                <a:solidFill>
                  <a:srgbClr val="2F3541"/>
                </a:solidFill>
                <a:latin typeface="Book Antiqua" pitchFamily="18" charset="0"/>
                <a:cs typeface="Times New Roman" pitchFamily="18" charset="0"/>
              </a:rPr>
              <a:t>% rispetto al consumo totale</a:t>
            </a:r>
          </a:p>
          <a:p>
            <a:pPr marL="447675" lvl="2" indent="-266700" algn="just">
              <a:lnSpc>
                <a:spcPct val="130000"/>
              </a:lnSpc>
              <a:spcBef>
                <a:spcPts val="600"/>
              </a:spcBef>
              <a:buClr>
                <a:srgbClr val="3A4150"/>
              </a:buClr>
              <a:buFont typeface="Book Antiqua" pitchFamily="18" charset="0"/>
              <a:buChar char="→"/>
            </a:pPr>
            <a:r>
              <a:rPr lang="it-IT" sz="1600" dirty="0" smtClean="0">
                <a:solidFill>
                  <a:srgbClr val="2F3541"/>
                </a:solidFill>
                <a:latin typeface="Book Antiqua" pitchFamily="18" charset="0"/>
                <a:cs typeface="Times New Roman" pitchFamily="18" charset="0"/>
              </a:rPr>
              <a:t>un miglioramento del </a:t>
            </a:r>
            <a:r>
              <a:rPr lang="it-IT" sz="1600" b="1" dirty="0" smtClean="0">
                <a:solidFill>
                  <a:srgbClr val="2F3541"/>
                </a:solidFill>
                <a:latin typeface="Book Antiqua" pitchFamily="18" charset="0"/>
                <a:cs typeface="Times New Roman" pitchFamily="18" charset="0"/>
              </a:rPr>
              <a:t>27%</a:t>
            </a:r>
            <a:r>
              <a:rPr lang="it-IT" sz="1600" dirty="0" smtClean="0">
                <a:solidFill>
                  <a:srgbClr val="2F3541"/>
                </a:solidFill>
                <a:latin typeface="Book Antiqua" pitchFamily="18" charset="0"/>
                <a:cs typeface="Times New Roman" pitchFamily="18" charset="0"/>
              </a:rPr>
              <a:t> dell’</a:t>
            </a:r>
            <a:r>
              <a:rPr lang="it-IT" sz="1600" b="1" dirty="0" smtClean="0">
                <a:solidFill>
                  <a:srgbClr val="2F3541"/>
                </a:solidFill>
                <a:latin typeface="Book Antiqua" pitchFamily="18" charset="0"/>
                <a:cs typeface="Times New Roman" pitchFamily="18" charset="0"/>
              </a:rPr>
              <a:t>efficienza energetica</a:t>
            </a:r>
          </a:p>
          <a:p>
            <a:pPr marL="447675" lvl="2" indent="-266700" algn="just">
              <a:lnSpc>
                <a:spcPct val="130000"/>
              </a:lnSpc>
              <a:spcBef>
                <a:spcPts val="600"/>
              </a:spcBef>
              <a:buClr>
                <a:srgbClr val="3A4150"/>
              </a:buClr>
              <a:buFont typeface="Book Antiqua" pitchFamily="18" charset="0"/>
              <a:buChar char="→"/>
            </a:pPr>
            <a:r>
              <a:rPr lang="it-IT" sz="1600" dirty="0" smtClean="0">
                <a:solidFill>
                  <a:srgbClr val="2F3541"/>
                </a:solidFill>
                <a:latin typeface="Book Antiqua" pitchFamily="18" charset="0"/>
                <a:cs typeface="Times New Roman" pitchFamily="18" charset="0"/>
              </a:rPr>
              <a:t>il raggiungimento dell’obiettivo del </a:t>
            </a:r>
            <a:r>
              <a:rPr lang="it-IT" sz="1600" b="1" dirty="0" smtClean="0">
                <a:solidFill>
                  <a:srgbClr val="2F3541"/>
                </a:solidFill>
                <a:latin typeface="Book Antiqua" pitchFamily="18" charset="0"/>
                <a:cs typeface="Times New Roman" pitchFamily="18" charset="0"/>
              </a:rPr>
              <a:t>10%</a:t>
            </a:r>
            <a:r>
              <a:rPr lang="it-IT" sz="1600" dirty="0" smtClean="0">
                <a:solidFill>
                  <a:srgbClr val="2F3541"/>
                </a:solidFill>
                <a:latin typeface="Book Antiqua" pitchFamily="18" charset="0"/>
                <a:cs typeface="Times New Roman" pitchFamily="18" charset="0"/>
              </a:rPr>
              <a:t> per le </a:t>
            </a:r>
            <a:r>
              <a:rPr lang="it-IT" sz="1600" b="1" dirty="0" smtClean="0">
                <a:solidFill>
                  <a:srgbClr val="2F3541"/>
                </a:solidFill>
                <a:latin typeface="Book Antiqua" pitchFamily="18" charset="0"/>
                <a:cs typeface="Times New Roman" pitchFamily="18" charset="0"/>
              </a:rPr>
              <a:t>interconnessioni elettriche esistenti</a:t>
            </a:r>
            <a:endParaRPr lang="it-IT" sz="1600" b="1" dirty="0">
              <a:solidFill>
                <a:srgbClr val="2F3541"/>
              </a:solidFill>
              <a:latin typeface="Book Antiqua" pitchFamily="18" charset="0"/>
              <a:cs typeface="Times New Roman" pitchFamily="18" charset="0"/>
            </a:endParaRPr>
          </a:p>
          <a:p>
            <a:pPr marL="0" lvl="1" algn="just">
              <a:lnSpc>
                <a:spcPct val="130000"/>
              </a:lnSpc>
              <a:spcBef>
                <a:spcPts val="600"/>
              </a:spcBef>
              <a:buClr>
                <a:srgbClr val="3A4150"/>
              </a:buClr>
            </a:pPr>
            <a:r>
              <a:rPr lang="it-IT" sz="1600" dirty="0">
                <a:solidFill>
                  <a:srgbClr val="2F3541"/>
                </a:solidFill>
                <a:latin typeface="Book Antiqua" pitchFamily="18" charset="0"/>
                <a:cs typeface="Times New Roman" pitchFamily="18" charset="0"/>
              </a:rPr>
              <a:t>Sulla base di questi obiettivi, il 6 marzo 2015 l’UE ha presentato alla UNFCCC la propria </a:t>
            </a:r>
            <a:r>
              <a:rPr lang="it-IT" sz="1600" dirty="0" err="1" smtClean="0">
                <a:solidFill>
                  <a:srgbClr val="2F3541"/>
                </a:solidFill>
                <a:latin typeface="Book Antiqua" pitchFamily="18" charset="0"/>
                <a:cs typeface="Times New Roman" pitchFamily="18" charset="0"/>
              </a:rPr>
              <a:t>Intended</a:t>
            </a:r>
            <a:r>
              <a:rPr lang="it-IT" sz="1600" dirty="0">
                <a:solidFill>
                  <a:srgbClr val="2F3541"/>
                </a:solidFill>
                <a:latin typeface="Book Antiqua" pitchFamily="18" charset="0"/>
                <a:cs typeface="Times New Roman" pitchFamily="18" charset="0"/>
              </a:rPr>
              <a:t> </a:t>
            </a:r>
            <a:r>
              <a:rPr lang="it-IT" sz="1600" dirty="0" err="1" smtClean="0">
                <a:solidFill>
                  <a:srgbClr val="2F3541"/>
                </a:solidFill>
                <a:latin typeface="Book Antiqua" pitchFamily="18" charset="0"/>
                <a:cs typeface="Times New Roman" pitchFamily="18" charset="0"/>
              </a:rPr>
              <a:t>Nationally</a:t>
            </a:r>
            <a:r>
              <a:rPr lang="it-IT" sz="1600" dirty="0" smtClean="0">
                <a:solidFill>
                  <a:srgbClr val="2F3541"/>
                </a:solidFill>
                <a:latin typeface="Book Antiqua" pitchFamily="18" charset="0"/>
                <a:cs typeface="Times New Roman" pitchFamily="18" charset="0"/>
              </a:rPr>
              <a:t> </a:t>
            </a:r>
            <a:r>
              <a:rPr lang="it-IT" sz="1600" dirty="0" err="1">
                <a:solidFill>
                  <a:srgbClr val="2F3541"/>
                </a:solidFill>
                <a:latin typeface="Book Antiqua" pitchFamily="18" charset="0"/>
                <a:cs typeface="Times New Roman" pitchFamily="18" charset="0"/>
              </a:rPr>
              <a:t>Determined</a:t>
            </a:r>
            <a:r>
              <a:rPr lang="it-IT" sz="1600" dirty="0">
                <a:solidFill>
                  <a:srgbClr val="2F3541"/>
                </a:solidFill>
                <a:latin typeface="Book Antiqua" pitchFamily="18" charset="0"/>
                <a:cs typeface="Times New Roman" pitchFamily="18" charset="0"/>
              </a:rPr>
              <a:t> </a:t>
            </a:r>
            <a:r>
              <a:rPr lang="it-IT" sz="1600" dirty="0" err="1" smtClean="0">
                <a:solidFill>
                  <a:srgbClr val="2F3541"/>
                </a:solidFill>
                <a:latin typeface="Book Antiqua" pitchFamily="18" charset="0"/>
                <a:cs typeface="Times New Roman" pitchFamily="18" charset="0"/>
              </a:rPr>
              <a:t>Contribution</a:t>
            </a:r>
            <a:r>
              <a:rPr lang="it-IT" sz="1600" dirty="0" smtClean="0">
                <a:solidFill>
                  <a:srgbClr val="2F3541"/>
                </a:solidFill>
                <a:latin typeface="Book Antiqua" pitchFamily="18" charset="0"/>
                <a:cs typeface="Times New Roman" pitchFamily="18" charset="0"/>
              </a:rPr>
              <a:t>.</a:t>
            </a:r>
            <a:endParaRPr lang="it-IT" sz="1600" dirty="0">
              <a:solidFill>
                <a:srgbClr val="2F3541"/>
              </a:solidFill>
              <a:latin typeface="Book Antiqua" pitchFamily="18" charset="0"/>
              <a:cs typeface="Times New Roman" pitchFamily="18" charset="0"/>
            </a:endParaRPr>
          </a:p>
        </p:txBody>
      </p:sp>
      <p:sp>
        <p:nvSpPr>
          <p:cNvPr id="20" name="Rectangle 9"/>
          <p:cNvSpPr>
            <a:spLocks noChangeArrowheads="1"/>
          </p:cNvSpPr>
          <p:nvPr/>
        </p:nvSpPr>
        <p:spPr bwMode="auto">
          <a:xfrm>
            <a:off x="0" y="0"/>
            <a:ext cx="9144000" cy="503238"/>
          </a:xfrm>
          <a:prstGeom prst="rect">
            <a:avLst/>
          </a:prstGeom>
          <a:solidFill>
            <a:srgbClr val="3A4150"/>
          </a:solidFill>
          <a:ln w="9525" algn="ctr">
            <a:noFill/>
            <a:miter lim="800000"/>
            <a:headEnd/>
            <a:tailEnd/>
          </a:ln>
        </p:spPr>
        <p:txBody>
          <a:bodyPr anchor="ctr"/>
          <a:lstStyle/>
          <a:p>
            <a:r>
              <a:rPr lang="it-IT" sz="2000" b="1" dirty="0" smtClean="0">
                <a:solidFill>
                  <a:schemeClr val="bg1"/>
                </a:solidFill>
                <a:latin typeface="Book Antiqua" pitchFamily="18" charset="0"/>
              </a:rPr>
              <a:t>Gli impegni dell’UE per il 2030</a:t>
            </a:r>
            <a:endParaRPr lang="en-US" sz="2000" b="1" dirty="0">
              <a:solidFill>
                <a:schemeClr val="bg1"/>
              </a:solidFill>
              <a:latin typeface="Book Antiqua" pitchFamily="18" charset="0"/>
            </a:endParaRPr>
          </a:p>
        </p:txBody>
      </p:sp>
      <p:grpSp>
        <p:nvGrpSpPr>
          <p:cNvPr id="6" name="Gruppo 5"/>
          <p:cNvGrpSpPr/>
          <p:nvPr/>
        </p:nvGrpSpPr>
        <p:grpSpPr>
          <a:xfrm>
            <a:off x="2339752" y="4264099"/>
            <a:ext cx="6804248" cy="2592710"/>
            <a:chOff x="0" y="4365104"/>
            <a:chExt cx="8753475" cy="3528814"/>
          </a:xfrm>
        </p:grpSpPr>
        <p:pic>
          <p:nvPicPr>
            <p:cNvPr id="1026" name="Picture 2"/>
            <p:cNvPicPr>
              <a:picLocks noChangeAspect="1" noChangeArrowheads="1"/>
            </p:cNvPicPr>
            <p:nvPr/>
          </p:nvPicPr>
          <p:blipFill>
            <a:blip r:embed="rId2" cstate="print"/>
            <a:srcRect/>
            <a:stretch>
              <a:fillRect/>
            </a:stretch>
          </p:blipFill>
          <p:spPr bwMode="auto">
            <a:xfrm>
              <a:off x="0" y="4365104"/>
              <a:ext cx="8753475" cy="6381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0" y="4941168"/>
              <a:ext cx="8734425" cy="2952750"/>
            </a:xfrm>
            <a:prstGeom prst="rect">
              <a:avLst/>
            </a:prstGeom>
            <a:noFill/>
            <a:ln w="9525">
              <a:noFill/>
              <a:miter lim="800000"/>
              <a:headEnd/>
              <a:tailEnd/>
            </a:ln>
          </p:spPr>
        </p:pic>
      </p:grpSp>
    </p:spTree>
    <p:extLst>
      <p:ext uri="{BB962C8B-B14F-4D97-AF65-F5344CB8AC3E}">
        <p14:creationId xmlns="" xmlns:p14="http://schemas.microsoft.com/office/powerpoint/2010/main" val="230813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2"/>
          <p:cNvSpPr txBox="1">
            <a:spLocks noChangeArrowheads="1"/>
          </p:cNvSpPr>
          <p:nvPr/>
        </p:nvSpPr>
        <p:spPr bwMode="auto">
          <a:xfrm>
            <a:off x="0" y="764704"/>
            <a:ext cx="9144000" cy="511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lvl="1" algn="just">
              <a:lnSpc>
                <a:spcPct val="130000"/>
              </a:lnSpc>
              <a:spcBef>
                <a:spcPts val="1800"/>
              </a:spcBef>
              <a:buClr>
                <a:srgbClr val="3A4150"/>
              </a:buClr>
            </a:pPr>
            <a:r>
              <a:rPr lang="it-IT" sz="1600" dirty="0" smtClean="0">
                <a:solidFill>
                  <a:srgbClr val="2F3541"/>
                </a:solidFill>
                <a:latin typeface="Book Antiqua" pitchFamily="18" charset="0"/>
                <a:cs typeface="Times New Roman" pitchFamily="18" charset="0"/>
              </a:rPr>
              <a:t>Il quadro prevede l'obiettivo vincolante di ridurre entro il 2030 le emissioni nel territorio dell'UE di almeno il 40% rispetto ai livelli del 1990. Ciò consentirà all’UE di:</a:t>
            </a:r>
          </a:p>
          <a:p>
            <a:pPr marL="522288" lvl="2" indent="-341313" algn="just">
              <a:lnSpc>
                <a:spcPct val="130000"/>
              </a:lnSpc>
              <a:spcBef>
                <a:spcPts val="600"/>
              </a:spcBef>
              <a:buClr>
                <a:srgbClr val="3A4150"/>
              </a:buClr>
              <a:buFont typeface="Book Antiqua" pitchFamily="18" charset="0"/>
              <a:buChar char="→"/>
            </a:pPr>
            <a:r>
              <a:rPr lang="it-IT" sz="1600" dirty="0" smtClean="0">
                <a:solidFill>
                  <a:srgbClr val="2F3541"/>
                </a:solidFill>
                <a:latin typeface="Book Antiqua" pitchFamily="18" charset="0"/>
                <a:cs typeface="Times New Roman" pitchFamily="18" charset="0"/>
              </a:rPr>
              <a:t>adottare misure efficaci sul piano dei costi che siano funzionali al conseguimento dell'obiettivo a lungo termine di ridurre le emissioni dell’80-95% entro il 2050, nel contesto delle riduzioni necessarie da parte del gruppo dei paesi industrializzati</a:t>
            </a:r>
          </a:p>
          <a:p>
            <a:pPr marL="522288" lvl="2" indent="-341313" algn="just">
              <a:lnSpc>
                <a:spcPct val="130000"/>
              </a:lnSpc>
              <a:spcBef>
                <a:spcPts val="600"/>
              </a:spcBef>
              <a:buClr>
                <a:srgbClr val="3A4150"/>
              </a:buClr>
              <a:buFont typeface="Book Antiqua" pitchFamily="18" charset="0"/>
              <a:buChar char="→"/>
            </a:pPr>
            <a:r>
              <a:rPr lang="it-IT" sz="1600" dirty="0" smtClean="0">
                <a:solidFill>
                  <a:srgbClr val="2F3541"/>
                </a:solidFill>
                <a:latin typeface="Book Antiqua" pitchFamily="18" charset="0"/>
                <a:cs typeface="Times New Roman" pitchFamily="18" charset="0"/>
              </a:rPr>
              <a:t>fornire un contributo equo e ambizioso al nuovo accordo internazionale sul clima, che entrerà in vigore nel 2020.</a:t>
            </a:r>
          </a:p>
          <a:p>
            <a:pPr marL="342900" lvl="1" indent="-342900" algn="just">
              <a:lnSpc>
                <a:spcPct val="130000"/>
              </a:lnSpc>
              <a:spcBef>
                <a:spcPts val="1800"/>
              </a:spcBef>
              <a:buClr>
                <a:srgbClr val="3A4150"/>
              </a:buClr>
            </a:pPr>
            <a:r>
              <a:rPr lang="it-IT" sz="1600" dirty="0" smtClean="0">
                <a:solidFill>
                  <a:srgbClr val="2F3541"/>
                </a:solidFill>
                <a:latin typeface="Book Antiqua" pitchFamily="18" charset="0"/>
                <a:cs typeface="Times New Roman" pitchFamily="18" charset="0"/>
              </a:rPr>
              <a:t>Per raggiungere l’obiettivo di una riduzione almeno del 40%:</a:t>
            </a:r>
          </a:p>
          <a:p>
            <a:pPr marL="522288" lvl="2" indent="-341313" algn="just">
              <a:lnSpc>
                <a:spcPct val="130000"/>
              </a:lnSpc>
              <a:spcBef>
                <a:spcPts val="600"/>
              </a:spcBef>
              <a:buClr>
                <a:srgbClr val="3A4150"/>
              </a:buClr>
              <a:buFont typeface="Book Antiqua" pitchFamily="18" charset="0"/>
              <a:buChar char="→"/>
            </a:pPr>
            <a:r>
              <a:rPr lang="it-IT" sz="1600" dirty="0" smtClean="0">
                <a:solidFill>
                  <a:srgbClr val="2F3541"/>
                </a:solidFill>
                <a:latin typeface="Book Antiqua" pitchFamily="18" charset="0"/>
                <a:cs typeface="Times New Roman" pitchFamily="18" charset="0"/>
              </a:rPr>
              <a:t>i settori interessati dal sistema di scambio di quote di emissione (ETS) dell'UE dovranno ridurre le emissioni del 43% (rispetto al 2005); a questo scopo l'ETS dovrà essere riformato e rafforzato </a:t>
            </a:r>
          </a:p>
          <a:p>
            <a:pPr marL="522288" lvl="2" indent="-341313" algn="just">
              <a:lnSpc>
                <a:spcPct val="130000"/>
              </a:lnSpc>
              <a:spcBef>
                <a:spcPts val="600"/>
              </a:spcBef>
              <a:buClr>
                <a:srgbClr val="3A4150"/>
              </a:buClr>
              <a:buFont typeface="Book Antiqua" pitchFamily="18" charset="0"/>
              <a:buChar char="→"/>
            </a:pPr>
            <a:r>
              <a:rPr lang="it-IT" sz="1600" dirty="0" smtClean="0">
                <a:solidFill>
                  <a:srgbClr val="2F3541"/>
                </a:solidFill>
                <a:latin typeface="Book Antiqua" pitchFamily="18" charset="0"/>
                <a:cs typeface="Times New Roman" pitchFamily="18" charset="0"/>
              </a:rPr>
              <a:t>i settori non interessati dall'ETS dovranno ridurre le emissioni del 30% (rispetto al 2005) e ciò dovrà essere tradotto in singoli obiettivi vincolanti nazionali per gli Stati membri.</a:t>
            </a:r>
          </a:p>
          <a:p>
            <a:pPr marL="342900" lvl="1" indent="-342900" algn="just">
              <a:lnSpc>
                <a:spcPct val="90000"/>
              </a:lnSpc>
              <a:spcBef>
                <a:spcPts val="600"/>
              </a:spcBef>
            </a:pPr>
            <a:endParaRPr lang="en-US" dirty="0">
              <a:solidFill>
                <a:srgbClr val="2D333F"/>
              </a:solidFill>
              <a:latin typeface="Calibri" pitchFamily="34" charset="0"/>
            </a:endParaRPr>
          </a:p>
        </p:txBody>
      </p:sp>
      <p:sp>
        <p:nvSpPr>
          <p:cNvPr id="20" name="Rectangle 9"/>
          <p:cNvSpPr>
            <a:spLocks noChangeArrowheads="1"/>
          </p:cNvSpPr>
          <p:nvPr/>
        </p:nvSpPr>
        <p:spPr bwMode="auto">
          <a:xfrm>
            <a:off x="0" y="0"/>
            <a:ext cx="9144000" cy="503238"/>
          </a:xfrm>
          <a:prstGeom prst="rect">
            <a:avLst/>
          </a:prstGeom>
          <a:solidFill>
            <a:srgbClr val="3A4150"/>
          </a:solidFill>
          <a:ln w="9525" algn="ctr">
            <a:noFill/>
            <a:miter lim="800000"/>
            <a:headEnd/>
            <a:tailEnd/>
          </a:ln>
        </p:spPr>
        <p:txBody>
          <a:bodyPr anchor="ctr"/>
          <a:lstStyle/>
          <a:p>
            <a:r>
              <a:rPr lang="it-IT" sz="2000" b="1" dirty="0" smtClean="0">
                <a:solidFill>
                  <a:schemeClr val="bg1"/>
                </a:solidFill>
                <a:latin typeface="Book Antiqua" pitchFamily="18" charset="0"/>
              </a:rPr>
              <a:t>L’obiettivo di riduzione delle emissioni al 2030</a:t>
            </a:r>
            <a:endParaRPr lang="en-US" sz="2000" b="1" dirty="0">
              <a:solidFill>
                <a:schemeClr val="bg1"/>
              </a:solidFill>
              <a:latin typeface="Book Antiqua" pitchFamily="18" charset="0"/>
            </a:endParaRPr>
          </a:p>
        </p:txBody>
      </p:sp>
    </p:spTree>
    <p:extLst>
      <p:ext uri="{BB962C8B-B14F-4D97-AF65-F5344CB8AC3E}">
        <p14:creationId xmlns="" xmlns:p14="http://schemas.microsoft.com/office/powerpoint/2010/main" val="3400802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3244</TotalTime>
  <Words>3715</Words>
  <Application>Microsoft Office PowerPoint</Application>
  <PresentationFormat>Presentazione su schermo (4:3)</PresentationFormat>
  <Paragraphs>350</Paragraphs>
  <Slides>37</Slides>
  <Notes>4</Notes>
  <HiddenSlides>0</HiddenSlides>
  <MMClips>0</MMClips>
  <ScaleCrop>false</ScaleCrop>
  <HeadingPairs>
    <vt:vector size="4" baseType="variant">
      <vt:variant>
        <vt:lpstr>Tema</vt:lpstr>
      </vt:variant>
      <vt:variant>
        <vt:i4>1</vt:i4>
      </vt:variant>
      <vt:variant>
        <vt:lpstr>Titoli diapositive</vt:lpstr>
      </vt:variant>
      <vt:variant>
        <vt:i4>37</vt:i4>
      </vt:variant>
    </vt:vector>
  </HeadingPairs>
  <TitlesOfParts>
    <vt:vector size="38" baseType="lpstr">
      <vt:lpstr>Tema di Office</vt:lpstr>
      <vt:lpstr>La COP21 di Parigi:   risultati e prospettive future di adattamento e mitigazione</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marvit</dc:creator>
  <cp:lastModifiedBy>vitullo</cp:lastModifiedBy>
  <cp:revision>320</cp:revision>
  <dcterms:created xsi:type="dcterms:W3CDTF">2016-02-24T08:29:19Z</dcterms:created>
  <dcterms:modified xsi:type="dcterms:W3CDTF">2016-04-28T21:18:35Z</dcterms:modified>
</cp:coreProperties>
</file>