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4" r:id="rId9"/>
    <p:sldId id="265" r:id="rId10"/>
    <p:sldId id="266" r:id="rId11"/>
    <p:sldId id="263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5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CONFR_tab!$C$2</c:f>
              <c:strCache>
                <c:ptCount val="1"/>
                <c:pt idx="0">
                  <c:v>IMPIANTO A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CONFR_tab!$A$3:$A$19</c:f>
              <c:strCache>
                <c:ptCount val="17"/>
                <c:pt idx="0">
                  <c:v>2,3,7,8 TCDD</c:v>
                </c:pt>
                <c:pt idx="1">
                  <c:v>1,2,3,7,8 PeCDD</c:v>
                </c:pt>
                <c:pt idx="2">
                  <c:v>1,2,3,4,7,8 HxCDD</c:v>
                </c:pt>
                <c:pt idx="3">
                  <c:v>1,2,3,6,7,8 HxCDD</c:v>
                </c:pt>
                <c:pt idx="4">
                  <c:v>1,2,3,7,8,9 HxCDD</c:v>
                </c:pt>
                <c:pt idx="5">
                  <c:v>1,2,3,4,6,7,8 HpCDD</c:v>
                </c:pt>
                <c:pt idx="6">
                  <c:v>1,2,3,4,6,7,8,9 OCDD</c:v>
                </c:pt>
                <c:pt idx="7">
                  <c:v>2,3,7,8 TCDF</c:v>
                </c:pt>
                <c:pt idx="8">
                  <c:v>1,2,3,7,8 PeCDF</c:v>
                </c:pt>
                <c:pt idx="9">
                  <c:v>2,3,4,7,8 PeCDF</c:v>
                </c:pt>
                <c:pt idx="10">
                  <c:v>1,2,3,4,7,8 HxCDF</c:v>
                </c:pt>
                <c:pt idx="11">
                  <c:v>1,2,3,6,7,8 HxCDF</c:v>
                </c:pt>
                <c:pt idx="12">
                  <c:v>2,3,4,7,8,9 HxCDF</c:v>
                </c:pt>
                <c:pt idx="13">
                  <c:v>1,2,3,7,8,9 HxCDF</c:v>
                </c:pt>
                <c:pt idx="14">
                  <c:v>1,2,3,4,6,7,8 HpCDF</c:v>
                </c:pt>
                <c:pt idx="15">
                  <c:v>1,2,3,4,7,8,9 HpCDF</c:v>
                </c:pt>
                <c:pt idx="16">
                  <c:v>1,2,3,4,6,7,8,9 OCDF</c:v>
                </c:pt>
              </c:strCache>
            </c:strRef>
          </c:cat>
          <c:val>
            <c:numRef>
              <c:f>CONFR_tab!$C$3:$C$19</c:f>
              <c:numCache>
                <c:formatCode>0.00%</c:formatCode>
                <c:ptCount val="17"/>
                <c:pt idx="0">
                  <c:v>6.3283743698929981E-4</c:v>
                </c:pt>
                <c:pt idx="1">
                  <c:v>6.4572672838606199E-3</c:v>
                </c:pt>
                <c:pt idx="2">
                  <c:v>8.9628529186184559E-3</c:v>
                </c:pt>
                <c:pt idx="3">
                  <c:v>2.0924027988133715E-2</c:v>
                </c:pt>
                <c:pt idx="4">
                  <c:v>1.1883606786442267E-2</c:v>
                </c:pt>
                <c:pt idx="5">
                  <c:v>0.19309975343992691</c:v>
                </c:pt>
                <c:pt idx="6">
                  <c:v>0.49891806974543845</c:v>
                </c:pt>
                <c:pt idx="7">
                  <c:v>3.0656075131820543E-3</c:v>
                </c:pt>
                <c:pt idx="8">
                  <c:v>5.1002959452194725E-3</c:v>
                </c:pt>
                <c:pt idx="9">
                  <c:v>1.6024036651386048E-2</c:v>
                </c:pt>
                <c:pt idx="10">
                  <c:v>1.2105227686149305E-2</c:v>
                </c:pt>
                <c:pt idx="11">
                  <c:v>1.7017708050073983E-2</c:v>
                </c:pt>
                <c:pt idx="12">
                  <c:v>3.8863672341918391E-2</c:v>
                </c:pt>
                <c:pt idx="13">
                  <c:v>4.5416270755344176E-3</c:v>
                </c:pt>
                <c:pt idx="14">
                  <c:v>8.6302213107683545E-2</c:v>
                </c:pt>
                <c:pt idx="15">
                  <c:v>1.2428181791558033E-2</c:v>
                </c:pt>
                <c:pt idx="16">
                  <c:v>6.3673014237885017E-2</c:v>
                </c:pt>
              </c:numCache>
            </c:numRef>
          </c:val>
        </c:ser>
        <c:ser>
          <c:idx val="1"/>
          <c:order val="1"/>
          <c:tx>
            <c:strRef>
              <c:f>CONFR_tab!$E$2</c:f>
              <c:strCache>
                <c:ptCount val="1"/>
                <c:pt idx="0">
                  <c:v>IMPIANTO B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CONFR_tab!$A$3:$A$19</c:f>
              <c:strCache>
                <c:ptCount val="17"/>
                <c:pt idx="0">
                  <c:v>2,3,7,8 TCDD</c:v>
                </c:pt>
                <c:pt idx="1">
                  <c:v>1,2,3,7,8 PeCDD</c:v>
                </c:pt>
                <c:pt idx="2">
                  <c:v>1,2,3,4,7,8 HxCDD</c:v>
                </c:pt>
                <c:pt idx="3">
                  <c:v>1,2,3,6,7,8 HxCDD</c:v>
                </c:pt>
                <c:pt idx="4">
                  <c:v>1,2,3,7,8,9 HxCDD</c:v>
                </c:pt>
                <c:pt idx="5">
                  <c:v>1,2,3,4,6,7,8 HpCDD</c:v>
                </c:pt>
                <c:pt idx="6">
                  <c:v>1,2,3,4,6,7,8,9 OCDD</c:v>
                </c:pt>
                <c:pt idx="7">
                  <c:v>2,3,7,8 TCDF</c:v>
                </c:pt>
                <c:pt idx="8">
                  <c:v>1,2,3,7,8 PeCDF</c:v>
                </c:pt>
                <c:pt idx="9">
                  <c:v>2,3,4,7,8 PeCDF</c:v>
                </c:pt>
                <c:pt idx="10">
                  <c:v>1,2,3,4,7,8 HxCDF</c:v>
                </c:pt>
                <c:pt idx="11">
                  <c:v>1,2,3,6,7,8 HxCDF</c:v>
                </c:pt>
                <c:pt idx="12">
                  <c:v>2,3,4,7,8,9 HxCDF</c:v>
                </c:pt>
                <c:pt idx="13">
                  <c:v>1,2,3,7,8,9 HxCDF</c:v>
                </c:pt>
                <c:pt idx="14">
                  <c:v>1,2,3,4,6,7,8 HpCDF</c:v>
                </c:pt>
                <c:pt idx="15">
                  <c:v>1,2,3,4,7,8,9 HpCDF</c:v>
                </c:pt>
                <c:pt idx="16">
                  <c:v>1,2,3,4,6,7,8,9 OCDF</c:v>
                </c:pt>
              </c:strCache>
            </c:strRef>
          </c:cat>
          <c:val>
            <c:numRef>
              <c:f>CONFR_tab!$E$3:$E$19</c:f>
              <c:numCache>
                <c:formatCode>0.00%</c:formatCode>
                <c:ptCount val="17"/>
                <c:pt idx="0">
                  <c:v>5.6057795580078161E-3</c:v>
                </c:pt>
                <c:pt idx="1">
                  <c:v>2.6348225521131519E-2</c:v>
                </c:pt>
                <c:pt idx="2">
                  <c:v>2.6348225521131519E-2</c:v>
                </c:pt>
                <c:pt idx="3">
                  <c:v>2.6348225521131519E-2</c:v>
                </c:pt>
                <c:pt idx="4">
                  <c:v>2.6348225521131519E-2</c:v>
                </c:pt>
                <c:pt idx="5">
                  <c:v>0.10507877341757173</c:v>
                </c:pt>
                <c:pt idx="6">
                  <c:v>0.28418566551348462</c:v>
                </c:pt>
                <c:pt idx="7">
                  <c:v>0.12798808502248901</c:v>
                </c:pt>
                <c:pt idx="8">
                  <c:v>3.0310813919719654E-2</c:v>
                </c:pt>
                <c:pt idx="9">
                  <c:v>3.5000255542713868E-2</c:v>
                </c:pt>
                <c:pt idx="10">
                  <c:v>3.1224578175652728E-2</c:v>
                </c:pt>
                <c:pt idx="11">
                  <c:v>2.8431558854464849E-2</c:v>
                </c:pt>
                <c:pt idx="12">
                  <c:v>3.5455681964642022E-2</c:v>
                </c:pt>
                <c:pt idx="13">
                  <c:v>2.6348225521131519E-2</c:v>
                </c:pt>
                <c:pt idx="14">
                  <c:v>7.5327823074265665E-2</c:v>
                </c:pt>
                <c:pt idx="15">
                  <c:v>2.6348225521131519E-2</c:v>
                </c:pt>
                <c:pt idx="16">
                  <c:v>8.3301631830198924E-2</c:v>
                </c:pt>
              </c:numCache>
            </c:numRef>
          </c:val>
        </c:ser>
        <c:ser>
          <c:idx val="2"/>
          <c:order val="2"/>
          <c:tx>
            <c:strRef>
              <c:f>CONFR_tab!$G$2</c:f>
              <c:strCache>
                <c:ptCount val="1"/>
                <c:pt idx="0">
                  <c:v>IMPIANTO C</c:v>
                </c:pt>
              </c:strCache>
            </c:strRef>
          </c:tx>
          <c:spPr>
            <a:solidFill>
              <a:srgbClr val="00FF99"/>
            </a:solidFill>
          </c:spPr>
          <c:invertIfNegative val="0"/>
          <c:cat>
            <c:strRef>
              <c:f>CONFR_tab!$A$3:$A$19</c:f>
              <c:strCache>
                <c:ptCount val="17"/>
                <c:pt idx="0">
                  <c:v>2,3,7,8 TCDD</c:v>
                </c:pt>
                <c:pt idx="1">
                  <c:v>1,2,3,7,8 PeCDD</c:v>
                </c:pt>
                <c:pt idx="2">
                  <c:v>1,2,3,4,7,8 HxCDD</c:v>
                </c:pt>
                <c:pt idx="3">
                  <c:v>1,2,3,6,7,8 HxCDD</c:v>
                </c:pt>
                <c:pt idx="4">
                  <c:v>1,2,3,7,8,9 HxCDD</c:v>
                </c:pt>
                <c:pt idx="5">
                  <c:v>1,2,3,4,6,7,8 HpCDD</c:v>
                </c:pt>
                <c:pt idx="6">
                  <c:v>1,2,3,4,6,7,8,9 OCDD</c:v>
                </c:pt>
                <c:pt idx="7">
                  <c:v>2,3,7,8 TCDF</c:v>
                </c:pt>
                <c:pt idx="8">
                  <c:v>1,2,3,7,8 PeCDF</c:v>
                </c:pt>
                <c:pt idx="9">
                  <c:v>2,3,4,7,8 PeCDF</c:v>
                </c:pt>
                <c:pt idx="10">
                  <c:v>1,2,3,4,7,8 HxCDF</c:v>
                </c:pt>
                <c:pt idx="11">
                  <c:v>1,2,3,6,7,8 HxCDF</c:v>
                </c:pt>
                <c:pt idx="12">
                  <c:v>2,3,4,7,8,9 HxCDF</c:v>
                </c:pt>
                <c:pt idx="13">
                  <c:v>1,2,3,7,8,9 HxCDF</c:v>
                </c:pt>
                <c:pt idx="14">
                  <c:v>1,2,3,4,6,7,8 HpCDF</c:v>
                </c:pt>
                <c:pt idx="15">
                  <c:v>1,2,3,4,7,8,9 HpCDF</c:v>
                </c:pt>
                <c:pt idx="16">
                  <c:v>1,2,3,4,6,7,8,9 OCDF</c:v>
                </c:pt>
              </c:strCache>
            </c:strRef>
          </c:cat>
          <c:val>
            <c:numRef>
              <c:f>CONFR_tab!$G$3:$G$19</c:f>
              <c:numCache>
                <c:formatCode>0.00%</c:formatCode>
                <c:ptCount val="17"/>
                <c:pt idx="0">
                  <c:v>2.5217669175931815E-3</c:v>
                </c:pt>
                <c:pt idx="1">
                  <c:v>9.3714932921304603E-3</c:v>
                </c:pt>
                <c:pt idx="2">
                  <c:v>9.528725996532976E-3</c:v>
                </c:pt>
                <c:pt idx="3">
                  <c:v>1.5265262280093663E-2</c:v>
                </c:pt>
                <c:pt idx="4">
                  <c:v>1.0764763833127433E-2</c:v>
                </c:pt>
                <c:pt idx="5">
                  <c:v>0.17143727591706157</c:v>
                </c:pt>
                <c:pt idx="6">
                  <c:v>0.49267688238089247</c:v>
                </c:pt>
                <c:pt idx="7">
                  <c:v>3.6391449262821438E-3</c:v>
                </c:pt>
                <c:pt idx="8">
                  <c:v>9.6787333297455262E-3</c:v>
                </c:pt>
                <c:pt idx="9">
                  <c:v>1.1336372151920624E-2</c:v>
                </c:pt>
                <c:pt idx="10">
                  <c:v>1.1288536494701712E-2</c:v>
                </c:pt>
                <c:pt idx="11">
                  <c:v>1.4057303412432942E-2</c:v>
                </c:pt>
                <c:pt idx="12">
                  <c:v>3.2057309211974049E-2</c:v>
                </c:pt>
                <c:pt idx="13">
                  <c:v>1.0221822423964367E-2</c:v>
                </c:pt>
                <c:pt idx="14">
                  <c:v>7.6452065520300178E-2</c:v>
                </c:pt>
                <c:pt idx="15">
                  <c:v>1.6387492585539735E-2</c:v>
                </c:pt>
                <c:pt idx="16">
                  <c:v>0.10331504932570694</c:v>
                </c:pt>
              </c:numCache>
            </c:numRef>
          </c:val>
        </c:ser>
        <c:ser>
          <c:idx val="3"/>
          <c:order val="3"/>
          <c:tx>
            <c:strRef>
              <c:f>CONFR_tab!$I$2</c:f>
              <c:strCache>
                <c:ptCount val="1"/>
                <c:pt idx="0">
                  <c:v>IMPIANTO D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CONFR_tab!$A$3:$A$19</c:f>
              <c:strCache>
                <c:ptCount val="17"/>
                <c:pt idx="0">
                  <c:v>2,3,7,8 TCDD</c:v>
                </c:pt>
                <c:pt idx="1">
                  <c:v>1,2,3,7,8 PeCDD</c:v>
                </c:pt>
                <c:pt idx="2">
                  <c:v>1,2,3,4,7,8 HxCDD</c:v>
                </c:pt>
                <c:pt idx="3">
                  <c:v>1,2,3,6,7,8 HxCDD</c:v>
                </c:pt>
                <c:pt idx="4">
                  <c:v>1,2,3,7,8,9 HxCDD</c:v>
                </c:pt>
                <c:pt idx="5">
                  <c:v>1,2,3,4,6,7,8 HpCDD</c:v>
                </c:pt>
                <c:pt idx="6">
                  <c:v>1,2,3,4,6,7,8,9 OCDD</c:v>
                </c:pt>
                <c:pt idx="7">
                  <c:v>2,3,7,8 TCDF</c:v>
                </c:pt>
                <c:pt idx="8">
                  <c:v>1,2,3,7,8 PeCDF</c:v>
                </c:pt>
                <c:pt idx="9">
                  <c:v>2,3,4,7,8 PeCDF</c:v>
                </c:pt>
                <c:pt idx="10">
                  <c:v>1,2,3,4,7,8 HxCDF</c:v>
                </c:pt>
                <c:pt idx="11">
                  <c:v>1,2,3,6,7,8 HxCDF</c:v>
                </c:pt>
                <c:pt idx="12">
                  <c:v>2,3,4,7,8,9 HxCDF</c:v>
                </c:pt>
                <c:pt idx="13">
                  <c:v>1,2,3,7,8,9 HxCDF</c:v>
                </c:pt>
                <c:pt idx="14">
                  <c:v>1,2,3,4,6,7,8 HpCDF</c:v>
                </c:pt>
                <c:pt idx="15">
                  <c:v>1,2,3,4,7,8,9 HpCDF</c:v>
                </c:pt>
                <c:pt idx="16">
                  <c:v>1,2,3,4,6,7,8,9 OCDF</c:v>
                </c:pt>
              </c:strCache>
            </c:strRef>
          </c:cat>
          <c:val>
            <c:numRef>
              <c:f>CONFR_tab!$I$3:$I$19</c:f>
              <c:numCache>
                <c:formatCode>0.00%</c:formatCode>
                <c:ptCount val="17"/>
                <c:pt idx="0">
                  <c:v>3.9962414222896019E-3</c:v>
                </c:pt>
                <c:pt idx="1">
                  <c:v>1.7869852866017281E-2</c:v>
                </c:pt>
                <c:pt idx="2">
                  <c:v>1.8805768051395298E-2</c:v>
                </c:pt>
                <c:pt idx="3">
                  <c:v>2.1632579233288197E-2</c:v>
                </c:pt>
                <c:pt idx="4">
                  <c:v>1.8717006275040159E-2</c:v>
                </c:pt>
                <c:pt idx="5">
                  <c:v>0.14201876055246254</c:v>
                </c:pt>
                <c:pt idx="6">
                  <c:v>0.42866591831972256</c:v>
                </c:pt>
                <c:pt idx="7">
                  <c:v>2.1942452536008315E-2</c:v>
                </c:pt>
                <c:pt idx="8">
                  <c:v>1.7869852866017281E-2</c:v>
                </c:pt>
                <c:pt idx="9">
                  <c:v>2.2006366696477566E-2</c:v>
                </c:pt>
                <c:pt idx="10">
                  <c:v>2.1075279381658589E-2</c:v>
                </c:pt>
                <c:pt idx="11">
                  <c:v>2.2511903174343782E-2</c:v>
                </c:pt>
                <c:pt idx="12">
                  <c:v>3.5776140920317473E-2</c:v>
                </c:pt>
                <c:pt idx="13">
                  <c:v>1.8556725162377701E-2</c:v>
                </c:pt>
                <c:pt idx="14">
                  <c:v>7.4636395102944758E-2</c:v>
                </c:pt>
                <c:pt idx="15">
                  <c:v>2.2060704268657735E-2</c:v>
                </c:pt>
                <c:pt idx="16">
                  <c:v>9.1858053170981113E-2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148608"/>
        <c:axId val="44150144"/>
      </c:barChart>
      <c:catAx>
        <c:axId val="44148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44150144"/>
        <c:crosses val="autoZero"/>
        <c:auto val="1"/>
        <c:lblAlgn val="ctr"/>
        <c:lblOffset val="100"/>
        <c:noMultiLvlLbl val="0"/>
      </c:catAx>
      <c:valAx>
        <c:axId val="44150144"/>
        <c:scaling>
          <c:orientation val="minMax"/>
        </c:scaling>
        <c:delete val="0"/>
        <c:axPos val="b"/>
        <c:majorGridlines/>
        <c:numFmt formatCode="0.00%" sourceLinked="1"/>
        <c:majorTickMark val="none"/>
        <c:minorTickMark val="none"/>
        <c:tickLblPos val="nextTo"/>
        <c:crossAx val="4414860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032510" y="2216989"/>
            <a:ext cx="7654954" cy="1941384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>
                <a:solidFill>
                  <a:srgbClr val="FFFF00"/>
                </a:solidFill>
              </a:rPr>
              <a:t>ORGANIZZAZIONE DEI CONTROLLI NELLE AZIENDE A.I.A. E CONTROLLI DELLE DIOSSINE</a:t>
            </a:r>
            <a:endParaRPr lang="it-IT" sz="3600" dirty="0">
              <a:solidFill>
                <a:srgbClr val="FFFF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637766" y="5676622"/>
            <a:ext cx="2930256" cy="456759"/>
          </a:xfrm>
        </p:spPr>
        <p:txBody>
          <a:bodyPr>
            <a:normAutofit/>
          </a:bodyPr>
          <a:lstStyle/>
          <a:p>
            <a:r>
              <a:rPr lang="it-IT" sz="1800" dirty="0" smtClean="0">
                <a:solidFill>
                  <a:schemeClr val="tx1"/>
                </a:solidFill>
              </a:rPr>
              <a:t>Dr. Mario PICCIRILLI </a:t>
            </a:r>
            <a:endParaRPr lang="it-IT" sz="18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60" y="161394"/>
            <a:ext cx="1847850" cy="676275"/>
          </a:xfrm>
          <a:prstGeom prst="rect">
            <a:avLst/>
          </a:prstGeom>
          <a:noFill/>
          <a:ln>
            <a:noFill/>
          </a:ln>
          <a:effectLst>
            <a:outerShdw dist="50800" sx="1000" sy="1000" algn="ctr" rotWithShape="0">
              <a:srgbClr val="000000"/>
            </a:outerShdw>
          </a:effectLst>
        </p:spPr>
      </p:pic>
      <p:sp>
        <p:nvSpPr>
          <p:cNvPr id="5" name="CasellaDiTesto 4"/>
          <p:cNvSpPr txBox="1"/>
          <p:nvPr/>
        </p:nvSpPr>
        <p:spPr>
          <a:xfrm>
            <a:off x="2895600" y="537895"/>
            <a:ext cx="6162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cap="small" dirty="0" smtClean="0"/>
              <a:t>Giornata Formativa sulla Qualità dell’Aria</a:t>
            </a:r>
          </a:p>
          <a:p>
            <a:pPr algn="ctr"/>
            <a:endParaRPr lang="it-IT" cap="small" dirty="0"/>
          </a:p>
          <a:p>
            <a:pPr algn="ctr"/>
            <a:r>
              <a:rPr lang="it-IT" b="1" dirty="0" smtClean="0"/>
              <a:t>Inquinamento Atmosferico</a:t>
            </a:r>
          </a:p>
          <a:p>
            <a:pPr algn="ctr"/>
            <a:r>
              <a:rPr lang="it-IT" b="1" dirty="0" smtClean="0"/>
              <a:t>Monitoraggio, Salute e Programmazione nell’ottica di uno Sviluppo Sostenibile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4455170" y="4732831"/>
            <a:ext cx="3281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cap="small" dirty="0" smtClean="0"/>
              <a:t>Campobasso – 29 Aprile 2016</a:t>
            </a:r>
            <a:endParaRPr lang="it-IT" b="1" cap="small" dirty="0"/>
          </a:p>
        </p:txBody>
      </p:sp>
    </p:spTree>
    <p:extLst>
      <p:ext uri="{BB962C8B-B14F-4D97-AF65-F5344CB8AC3E}">
        <p14:creationId xmlns:p14="http://schemas.microsoft.com/office/powerpoint/2010/main" val="306949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551" y="1775933"/>
            <a:ext cx="2426985" cy="453542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495425" y="190500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METODO DEL FILTRO/CONDENSATORE</a:t>
            </a:r>
            <a:endParaRPr lang="it-IT" sz="3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7175" y="886358"/>
            <a:ext cx="1158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Il Condensatore, il Pallone di Condensa e l’Adsorbente</a:t>
            </a:r>
            <a:endParaRPr lang="it-IT" sz="3200" dirty="0"/>
          </a:p>
        </p:txBody>
      </p:sp>
      <p:sp>
        <p:nvSpPr>
          <p:cNvPr id="7" name="Rettangolo 6"/>
          <p:cNvSpPr/>
          <p:nvPr/>
        </p:nvSpPr>
        <p:spPr>
          <a:xfrm>
            <a:off x="1590675" y="2838450"/>
            <a:ext cx="828675" cy="1419225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4494541" y="2072567"/>
            <a:ext cx="336358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- </a:t>
            </a:r>
            <a:r>
              <a:rPr lang="it-IT" dirty="0" smtClean="0"/>
              <a:t>Il </a:t>
            </a:r>
            <a:r>
              <a:rPr lang="it-IT" dirty="0" smtClean="0"/>
              <a:t>Condensatore (20°C)</a:t>
            </a:r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- Il Pallone di Condensa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- L’Adsorbente </a:t>
            </a:r>
            <a:r>
              <a:rPr lang="it-IT" dirty="0"/>
              <a:t>S</a:t>
            </a:r>
            <a:r>
              <a:rPr lang="it-IT" dirty="0" smtClean="0"/>
              <a:t>olido</a:t>
            </a:r>
          </a:p>
          <a:p>
            <a:r>
              <a:rPr lang="it-IT" dirty="0" smtClean="0"/>
              <a:t>	XAD-2,</a:t>
            </a:r>
          </a:p>
          <a:p>
            <a:r>
              <a:rPr lang="it-IT" dirty="0" smtClean="0"/>
              <a:t>	schiuma </a:t>
            </a:r>
            <a:r>
              <a:rPr lang="it-IT" dirty="0"/>
              <a:t>di </a:t>
            </a:r>
            <a:r>
              <a:rPr lang="it-IT" dirty="0" smtClean="0"/>
              <a:t>	poliuretano,</a:t>
            </a:r>
          </a:p>
          <a:p>
            <a:r>
              <a:rPr lang="it-IT" dirty="0" smtClean="0"/>
              <a:t>	altri </a:t>
            </a:r>
            <a:r>
              <a:rPr lang="it-IT" dirty="0"/>
              <a:t>adsorbenti </a:t>
            </a:r>
            <a:r>
              <a:rPr lang="it-IT" dirty="0" smtClean="0"/>
              <a:t>solidi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- La torre di essiccazione</a:t>
            </a:r>
          </a:p>
          <a:p>
            <a:r>
              <a:rPr lang="it-IT" dirty="0"/>
              <a:t>	</a:t>
            </a:r>
            <a:r>
              <a:rPr lang="it-IT" dirty="0" smtClean="0"/>
              <a:t>gel di silice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1863306" y="3048000"/>
            <a:ext cx="250166" cy="64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 10"/>
          <p:cNvSpPr/>
          <p:nvPr/>
        </p:nvSpPr>
        <p:spPr>
          <a:xfrm>
            <a:off x="1609725" y="4705350"/>
            <a:ext cx="819150" cy="1524000"/>
          </a:xfrm>
          <a:custGeom>
            <a:avLst/>
            <a:gdLst>
              <a:gd name="connsiteX0" fmla="*/ 266700 w 819150"/>
              <a:gd name="connsiteY0" fmla="*/ 9525 h 1524000"/>
              <a:gd name="connsiteX1" fmla="*/ 542925 w 819150"/>
              <a:gd name="connsiteY1" fmla="*/ 0 h 1524000"/>
              <a:gd name="connsiteX2" fmla="*/ 542925 w 819150"/>
              <a:gd name="connsiteY2" fmla="*/ 57150 h 1524000"/>
              <a:gd name="connsiteX3" fmla="*/ 704850 w 819150"/>
              <a:gd name="connsiteY3" fmla="*/ 161925 h 1524000"/>
              <a:gd name="connsiteX4" fmla="*/ 752475 w 819150"/>
              <a:gd name="connsiteY4" fmla="*/ 200025 h 1524000"/>
              <a:gd name="connsiteX5" fmla="*/ 762000 w 819150"/>
              <a:gd name="connsiteY5" fmla="*/ 333375 h 1524000"/>
              <a:gd name="connsiteX6" fmla="*/ 809625 w 819150"/>
              <a:gd name="connsiteY6" fmla="*/ 333375 h 1524000"/>
              <a:gd name="connsiteX7" fmla="*/ 819150 w 819150"/>
              <a:gd name="connsiteY7" fmla="*/ 1514475 h 1524000"/>
              <a:gd name="connsiteX8" fmla="*/ 0 w 819150"/>
              <a:gd name="connsiteY8" fmla="*/ 1524000 h 1524000"/>
              <a:gd name="connsiteX9" fmla="*/ 0 w 819150"/>
              <a:gd name="connsiteY9" fmla="*/ 342900 h 1524000"/>
              <a:gd name="connsiteX10" fmla="*/ 66675 w 819150"/>
              <a:gd name="connsiteY10" fmla="*/ 342900 h 1524000"/>
              <a:gd name="connsiteX11" fmla="*/ 76200 w 819150"/>
              <a:gd name="connsiteY11" fmla="*/ 228600 h 1524000"/>
              <a:gd name="connsiteX12" fmla="*/ 123825 w 819150"/>
              <a:gd name="connsiteY12" fmla="*/ 161925 h 1524000"/>
              <a:gd name="connsiteX13" fmla="*/ 266700 w 819150"/>
              <a:gd name="connsiteY13" fmla="*/ 85725 h 1524000"/>
              <a:gd name="connsiteX14" fmla="*/ 266700 w 819150"/>
              <a:gd name="connsiteY14" fmla="*/ 9525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9150" h="1524000">
                <a:moveTo>
                  <a:pt x="266700" y="9525"/>
                </a:moveTo>
                <a:lnTo>
                  <a:pt x="542925" y="0"/>
                </a:lnTo>
                <a:lnTo>
                  <a:pt x="542925" y="57150"/>
                </a:lnTo>
                <a:lnTo>
                  <a:pt x="704850" y="161925"/>
                </a:lnTo>
                <a:lnTo>
                  <a:pt x="752475" y="200025"/>
                </a:lnTo>
                <a:lnTo>
                  <a:pt x="762000" y="333375"/>
                </a:lnTo>
                <a:lnTo>
                  <a:pt x="809625" y="333375"/>
                </a:lnTo>
                <a:lnTo>
                  <a:pt x="819150" y="1514475"/>
                </a:lnTo>
                <a:lnTo>
                  <a:pt x="0" y="1524000"/>
                </a:lnTo>
                <a:lnTo>
                  <a:pt x="0" y="342900"/>
                </a:lnTo>
                <a:lnTo>
                  <a:pt x="66675" y="342900"/>
                </a:lnTo>
                <a:lnTo>
                  <a:pt x="76200" y="228600"/>
                </a:lnTo>
                <a:lnTo>
                  <a:pt x="123825" y="161925"/>
                </a:lnTo>
                <a:lnTo>
                  <a:pt x="266700" y="85725"/>
                </a:lnTo>
                <a:lnTo>
                  <a:pt x="266700" y="9525"/>
                </a:lnTo>
                <a:close/>
              </a:path>
            </a:pathLst>
          </a:cu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igura a mano libera 14"/>
          <p:cNvSpPr/>
          <p:nvPr/>
        </p:nvSpPr>
        <p:spPr>
          <a:xfrm>
            <a:off x="3190875" y="5238750"/>
            <a:ext cx="409575" cy="714375"/>
          </a:xfrm>
          <a:custGeom>
            <a:avLst/>
            <a:gdLst>
              <a:gd name="connsiteX0" fmla="*/ 9525 w 409575"/>
              <a:gd name="connsiteY0" fmla="*/ 19050 h 714375"/>
              <a:gd name="connsiteX1" fmla="*/ 9525 w 409575"/>
              <a:gd name="connsiteY1" fmla="*/ 19050 h 714375"/>
              <a:gd name="connsiteX2" fmla="*/ 333375 w 409575"/>
              <a:gd name="connsiteY2" fmla="*/ 19050 h 714375"/>
              <a:gd name="connsiteX3" fmla="*/ 381000 w 409575"/>
              <a:gd name="connsiteY3" fmla="*/ 0 h 714375"/>
              <a:gd name="connsiteX4" fmla="*/ 409575 w 409575"/>
              <a:gd name="connsiteY4" fmla="*/ 714375 h 714375"/>
              <a:gd name="connsiteX5" fmla="*/ 0 w 409575"/>
              <a:gd name="connsiteY5" fmla="*/ 714375 h 714375"/>
              <a:gd name="connsiteX6" fmla="*/ 9525 w 409575"/>
              <a:gd name="connsiteY6" fmla="*/ 19050 h 71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575" h="714375">
                <a:moveTo>
                  <a:pt x="9525" y="19050"/>
                </a:moveTo>
                <a:lnTo>
                  <a:pt x="9525" y="19050"/>
                </a:lnTo>
                <a:lnTo>
                  <a:pt x="333375" y="19050"/>
                </a:lnTo>
                <a:lnTo>
                  <a:pt x="381000" y="0"/>
                </a:lnTo>
                <a:lnTo>
                  <a:pt x="409575" y="714375"/>
                </a:lnTo>
                <a:lnTo>
                  <a:pt x="0" y="714375"/>
                </a:lnTo>
                <a:lnTo>
                  <a:pt x="9525" y="19050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2 3"/>
          <p:cNvCxnSpPr/>
          <p:nvPr/>
        </p:nvCxnSpPr>
        <p:spPr>
          <a:xfrm flipH="1">
            <a:off x="2428875" y="2286000"/>
            <a:ext cx="2065666" cy="552450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H="1">
            <a:off x="2419350" y="3122762"/>
            <a:ext cx="2144024" cy="1777042"/>
          </a:xfrm>
          <a:prstGeom prst="straightConnector1">
            <a:avLst/>
          </a:prstGeom>
          <a:ln w="38100">
            <a:solidFill>
              <a:srgbClr val="FFC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endCxn id="9" idx="3"/>
          </p:cNvCxnSpPr>
          <p:nvPr/>
        </p:nvCxnSpPr>
        <p:spPr>
          <a:xfrm flipH="1" flipV="1">
            <a:off x="2113472" y="3372000"/>
            <a:ext cx="2381069" cy="535766"/>
          </a:xfrm>
          <a:prstGeom prst="straightConnector1">
            <a:avLst/>
          </a:prstGeom>
          <a:ln w="38100">
            <a:solidFill>
              <a:srgbClr val="00B05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3600450" y="5595937"/>
            <a:ext cx="894091" cy="0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magin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1217" y="5142419"/>
            <a:ext cx="3812490" cy="1226870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9803923" y="5813816"/>
            <a:ext cx="1039481" cy="5289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65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664" y="1583306"/>
            <a:ext cx="8134350" cy="499110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495425" y="190500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METODO DEL FILTRO/CONDENSATORE</a:t>
            </a:r>
            <a:endParaRPr lang="it-IT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7175" y="886358"/>
            <a:ext cx="1158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Il Sistema di Campionamento Assemblato</a:t>
            </a:r>
            <a:endParaRPr lang="it-IT" sz="3200" dirty="0"/>
          </a:p>
        </p:txBody>
      </p:sp>
      <p:sp>
        <p:nvSpPr>
          <p:cNvPr id="2" name="Ovale 1"/>
          <p:cNvSpPr/>
          <p:nvPr/>
        </p:nvSpPr>
        <p:spPr>
          <a:xfrm>
            <a:off x="8712679" y="2708694"/>
            <a:ext cx="1425335" cy="16131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8134709" y="4632384"/>
            <a:ext cx="1716657" cy="1942021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0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95424" y="190500"/>
            <a:ext cx="9210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IL CAMPIONAMENTO</a:t>
            </a:r>
            <a:endParaRPr lang="it-IT" sz="3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7175" y="886358"/>
            <a:ext cx="1158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Fase Preliminare</a:t>
            </a:r>
            <a:endParaRPr lang="it-IT" sz="3200" dirty="0"/>
          </a:p>
        </p:txBody>
      </p:sp>
      <p:sp>
        <p:nvSpPr>
          <p:cNvPr id="4" name="Rettangolo 3"/>
          <p:cNvSpPr/>
          <p:nvPr/>
        </p:nvSpPr>
        <p:spPr>
          <a:xfrm>
            <a:off x="1224000" y="2088000"/>
            <a:ext cx="922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- </a:t>
            </a:r>
            <a:r>
              <a:rPr lang="it-IT" dirty="0" smtClean="0"/>
              <a:t>Caratterizzazione dell’effluente gassoso determinazione di %O</a:t>
            </a:r>
            <a:r>
              <a:rPr lang="it-IT" baseline="-25000" dirty="0" smtClean="0"/>
              <a:t>2</a:t>
            </a:r>
            <a:r>
              <a:rPr lang="it-IT" dirty="0" smtClean="0"/>
              <a:t>, %CO</a:t>
            </a:r>
            <a:r>
              <a:rPr lang="it-IT" baseline="-25000" dirty="0" smtClean="0"/>
              <a:t>2</a:t>
            </a:r>
            <a:r>
              <a:rPr lang="it-IT" dirty="0" smtClean="0"/>
              <a:t> e %H</a:t>
            </a:r>
            <a:r>
              <a:rPr lang="it-IT" baseline="-25000" dirty="0" smtClean="0"/>
              <a:t>2</a:t>
            </a:r>
            <a:r>
              <a:rPr lang="it-IT" dirty="0" smtClean="0"/>
              <a:t>O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57175" y="5115458"/>
            <a:ext cx="1158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Scelta del diametro (mm) </a:t>
            </a:r>
            <a:r>
              <a:rPr lang="it-IT" sz="2400" dirty="0" smtClean="0">
                <a:solidFill>
                  <a:srgbClr val="FFFF00"/>
                </a:solidFill>
              </a:rPr>
              <a:t>dell’ugello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224000" y="2838366"/>
            <a:ext cx="79851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- Misurazione delle dimensioni del </a:t>
            </a:r>
            <a:r>
              <a:rPr lang="it-IT" dirty="0" smtClean="0"/>
              <a:t>condotto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224000" y="3613846"/>
            <a:ext cx="72174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- Misurazione:</a:t>
            </a:r>
          </a:p>
          <a:p>
            <a:r>
              <a:rPr lang="it-IT" dirty="0"/>
              <a:t>	della velocità del flusso del gas;</a:t>
            </a:r>
          </a:p>
          <a:p>
            <a:r>
              <a:rPr lang="it-IT" dirty="0"/>
              <a:t>	dei profili della temperatura;</a:t>
            </a:r>
          </a:p>
          <a:p>
            <a:r>
              <a:rPr lang="it-IT" dirty="0"/>
              <a:t>	della portata.</a:t>
            </a:r>
          </a:p>
        </p:txBody>
      </p:sp>
    </p:spTree>
    <p:extLst>
      <p:ext uri="{BB962C8B-B14F-4D97-AF65-F5344CB8AC3E}">
        <p14:creationId xmlns:p14="http://schemas.microsoft.com/office/powerpoint/2010/main" val="82244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95424" y="190500"/>
            <a:ext cx="9115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IL CAMPIONAMENTO</a:t>
            </a:r>
            <a:endParaRPr lang="it-IT" sz="3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7175" y="886358"/>
            <a:ext cx="1158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Fase Operativa</a:t>
            </a:r>
            <a:endParaRPr lang="it-IT" sz="3200" dirty="0"/>
          </a:p>
        </p:txBody>
      </p:sp>
      <p:sp>
        <p:nvSpPr>
          <p:cNvPr id="4" name="Rettangolo 3"/>
          <p:cNvSpPr/>
          <p:nvPr/>
        </p:nvSpPr>
        <p:spPr>
          <a:xfrm>
            <a:off x="1224000" y="2057542"/>
            <a:ext cx="922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- </a:t>
            </a:r>
            <a:r>
              <a:rPr lang="it-IT" dirty="0" smtClean="0"/>
              <a:t>Assemblaggio del Sistema di campionamento	</a:t>
            </a:r>
          </a:p>
        </p:txBody>
      </p:sp>
      <p:sp>
        <p:nvSpPr>
          <p:cNvPr id="5" name="Rettangolo 4"/>
          <p:cNvSpPr/>
          <p:nvPr/>
        </p:nvSpPr>
        <p:spPr>
          <a:xfrm>
            <a:off x="1224000" y="2627091"/>
            <a:ext cx="74848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- Test di Tenuta (verificare se vi sono perdite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1224000" y="3162880"/>
            <a:ext cx="74848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- Avvio del Campionamento (durata 8 ore)</a:t>
            </a:r>
          </a:p>
          <a:p>
            <a:r>
              <a:rPr lang="it-IT" dirty="0"/>
              <a:t>	realizzato in condizioni </a:t>
            </a:r>
            <a:r>
              <a:rPr lang="it-IT" dirty="0" err="1"/>
              <a:t>isocinetiche</a:t>
            </a:r>
            <a:endParaRPr lang="it-IT" dirty="0"/>
          </a:p>
          <a:p>
            <a:r>
              <a:rPr lang="it-IT" dirty="0"/>
              <a:t>	in vari punti lungo la linea di </a:t>
            </a:r>
            <a:r>
              <a:rPr lang="it-IT" dirty="0" smtClean="0"/>
              <a:t>campionamento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224000" y="4363871"/>
            <a:ext cx="74848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- Termine del campionamento e lavaggio della linea di prelievo</a:t>
            </a:r>
          </a:p>
          <a:p>
            <a:r>
              <a:rPr lang="it-IT" dirty="0"/>
              <a:t>	il lavaggio è effettuato a caldo con due solventi:</a:t>
            </a:r>
          </a:p>
          <a:p>
            <a:r>
              <a:rPr lang="it-IT" dirty="0"/>
              <a:t>		400 ml di acetone;</a:t>
            </a:r>
          </a:p>
          <a:p>
            <a:r>
              <a:rPr lang="it-IT" dirty="0"/>
              <a:t>		400 ml di toluene.</a:t>
            </a:r>
          </a:p>
        </p:txBody>
      </p:sp>
    </p:spTree>
    <p:extLst>
      <p:ext uri="{BB962C8B-B14F-4D97-AF65-F5344CB8AC3E}">
        <p14:creationId xmlns:p14="http://schemas.microsoft.com/office/powerpoint/2010/main" val="69502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95424" y="190500"/>
            <a:ext cx="9115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IL CAMPIONE</a:t>
            </a:r>
            <a:endParaRPr lang="it-IT" sz="3200" dirty="0"/>
          </a:p>
        </p:txBody>
      </p:sp>
      <p:sp>
        <p:nvSpPr>
          <p:cNvPr id="3" name="Rettangolo 2"/>
          <p:cNvSpPr/>
          <p:nvPr/>
        </p:nvSpPr>
        <p:spPr>
          <a:xfrm>
            <a:off x="1266825" y="2072567"/>
            <a:ext cx="9220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it-IT" dirty="0" smtClean="0"/>
              <a:t>Condensa</a:t>
            </a:r>
          </a:p>
          <a:p>
            <a:pPr marL="342900" indent="-342900" algn="just">
              <a:buAutoNum type="arabicPeriod"/>
            </a:pPr>
            <a:endParaRPr lang="it-IT" dirty="0" smtClean="0"/>
          </a:p>
          <a:p>
            <a:pPr marL="342900" indent="-342900" algn="just">
              <a:buAutoNum type="arabicPeriod"/>
            </a:pPr>
            <a:r>
              <a:rPr lang="it-IT" dirty="0" smtClean="0"/>
              <a:t>Ditale in fibra di quarzo (avvolto in pellicola di alluminio)</a:t>
            </a:r>
          </a:p>
          <a:p>
            <a:pPr marL="342900" indent="-342900" algn="just">
              <a:buFontTx/>
              <a:buAutoNum type="arabicPeriod"/>
            </a:pPr>
            <a:endParaRPr lang="it-IT" dirty="0" smtClean="0"/>
          </a:p>
          <a:p>
            <a:pPr marL="342900" indent="-342900" algn="just">
              <a:buFontTx/>
              <a:buAutoNum type="arabicPeriod"/>
            </a:pPr>
            <a:r>
              <a:rPr lang="it-IT" dirty="0" smtClean="0"/>
              <a:t>Adsorbente in PU (</a:t>
            </a:r>
            <a:r>
              <a:rPr lang="it-IT" dirty="0"/>
              <a:t>avvolto in pellicola di alluminio)</a:t>
            </a:r>
          </a:p>
          <a:p>
            <a:pPr marL="342900" indent="-342900" algn="just">
              <a:buAutoNum type="arabicPeriod"/>
            </a:pPr>
            <a:endParaRPr lang="it-IT" dirty="0" smtClean="0"/>
          </a:p>
          <a:p>
            <a:pPr marL="342900" indent="-342900" algn="just">
              <a:buAutoNum type="arabicPeriod"/>
            </a:pPr>
            <a:r>
              <a:rPr lang="it-IT" dirty="0" smtClean="0"/>
              <a:t>Soluzione di lavaggio</a:t>
            </a:r>
          </a:p>
          <a:p>
            <a:pPr algn="just"/>
            <a:endParaRPr lang="it-IT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257175" y="886358"/>
            <a:ext cx="1158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4 aliquote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1357222" y="4398773"/>
            <a:ext cx="79161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Il campione (Sigillato) viene trasportato in laboratorio utilizzando tutte le precauzioni volte ad evitare la rottura, a prevenire la contaminazione ed evitare perdite del campione.	</a:t>
            </a:r>
          </a:p>
        </p:txBody>
      </p:sp>
    </p:spTree>
    <p:extLst>
      <p:ext uri="{BB962C8B-B14F-4D97-AF65-F5344CB8AC3E}">
        <p14:creationId xmlns:p14="http://schemas.microsoft.com/office/powerpoint/2010/main" val="133073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95424" y="190500"/>
            <a:ext cx="9115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RISULTATI</a:t>
            </a:r>
            <a:endParaRPr lang="it-IT" sz="3200" dirty="0"/>
          </a:p>
        </p:txBody>
      </p:sp>
      <p:sp>
        <p:nvSpPr>
          <p:cNvPr id="3" name="Rettangolo 2"/>
          <p:cNvSpPr/>
          <p:nvPr/>
        </p:nvSpPr>
        <p:spPr>
          <a:xfrm>
            <a:off x="1266825" y="1386574"/>
            <a:ext cx="9220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 smtClean="0"/>
              <a:t>53</a:t>
            </a:r>
            <a:r>
              <a:rPr lang="it-IT" dirty="0" smtClean="0"/>
              <a:t> Campionamenti su </a:t>
            </a:r>
            <a:r>
              <a:rPr lang="it-IT" b="1" dirty="0" smtClean="0"/>
              <a:t>4</a:t>
            </a:r>
            <a:r>
              <a:rPr lang="it-IT" dirty="0" smtClean="0"/>
              <a:t> impianti (più 1 inserito dalla metà del 2015) effettuati negli ultimi 5 anni.</a:t>
            </a:r>
          </a:p>
          <a:p>
            <a:pPr algn="just"/>
            <a:endParaRPr lang="it-IT" dirty="0" smtClean="0"/>
          </a:p>
          <a:p>
            <a:pPr algn="just"/>
            <a:endParaRPr lang="it-IT" dirty="0"/>
          </a:p>
          <a:p>
            <a:pPr algn="just"/>
            <a:r>
              <a:rPr lang="it-IT" b="1" dirty="0" smtClean="0"/>
              <a:t>Nessun</a:t>
            </a:r>
            <a:r>
              <a:rPr lang="it-IT" dirty="0" smtClean="0"/>
              <a:t> </a:t>
            </a:r>
            <a:r>
              <a:rPr lang="it-IT" b="1" dirty="0" smtClean="0"/>
              <a:t>superamento</a:t>
            </a:r>
            <a:r>
              <a:rPr lang="it-IT" dirty="0" smtClean="0"/>
              <a:t> dei limiti previsti dalla normativa vigente o dalle A.I.A.</a:t>
            </a:r>
          </a:p>
          <a:p>
            <a:pPr algn="just"/>
            <a:endParaRPr lang="it-IT" dirty="0" smtClean="0"/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Valori misurati molto bassi (1/10 o 1/100 del limite)	</a:t>
            </a:r>
          </a:p>
        </p:txBody>
      </p:sp>
    </p:spTree>
    <p:extLst>
      <p:ext uri="{BB962C8B-B14F-4D97-AF65-F5344CB8AC3E}">
        <p14:creationId xmlns:p14="http://schemas.microsoft.com/office/powerpoint/2010/main" val="344899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95424" y="190500"/>
            <a:ext cx="9115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RISULTATI</a:t>
            </a:r>
            <a:endParaRPr lang="it-IT" sz="3200" dirty="0"/>
          </a:p>
        </p:txBody>
      </p:sp>
      <p:graphicFrame>
        <p:nvGraphicFramePr>
          <p:cNvPr id="5" name="Gra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660089"/>
              </p:ext>
            </p:extLst>
          </p:nvPr>
        </p:nvGraphicFramePr>
        <p:xfrm>
          <a:off x="1329473" y="482887"/>
          <a:ext cx="9614751" cy="627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320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95424" y="2830056"/>
            <a:ext cx="9115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cap="all" dirty="0" smtClean="0"/>
              <a:t>Grazie per l’attenzione</a:t>
            </a:r>
            <a:endParaRPr lang="it-IT" sz="3200" cap="all" dirty="0"/>
          </a:p>
        </p:txBody>
      </p:sp>
    </p:spTree>
    <p:extLst>
      <p:ext uri="{BB962C8B-B14F-4D97-AF65-F5344CB8AC3E}">
        <p14:creationId xmlns:p14="http://schemas.microsoft.com/office/powerpoint/2010/main" val="278336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71863" y="1594026"/>
            <a:ext cx="1012507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altLang="it-IT" dirty="0"/>
              <a:t>Con il termine «diossine e furani» si fa riferimento </a:t>
            </a:r>
            <a:r>
              <a:rPr lang="it-IT" altLang="it-IT" dirty="0" smtClean="0"/>
              <a:t>ad un gruppo di 210 composti chimici </a:t>
            </a:r>
            <a:r>
              <a:rPr lang="it-IT" altLang="it-IT" dirty="0" smtClean="0"/>
              <a:t> </a:t>
            </a:r>
            <a:r>
              <a:rPr lang="it-IT" altLang="it-IT" dirty="0" smtClean="0"/>
              <a:t>per lo più di </a:t>
            </a:r>
            <a:r>
              <a:rPr lang="it-IT" altLang="it-IT" dirty="0"/>
              <a:t>origine </a:t>
            </a:r>
            <a:r>
              <a:rPr lang="it-IT" altLang="it-IT" dirty="0" smtClean="0"/>
              <a:t>antropica, particolarmente </a:t>
            </a:r>
            <a:r>
              <a:rPr lang="it-IT" altLang="it-IT" dirty="0"/>
              <a:t>stabili e persistenti </a:t>
            </a:r>
            <a:r>
              <a:rPr lang="it-IT" altLang="it-IT" dirty="0" smtClean="0"/>
              <a:t>nell’ambiente.</a:t>
            </a:r>
          </a:p>
          <a:p>
            <a:pPr algn="just"/>
            <a:r>
              <a:rPr lang="it-IT" altLang="it-IT" dirty="0" smtClean="0"/>
              <a:t>Sono tossici </a:t>
            </a:r>
            <a:r>
              <a:rPr lang="it-IT" altLang="it-IT" dirty="0"/>
              <a:t>per l’uomo, gli animali e l’ambiente </a:t>
            </a:r>
            <a:r>
              <a:rPr lang="it-IT" altLang="it-IT" dirty="0" smtClean="0"/>
              <a:t>stesso</a:t>
            </a:r>
            <a:r>
              <a:rPr lang="it-IT" altLang="it-IT" dirty="0"/>
              <a:t>.</a:t>
            </a:r>
          </a:p>
          <a:p>
            <a:pPr algn="just"/>
            <a:endParaRPr lang="it-IT" altLang="it-IT" dirty="0"/>
          </a:p>
          <a:p>
            <a:pPr algn="just"/>
            <a:r>
              <a:rPr lang="it-IT" altLang="it-IT" dirty="0" smtClean="0"/>
              <a:t>Si dividono in 2 famiglie :</a:t>
            </a:r>
          </a:p>
          <a:p>
            <a:pPr algn="just"/>
            <a:endParaRPr lang="it-IT" altLang="it-IT" dirty="0" smtClean="0"/>
          </a:p>
          <a:p>
            <a:pPr algn="just"/>
            <a:r>
              <a:rPr lang="it-IT" altLang="it-IT" dirty="0" smtClean="0"/>
              <a:t>le </a:t>
            </a:r>
            <a:r>
              <a:rPr lang="it-IT" altLang="it-IT" dirty="0" err="1"/>
              <a:t>policlorodibenzodiossine</a:t>
            </a:r>
            <a:r>
              <a:rPr lang="it-IT" altLang="it-IT" dirty="0"/>
              <a:t> – </a:t>
            </a:r>
            <a:r>
              <a:rPr lang="it-IT" altLang="it-IT" dirty="0" smtClean="0"/>
              <a:t>PCDD   75 congeneri</a:t>
            </a:r>
          </a:p>
          <a:p>
            <a:pPr algn="just"/>
            <a:r>
              <a:rPr lang="it-IT" altLang="it-IT" dirty="0" smtClean="0"/>
              <a:t>e </a:t>
            </a:r>
            <a:r>
              <a:rPr lang="it-IT" altLang="it-IT" dirty="0"/>
              <a:t>i </a:t>
            </a:r>
            <a:r>
              <a:rPr lang="it-IT" altLang="it-IT" dirty="0" err="1"/>
              <a:t>policlorodibenzofurani</a:t>
            </a:r>
            <a:r>
              <a:rPr lang="it-IT" altLang="it-IT" dirty="0"/>
              <a:t> – </a:t>
            </a:r>
            <a:r>
              <a:rPr lang="it-IT" altLang="it-IT" dirty="0" smtClean="0"/>
              <a:t>PCDF     135 congeneri</a:t>
            </a:r>
            <a:endParaRPr lang="it-IT" altLang="it-IT" dirty="0"/>
          </a:p>
          <a:p>
            <a:pPr algn="just"/>
            <a:r>
              <a:rPr lang="it-IT" altLang="it-IT" dirty="0"/>
              <a:t> </a:t>
            </a:r>
          </a:p>
          <a:p>
            <a:pPr algn="just" eaLnBrk="0" hangingPunct="0"/>
            <a:r>
              <a:rPr lang="it-IT" altLang="it-IT" dirty="0" smtClean="0"/>
              <a:t>di questi però </a:t>
            </a:r>
            <a:r>
              <a:rPr lang="it-IT" altLang="it-IT" dirty="0"/>
              <a:t>solo 17, 7 PCDD e 10 </a:t>
            </a:r>
            <a:r>
              <a:rPr lang="it-IT" altLang="it-IT" dirty="0" smtClean="0"/>
              <a:t>PCDF rispettivamente</a:t>
            </a:r>
            <a:r>
              <a:rPr lang="it-IT" altLang="it-IT" dirty="0"/>
              <a:t>, destano </a:t>
            </a:r>
            <a:r>
              <a:rPr lang="it-IT" altLang="it-IT" dirty="0" smtClean="0"/>
              <a:t>particolare preoccupazione dal punto di vista tossicologico.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495425" y="190500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COSA SONO LE DIOSSINE ED I FURANI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22117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95425" y="190500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COSA SONO LE DIOSSINE ED I FURANI</a:t>
            </a:r>
            <a:endParaRPr lang="it-IT" sz="3200" dirty="0"/>
          </a:p>
        </p:txBody>
      </p:sp>
      <p:sp>
        <p:nvSpPr>
          <p:cNvPr id="3" name="Rettangolo 2"/>
          <p:cNvSpPr/>
          <p:nvPr/>
        </p:nvSpPr>
        <p:spPr>
          <a:xfrm>
            <a:off x="353203" y="2685707"/>
            <a:ext cx="101250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it-IT" altLang="it-IT" dirty="0" smtClean="0"/>
              <a:t>Le </a:t>
            </a:r>
            <a:r>
              <a:rPr lang="it-IT" altLang="it-IT" dirty="0"/>
              <a:t>diossine sono formate da due anelli aromatici uniti tra loro da ponti ossigeno (due per le PCDD, uno solo per i PCDF), e caratterizzati dalla sostituzione di uno o più atomi di idrogeno con atomi di cloro. </a:t>
            </a:r>
          </a:p>
          <a:p>
            <a:pPr algn="just" eaLnBrk="0" hangingPunct="0"/>
            <a:r>
              <a:rPr lang="it-IT" altLang="it-IT" dirty="0"/>
              <a:t>Il più noto e il più tossico è rappresentato dalla 2,3,7,8-tetraclorodibenzodiossina (o 2,3,7,8-TCDD</a:t>
            </a:r>
            <a:r>
              <a:rPr lang="it-IT" altLang="it-IT" dirty="0" smtClean="0"/>
              <a:t>). </a:t>
            </a:r>
            <a:endParaRPr lang="it-IT" altLang="it-IT" dirty="0"/>
          </a:p>
          <a:p>
            <a:pPr algn="just" eaLnBrk="0" hangingPunct="0"/>
            <a:endParaRPr lang="it-IT" altLang="it-IT" dirty="0" smtClean="0"/>
          </a:p>
          <a:p>
            <a:pPr algn="just" eaLnBrk="0" hangingPunct="0"/>
            <a:endParaRPr lang="it-IT" altLang="it-IT" dirty="0"/>
          </a:p>
          <a:p>
            <a:pPr algn="just" eaLnBrk="0" hangingPunct="0"/>
            <a:endParaRPr lang="it-IT" altLang="it-IT" dirty="0" smtClean="0"/>
          </a:p>
          <a:p>
            <a:pPr algn="just" eaLnBrk="0" hangingPunct="0"/>
            <a:endParaRPr lang="it-IT" altLang="it-IT" dirty="0" smtClean="0"/>
          </a:p>
          <a:p>
            <a:pPr algn="just" eaLnBrk="0" hangingPunct="0"/>
            <a:endParaRPr lang="it-IT" altLang="it-IT" dirty="0" smtClean="0"/>
          </a:p>
          <a:p>
            <a:pPr algn="just" eaLnBrk="0" hangingPunct="0"/>
            <a:endParaRPr lang="it-IT" altLang="it-IT" dirty="0"/>
          </a:p>
          <a:p>
            <a:pPr algn="just" eaLnBrk="0" hangingPunct="0"/>
            <a:r>
              <a:rPr lang="it-IT" altLang="it-IT" dirty="0" smtClean="0"/>
              <a:t>Nell’uomo </a:t>
            </a:r>
            <a:r>
              <a:rPr lang="it-IT" altLang="it-IT" dirty="0"/>
              <a:t>l’esposizione avviene attraverso gli alimenti attraverso il fenomeno del </a:t>
            </a:r>
            <a:r>
              <a:rPr lang="it-IT" altLang="it-IT" dirty="0" err="1" smtClean="0"/>
              <a:t>bioaccumulo</a:t>
            </a:r>
            <a:r>
              <a:rPr lang="it-IT" altLang="it-IT" dirty="0" smtClean="0"/>
              <a:t> e </a:t>
            </a:r>
            <a:r>
              <a:rPr lang="it-IT" altLang="it-IT" dirty="0"/>
              <a:t>non direttamente per via </a:t>
            </a:r>
            <a:r>
              <a:rPr lang="it-IT" altLang="it-IT" dirty="0" smtClean="0"/>
              <a:t>aerea.</a:t>
            </a:r>
            <a:endParaRPr lang="it-IT" altLang="it-IT" dirty="0"/>
          </a:p>
        </p:txBody>
      </p:sp>
      <p:pic>
        <p:nvPicPr>
          <p:cNvPr id="4" name="Picture 4" descr="https://encrypted-tbn3.gstatic.com/images?q=tbn:ANd9GcQdxhbgZoHMj5JILYpjWod3QG9QZQHS7SpwgGyg50AhDABtT8Ccj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952" y="949441"/>
            <a:ext cx="4870796" cy="15621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559" y="4077494"/>
            <a:ext cx="2623135" cy="1030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25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27280" y="6179354"/>
            <a:ext cx="834551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T </a:t>
            </a:r>
            <a:r>
              <a:rPr lang="it-IT" sz="1400" dirty="0"/>
              <a:t>= tetra, Pe = penta, </a:t>
            </a:r>
            <a:r>
              <a:rPr lang="it-IT" sz="1400" dirty="0" err="1"/>
              <a:t>Hx</a:t>
            </a:r>
            <a:r>
              <a:rPr lang="it-IT" sz="1400" dirty="0"/>
              <a:t> = </a:t>
            </a:r>
            <a:r>
              <a:rPr lang="it-IT" sz="1400" dirty="0" err="1"/>
              <a:t>hexa</a:t>
            </a:r>
            <a:r>
              <a:rPr lang="it-IT" sz="1400" dirty="0"/>
              <a:t>, </a:t>
            </a:r>
            <a:r>
              <a:rPr lang="it-IT" sz="1400" dirty="0" err="1"/>
              <a:t>Hp</a:t>
            </a:r>
            <a:r>
              <a:rPr lang="it-IT" sz="1400" dirty="0"/>
              <a:t> = </a:t>
            </a:r>
            <a:r>
              <a:rPr lang="it-IT" sz="1400" dirty="0" err="1"/>
              <a:t>hepta</a:t>
            </a:r>
            <a:r>
              <a:rPr lang="it-IT" sz="1400" dirty="0"/>
              <a:t>, O = </a:t>
            </a:r>
            <a:r>
              <a:rPr lang="it-IT" sz="1400" dirty="0" err="1" smtClean="0"/>
              <a:t>octa</a:t>
            </a:r>
            <a:endParaRPr lang="it-IT" sz="1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037302"/>
              </p:ext>
            </p:extLst>
          </p:nvPr>
        </p:nvGraphicFramePr>
        <p:xfrm>
          <a:off x="978138" y="1025716"/>
          <a:ext cx="10059737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3432"/>
                <a:gridCol w="3095234"/>
                <a:gridCol w="46410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PCDD/F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I-</a:t>
                      </a:r>
                      <a:r>
                        <a:rPr lang="it-IT" sz="1400" dirty="0" err="1" smtClean="0"/>
                        <a:t>TEFs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dirty="0" smtClean="0"/>
                        <a:t>(NATO/CCMS14, 1988) 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WHO-</a:t>
                      </a:r>
                      <a:r>
                        <a:rPr lang="it-IT" sz="1400" dirty="0" err="1" smtClean="0"/>
                        <a:t>TEFs</a:t>
                      </a:r>
                      <a:r>
                        <a:rPr lang="it-IT" sz="1400" dirty="0" smtClean="0"/>
                        <a:t>  (Van </a:t>
                      </a:r>
                      <a:r>
                        <a:rPr lang="it-IT" sz="1400" dirty="0" err="1" smtClean="0"/>
                        <a:t>den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Berg</a:t>
                      </a:r>
                      <a:r>
                        <a:rPr lang="it-IT" sz="1400" dirty="0" smtClean="0"/>
                        <a:t> et al, 1998)</a:t>
                      </a:r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2,3,7,8-TCDD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1</a:t>
                      </a:r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1,2,3,7,8-PeCDD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0,5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1</a:t>
                      </a:r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1,2,3,4,7,8-HxCDD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0,1</a:t>
                      </a:r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1,2,3,6,7,8-HxCDD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0,1</a:t>
                      </a:r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1,2,3,7,8,9-HxCDD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0,1</a:t>
                      </a:r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1,2,3,4,6,7,8-HpCDD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0,01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0,01</a:t>
                      </a:r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OCDD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0,001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0,0001</a:t>
                      </a:r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2,3,7,8-TCDF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0,1</a:t>
                      </a:r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1,2,3,7,8-PeCDF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0,05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0,05</a:t>
                      </a:r>
                      <a:endParaRPr lang="it-IT" sz="1200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2,3,4,7,8-PeCDF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0,5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0,5</a:t>
                      </a:r>
                      <a:endParaRPr lang="it-IT" sz="1200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1,2,3,4,7,8-HxCDF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0,1</a:t>
                      </a:r>
                      <a:endParaRPr lang="it-IT" sz="1200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1,2,3,6,7,8-HxCDF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0,1</a:t>
                      </a:r>
                      <a:endParaRPr lang="it-IT" sz="1200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1,2,3,7,8,9-HxCDF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0,1</a:t>
                      </a:r>
                      <a:endParaRPr lang="it-IT" sz="1200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2,3,4,6,7,8-HxCDF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0,1</a:t>
                      </a:r>
                      <a:endParaRPr lang="it-IT" sz="1200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1,2,3,4,6,7,8-HpCDF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0,01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0,01</a:t>
                      </a:r>
                      <a:endParaRPr lang="it-IT" sz="1200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1,2,3,4,7,8,9-HpCDF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0,01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0,01</a:t>
                      </a:r>
                      <a:endParaRPr lang="it-IT" sz="1200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OCDF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0,001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0,0001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495425" y="190500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I FATTORI DI TOSSICITA’ EQUIVALENTE (TEF)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23788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62885" y="1618009"/>
            <a:ext cx="10328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Per esprimere la concentrazione complessiva di diossine nelle diverse matrici si </a:t>
            </a:r>
            <a:r>
              <a:rPr lang="it-IT" dirty="0" smtClean="0"/>
              <a:t>è introdotto </a:t>
            </a:r>
            <a:r>
              <a:rPr lang="it-IT" dirty="0"/>
              <a:t>il concetto di tossicità equivalente (</a:t>
            </a:r>
            <a:r>
              <a:rPr lang="it-IT" dirty="0" smtClean="0"/>
              <a:t>TEQ) </a:t>
            </a:r>
            <a:r>
              <a:rPr lang="it-IT" dirty="0"/>
              <a:t>che si ottiene sommando </a:t>
            </a:r>
            <a:r>
              <a:rPr lang="it-IT" dirty="0" smtClean="0"/>
              <a:t>i prodotti </a:t>
            </a:r>
            <a:r>
              <a:rPr lang="it-IT" dirty="0"/>
              <a:t>tra i valori TEF dei singoli congeneri e le rispettive </a:t>
            </a:r>
            <a:r>
              <a:rPr lang="it-IT" dirty="0" smtClean="0"/>
              <a:t>concentrazioni, espresse </a:t>
            </a:r>
            <a:r>
              <a:rPr lang="it-IT" dirty="0"/>
              <a:t>con l’unità di misura della matrice in cui vengono riscontrate10, ovvero: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495425" y="190500"/>
            <a:ext cx="87058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LA CONCENTRAZIONE COMPLESSIVA DI DIOSSINE (TEQ)</a:t>
            </a:r>
            <a:endParaRPr lang="it-IT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/>
              <p:cNvSpPr txBox="1"/>
              <p:nvPr/>
            </p:nvSpPr>
            <p:spPr>
              <a:xfrm>
                <a:off x="4095482" y="3057662"/>
                <a:ext cx="3374263" cy="8485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/>
                        </a:rPr>
                        <m:t>𝑇𝐸𝑄</m:t>
                      </m:r>
                      <m:r>
                        <a:rPr lang="pt-BR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t-BR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it-IT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it-IT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𝑇𝐸𝐹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482" y="3057662"/>
                <a:ext cx="3374263" cy="84856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ttangolo 4"/>
          <p:cNvSpPr/>
          <p:nvPr/>
        </p:nvSpPr>
        <p:spPr>
          <a:xfrm>
            <a:off x="862170" y="4145855"/>
            <a:ext cx="916308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Dove 	C</a:t>
            </a:r>
            <a:r>
              <a:rPr lang="it-IT" baseline="-25000" dirty="0" smtClean="0"/>
              <a:t>i</a:t>
            </a:r>
            <a:r>
              <a:rPr lang="it-IT" dirty="0" smtClean="0"/>
              <a:t> è la concentrazione del singolo congenere espresso in </a:t>
            </a:r>
            <a:r>
              <a:rPr lang="el-GR" dirty="0" smtClean="0"/>
              <a:t>μ</a:t>
            </a:r>
            <a:r>
              <a:rPr lang="it-IT" dirty="0" smtClean="0"/>
              <a:t>g/m</a:t>
            </a:r>
            <a:r>
              <a:rPr lang="it-IT" baseline="30000" dirty="0" smtClean="0"/>
              <a:t>3</a:t>
            </a:r>
            <a:r>
              <a:rPr lang="it-IT" dirty="0" smtClean="0"/>
              <a:t> - </a:t>
            </a:r>
            <a:r>
              <a:rPr lang="it-IT" dirty="0" err="1" smtClean="0"/>
              <a:t>ng</a:t>
            </a:r>
            <a:r>
              <a:rPr lang="it-IT" dirty="0" smtClean="0"/>
              <a:t>/m</a:t>
            </a:r>
            <a:r>
              <a:rPr lang="it-IT" baseline="30000" dirty="0" smtClean="0"/>
              <a:t>3</a:t>
            </a:r>
          </a:p>
          <a:p>
            <a:r>
              <a:rPr lang="it-IT" dirty="0" smtClean="0"/>
              <a:t>		</a:t>
            </a:r>
          </a:p>
          <a:p>
            <a:r>
              <a:rPr lang="it-IT" dirty="0"/>
              <a:t>	</a:t>
            </a:r>
            <a:r>
              <a:rPr lang="it-IT" dirty="0" smtClean="0"/>
              <a:t>	la concentrazione complessiva si esprime in </a:t>
            </a:r>
            <a:r>
              <a:rPr lang="it-IT" dirty="0" err="1" smtClean="0"/>
              <a:t>ng</a:t>
            </a:r>
            <a:r>
              <a:rPr lang="it-IT" dirty="0" smtClean="0"/>
              <a:t> I-TEQ/m</a:t>
            </a:r>
            <a:r>
              <a:rPr lang="it-IT" baseline="30000" dirty="0" smtClean="0"/>
              <a:t>3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873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495425" y="190500"/>
            <a:ext cx="87058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IL METODO DI CAMPIONAMENTO DELLE DIOSSINE</a:t>
            </a:r>
            <a:endParaRPr lang="it-IT" sz="3200" dirty="0"/>
          </a:p>
        </p:txBody>
      </p:sp>
      <p:sp>
        <p:nvSpPr>
          <p:cNvPr id="8" name="Rettangolo 7"/>
          <p:cNvSpPr/>
          <p:nvPr/>
        </p:nvSpPr>
        <p:spPr>
          <a:xfrm>
            <a:off x="371863" y="1594026"/>
            <a:ext cx="101250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altLang="it-IT" dirty="0" smtClean="0"/>
              <a:t>Il campionamento delle Diossine e dei Furani di effettua secondo quanto previsto dalla norma UNI EN 1948-1:</a:t>
            </a:r>
          </a:p>
          <a:p>
            <a:pPr algn="ctr"/>
            <a:r>
              <a:rPr lang="it-IT" altLang="it-IT" dirty="0">
                <a:solidFill>
                  <a:srgbClr val="00FFCC"/>
                </a:solidFill>
              </a:rPr>
              <a:t>Emissioni da sorgente fissa</a:t>
            </a:r>
          </a:p>
          <a:p>
            <a:pPr algn="ctr"/>
            <a:r>
              <a:rPr lang="it-IT" altLang="it-IT" b="1" dirty="0">
                <a:solidFill>
                  <a:srgbClr val="00FFCC"/>
                </a:solidFill>
              </a:rPr>
              <a:t>Determinazione della concentrazione in massa di</a:t>
            </a:r>
          </a:p>
          <a:p>
            <a:pPr algn="ctr"/>
            <a:r>
              <a:rPr lang="it-IT" altLang="it-IT" b="1" dirty="0">
                <a:solidFill>
                  <a:srgbClr val="00FFCC"/>
                </a:solidFill>
              </a:rPr>
              <a:t>PCDD/PCDF e PCB diossina simili</a:t>
            </a:r>
          </a:p>
          <a:p>
            <a:pPr algn="ctr"/>
            <a:r>
              <a:rPr lang="it-IT" altLang="it-IT" dirty="0">
                <a:solidFill>
                  <a:srgbClr val="00FFCC"/>
                </a:solidFill>
              </a:rPr>
              <a:t>Parte 1: Campionamento di </a:t>
            </a:r>
            <a:r>
              <a:rPr lang="it-IT" altLang="it-IT" dirty="0" smtClean="0">
                <a:solidFill>
                  <a:srgbClr val="00FFCC"/>
                </a:solidFill>
              </a:rPr>
              <a:t>PCDD/PCDF</a:t>
            </a:r>
            <a:r>
              <a:rPr lang="it-IT" dirty="0" smtClean="0"/>
              <a:t>	</a:t>
            </a:r>
            <a:endParaRPr lang="it-IT" altLang="it-IT" dirty="0"/>
          </a:p>
        </p:txBody>
      </p:sp>
      <p:sp>
        <p:nvSpPr>
          <p:cNvPr id="2" name="Rettangolo 1"/>
          <p:cNvSpPr/>
          <p:nvPr/>
        </p:nvSpPr>
        <p:spPr>
          <a:xfrm>
            <a:off x="1958195" y="3620559"/>
            <a:ext cx="75481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L‘operatore </a:t>
            </a:r>
            <a:r>
              <a:rPr lang="it-IT" dirty="0"/>
              <a:t>ha la possibilità di scegliere tra tre metodi differenti:</a:t>
            </a:r>
          </a:p>
          <a:p>
            <a:endParaRPr lang="it-IT" dirty="0"/>
          </a:p>
          <a:p>
            <a:r>
              <a:rPr lang="it-IT" dirty="0"/>
              <a:t>			- "Metodo del filtro/condensatore";</a:t>
            </a:r>
          </a:p>
          <a:p>
            <a:endParaRPr lang="it-IT" dirty="0"/>
          </a:p>
          <a:p>
            <a:r>
              <a:rPr lang="it-IT" dirty="0"/>
              <a:t>			- "Metodo della diluizione";</a:t>
            </a:r>
          </a:p>
          <a:p>
            <a:endParaRPr lang="it-IT" dirty="0"/>
          </a:p>
          <a:p>
            <a:r>
              <a:rPr lang="it-IT" dirty="0"/>
              <a:t>			- "Metodo a sonda raffreddata".</a:t>
            </a:r>
          </a:p>
        </p:txBody>
      </p:sp>
      <p:sp>
        <p:nvSpPr>
          <p:cNvPr id="3" name="Ovale 2"/>
          <p:cNvSpPr/>
          <p:nvPr/>
        </p:nvSpPr>
        <p:spPr>
          <a:xfrm>
            <a:off x="3148642" y="4054416"/>
            <a:ext cx="4589252" cy="6469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72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495425" y="190500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METODO DEL FILTRO/CONDENSATORE</a:t>
            </a:r>
            <a:endParaRPr lang="it-IT" sz="3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13" y="1990524"/>
            <a:ext cx="10714009" cy="34478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492551" y="886358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Schema del Sistema di Prelievo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19081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750" y="1759788"/>
            <a:ext cx="3600000" cy="1978808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6750" y="3834119"/>
            <a:ext cx="3600000" cy="208757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495425" y="190500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METODO DEL FILTRO/CONDENSATORE</a:t>
            </a:r>
            <a:endParaRPr lang="it-IT" sz="3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492551" y="886358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Il Beccuccio e la </a:t>
            </a:r>
            <a:r>
              <a:rPr lang="it-IT" sz="3200" dirty="0"/>
              <a:t>S</a:t>
            </a:r>
            <a:r>
              <a:rPr lang="it-IT" sz="3200" dirty="0" smtClean="0"/>
              <a:t>onda di prelievo</a:t>
            </a:r>
            <a:endParaRPr lang="it-IT" sz="3200" dirty="0"/>
          </a:p>
        </p:txBody>
      </p:sp>
      <p:sp>
        <p:nvSpPr>
          <p:cNvPr id="6" name="Rettangolo 5"/>
          <p:cNvSpPr/>
          <p:nvPr/>
        </p:nvSpPr>
        <p:spPr>
          <a:xfrm>
            <a:off x="5862727" y="2164127"/>
            <a:ext cx="45777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- </a:t>
            </a:r>
            <a:r>
              <a:rPr lang="it-IT" dirty="0" smtClean="0"/>
              <a:t>Beccuccio (Ugello, collo d’anatra)</a:t>
            </a:r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- Sonda </a:t>
            </a:r>
            <a:r>
              <a:rPr lang="it-IT" dirty="0"/>
              <a:t>di </a:t>
            </a:r>
            <a:r>
              <a:rPr lang="it-IT" dirty="0" smtClean="0"/>
              <a:t>prelievo (120°C)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5799467" y="4283350"/>
            <a:ext cx="45777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- </a:t>
            </a:r>
            <a:r>
              <a:rPr lang="it-IT" dirty="0" smtClean="0"/>
              <a:t>Termocoppia</a:t>
            </a:r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- Tubo di </a:t>
            </a:r>
            <a:r>
              <a:rPr lang="it-IT" dirty="0" err="1" smtClean="0"/>
              <a:t>Pitot</a:t>
            </a:r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2009775" y="2455646"/>
            <a:ext cx="1057275" cy="6318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" name="Connettore 1 12"/>
          <p:cNvCxnSpPr/>
          <p:nvPr/>
        </p:nvCxnSpPr>
        <p:spPr>
          <a:xfrm>
            <a:off x="2266950" y="4572000"/>
            <a:ext cx="2819400" cy="0"/>
          </a:xfrm>
          <a:prstGeom prst="line">
            <a:avLst/>
          </a:prstGeom>
          <a:ln w="4445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e 15"/>
          <p:cNvSpPr/>
          <p:nvPr/>
        </p:nvSpPr>
        <p:spPr>
          <a:xfrm>
            <a:off x="1747837" y="4283350"/>
            <a:ext cx="1581150" cy="63181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2 14"/>
          <p:cNvCxnSpPr>
            <a:endCxn id="8" idx="7"/>
          </p:cNvCxnSpPr>
          <p:nvPr/>
        </p:nvCxnSpPr>
        <p:spPr>
          <a:xfrm flipH="1">
            <a:off x="2912216" y="2363638"/>
            <a:ext cx="2968753" cy="184535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flipH="1" flipV="1">
            <a:off x="4166558" y="2771551"/>
            <a:ext cx="1794295" cy="420223"/>
          </a:xfrm>
          <a:prstGeom prst="straightConnector1">
            <a:avLst/>
          </a:prstGeom>
          <a:ln w="38100">
            <a:solidFill>
              <a:srgbClr val="FFC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4942936" y="4494362"/>
            <a:ext cx="905414" cy="77638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 flipH="1" flipV="1">
            <a:off x="2266950" y="4675517"/>
            <a:ext cx="3614019" cy="621102"/>
          </a:xfrm>
          <a:prstGeom prst="straightConnector1">
            <a:avLst/>
          </a:prstGeom>
          <a:ln w="38100">
            <a:solidFill>
              <a:srgbClr val="FFC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1602" y="5308258"/>
            <a:ext cx="3812490" cy="122687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8195095" y="5457800"/>
            <a:ext cx="1017917" cy="5289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80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554" y="1515841"/>
            <a:ext cx="2608666" cy="4230861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495425" y="190500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METODO DEL FILTRO/CONDENSATORE</a:t>
            </a:r>
            <a:endParaRPr lang="it-IT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492551" y="886358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Il Filtro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5056518" y="1914525"/>
            <a:ext cx="29487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- Fornetto  </a:t>
            </a:r>
            <a:r>
              <a:rPr lang="it-IT" dirty="0" smtClean="0"/>
              <a:t>riscaldato</a:t>
            </a:r>
          </a:p>
          <a:p>
            <a:r>
              <a:rPr lang="it-IT" dirty="0" smtClean="0"/>
              <a:t>(</a:t>
            </a:r>
            <a:r>
              <a:rPr lang="it-IT" dirty="0"/>
              <a:t>120°C)</a:t>
            </a:r>
          </a:p>
          <a:p>
            <a:endParaRPr lang="it-IT" dirty="0" smtClean="0"/>
          </a:p>
          <a:p>
            <a:r>
              <a:rPr lang="it-IT" dirty="0"/>
              <a:t>- Porta </a:t>
            </a:r>
            <a:r>
              <a:rPr lang="it-IT" dirty="0" smtClean="0"/>
              <a:t>ditale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381250" y="2358460"/>
            <a:ext cx="1771650" cy="13372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056517" y="3390900"/>
            <a:ext cx="54305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/>
              <a:t>Ditale in fibra di quarzo 25x100 mm</a:t>
            </a:r>
          </a:p>
          <a:p>
            <a:pPr algn="ctr"/>
            <a:r>
              <a:rPr lang="it-IT" cap="small" dirty="0" smtClean="0"/>
              <a:t>Marcato</a:t>
            </a:r>
            <a:endParaRPr lang="it-IT" cap="small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303456"/>
              </p:ext>
            </p:extLst>
          </p:nvPr>
        </p:nvGraphicFramePr>
        <p:xfrm>
          <a:off x="4799416" y="4225865"/>
          <a:ext cx="5963834" cy="1482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0959"/>
                <a:gridCol w="3952875"/>
              </a:tblGrid>
              <a:tr h="641167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Congeneri aggiunti 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Quantità totale aggiunta in </a:t>
                      </a:r>
                      <a:r>
                        <a:rPr lang="it-IT" sz="1200" dirty="0" err="1" smtClean="0"/>
                        <a:t>pg</a:t>
                      </a:r>
                      <a:r>
                        <a:rPr lang="it-IT" sz="1200" dirty="0" smtClean="0"/>
                        <a:t>:</a:t>
                      </a:r>
                    </a:p>
                    <a:p>
                      <a:pPr algn="ctr"/>
                      <a:r>
                        <a:rPr lang="it-IT" sz="1200" dirty="0" smtClean="0"/>
                        <a:t>[Soluzione (per esempio toluene): Volume minimo 100 </a:t>
                      </a:r>
                      <a:r>
                        <a:rPr lang="it-IT" sz="1200" dirty="0" err="1" smtClean="0"/>
                        <a:t>μl</a:t>
                      </a:r>
                      <a:r>
                        <a:rPr lang="it-IT" sz="1200" dirty="0" smtClean="0"/>
                        <a:t> con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dirty="0" smtClean="0"/>
                        <a:t>il 4% di </a:t>
                      </a:r>
                      <a:r>
                        <a:rPr lang="it-IT" sz="1200" dirty="0" err="1" smtClean="0"/>
                        <a:t>tetradecano</a:t>
                      </a:r>
                      <a:r>
                        <a:rPr lang="it-IT" sz="1200" dirty="0" smtClean="0"/>
                        <a:t> come stabilizzante]</a:t>
                      </a:r>
                    </a:p>
                  </a:txBody>
                  <a:tcPr/>
                </a:tc>
              </a:tr>
              <a:tr h="283090">
                <a:tc>
                  <a:txBody>
                    <a:bodyPr/>
                    <a:lstStyle/>
                    <a:p>
                      <a:r>
                        <a:rPr lang="it-IT" sz="1200" baseline="30000" dirty="0" smtClean="0"/>
                        <a:t>13</a:t>
                      </a:r>
                      <a:r>
                        <a:rPr lang="it-IT" sz="1200" dirty="0" smtClean="0"/>
                        <a:t>C</a:t>
                      </a:r>
                      <a:r>
                        <a:rPr lang="it-IT" sz="1200" baseline="-25000" dirty="0" smtClean="0"/>
                        <a:t>12</a:t>
                      </a:r>
                      <a:r>
                        <a:rPr lang="it-IT" sz="1200" dirty="0" smtClean="0"/>
                        <a:t>-1,2,3,7,8-PeCDF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400</a:t>
                      </a:r>
                    </a:p>
                  </a:txBody>
                  <a:tcPr/>
                </a:tc>
              </a:tr>
              <a:tr h="284160">
                <a:tc>
                  <a:txBody>
                    <a:bodyPr/>
                    <a:lstStyle/>
                    <a:p>
                      <a:r>
                        <a:rPr lang="it-IT" sz="1200" baseline="30000" dirty="0" smtClean="0"/>
                        <a:t>13</a:t>
                      </a:r>
                      <a:r>
                        <a:rPr lang="it-IT" sz="1200" dirty="0" smtClean="0"/>
                        <a:t>C</a:t>
                      </a:r>
                      <a:r>
                        <a:rPr lang="it-IT" sz="1200" baseline="-25000" dirty="0" smtClean="0"/>
                        <a:t>12</a:t>
                      </a:r>
                      <a:r>
                        <a:rPr lang="it-IT" sz="1200" dirty="0" smtClean="0"/>
                        <a:t>-1,2,3,7,8,9-HxCDF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400</a:t>
                      </a:r>
                    </a:p>
                  </a:txBody>
                  <a:tcPr/>
                </a:tc>
              </a:tr>
              <a:tr h="267582">
                <a:tc>
                  <a:txBody>
                    <a:bodyPr/>
                    <a:lstStyle/>
                    <a:p>
                      <a:r>
                        <a:rPr lang="it-IT" sz="1200" baseline="30000" dirty="0" smtClean="0"/>
                        <a:t>13</a:t>
                      </a:r>
                      <a:r>
                        <a:rPr lang="it-IT" sz="1200" dirty="0" smtClean="0"/>
                        <a:t>C</a:t>
                      </a:r>
                      <a:r>
                        <a:rPr lang="it-IT" sz="1200" baseline="-25000" dirty="0" smtClean="0"/>
                        <a:t>12</a:t>
                      </a:r>
                      <a:r>
                        <a:rPr lang="it-IT" sz="1200" dirty="0" smtClean="0"/>
                        <a:t>-1,2,3,4,7,8,9-HpCDF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800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rminatore 14"/>
          <p:cNvSpPr/>
          <p:nvPr/>
        </p:nvSpPr>
        <p:spPr>
          <a:xfrm>
            <a:off x="2905125" y="2762250"/>
            <a:ext cx="1247775" cy="400050"/>
          </a:xfrm>
          <a:prstGeom prst="flowChartTerminator">
            <a:avLst/>
          </a:prstGeom>
          <a:noFill/>
          <a:ln w="539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2 10"/>
          <p:cNvCxnSpPr/>
          <p:nvPr/>
        </p:nvCxnSpPr>
        <p:spPr>
          <a:xfrm flipH="1">
            <a:off x="4152900" y="2113472"/>
            <a:ext cx="979817" cy="401217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endCxn id="15" idx="3"/>
          </p:cNvCxnSpPr>
          <p:nvPr/>
        </p:nvCxnSpPr>
        <p:spPr>
          <a:xfrm flipH="1">
            <a:off x="4152900" y="2962275"/>
            <a:ext cx="979817" cy="0"/>
          </a:xfrm>
          <a:prstGeom prst="straightConnector1">
            <a:avLst/>
          </a:prstGeom>
          <a:ln w="38100">
            <a:solidFill>
              <a:srgbClr val="FFC00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1217" y="1700645"/>
            <a:ext cx="3812490" cy="1226870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9156942" y="1849006"/>
            <a:ext cx="539149" cy="5289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618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5" grpId="0" animBg="1"/>
    </p:bldLst>
  </p:timing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837</TotalTime>
  <Words>751</Words>
  <Application>Microsoft Office PowerPoint</Application>
  <PresentationFormat>Personalizzato</PresentationFormat>
  <Paragraphs>189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Sezione</vt:lpstr>
      <vt:lpstr>ORGANIZZAZIONE DEI CONTROLLI NELLE AZIENDE A.I.A. E CONTROLLI DELLE DIOSSINE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CAMPIONAMENTO DEI MICROINQUINANTI ORGANICI (PCDD/PCDF) NELLE EMISSIONI CONVOGLIATE</dc:title>
  <dc:creator>M_Piccirilli</dc:creator>
  <cp:lastModifiedBy>Mario</cp:lastModifiedBy>
  <cp:revision>50</cp:revision>
  <dcterms:created xsi:type="dcterms:W3CDTF">2016-04-20T14:54:56Z</dcterms:created>
  <dcterms:modified xsi:type="dcterms:W3CDTF">2016-04-28T19:35:59Z</dcterms:modified>
</cp:coreProperties>
</file>