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77" r:id="rId3"/>
    <p:sldId id="278" r:id="rId4"/>
    <p:sldId id="322" r:id="rId5"/>
    <p:sldId id="320" r:id="rId6"/>
    <p:sldId id="281" r:id="rId7"/>
    <p:sldId id="282" r:id="rId8"/>
    <p:sldId id="318" r:id="rId9"/>
    <p:sldId id="285" r:id="rId10"/>
    <p:sldId id="288" r:id="rId11"/>
    <p:sldId id="295" r:id="rId12"/>
    <p:sldId id="289" r:id="rId13"/>
    <p:sldId id="290" r:id="rId14"/>
    <p:sldId id="292" r:id="rId15"/>
    <p:sldId id="323" r:id="rId16"/>
    <p:sldId id="325" r:id="rId17"/>
    <p:sldId id="324" r:id="rId18"/>
    <p:sldId id="321"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8488C4"/>
    <a:srgbClr val="005392"/>
    <a:srgbClr val="34164A"/>
    <a:srgbClr val="6666FF"/>
    <a:srgbClr val="9966FF"/>
    <a:srgbClr val="479249"/>
    <a:srgbClr val="00297A"/>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2362" autoAdjust="0"/>
  </p:normalViewPr>
  <p:slideViewPr>
    <p:cSldViewPr>
      <p:cViewPr>
        <p:scale>
          <a:sx n="100" d="100"/>
          <a:sy n="100" d="100"/>
        </p:scale>
        <p:origin x="-1944"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jpeg"/></Relationships>
</file>

<file path=ppt/diagrams/_rels/drawing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D9699-29F2-4565-8F14-06B15BF8399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it-IT"/>
        </a:p>
      </dgm:t>
    </dgm:pt>
    <dgm:pt modelId="{D3503006-F26D-4E6E-8967-F8A57713134A}">
      <dgm:prSet phldrT="[Testo]"/>
      <dgm:spPr>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dgm:spPr>
      <dgm:t>
        <a:bodyPr/>
        <a:lstStyle/>
        <a:p>
          <a:r>
            <a:rPr lang="it-IT" dirty="0" smtClean="0"/>
            <a:t>16 anni</a:t>
          </a:r>
          <a:endParaRPr lang="it-IT" dirty="0"/>
        </a:p>
      </dgm:t>
    </dgm:pt>
    <dgm:pt modelId="{2393006B-E983-4A2C-9C25-90A5F9FA47EF}" type="parTrans" cxnId="{64D72A0B-4417-4B38-A581-C82C61EF46D6}">
      <dgm:prSet/>
      <dgm:spPr/>
      <dgm:t>
        <a:bodyPr/>
        <a:lstStyle/>
        <a:p>
          <a:endParaRPr lang="it-IT"/>
        </a:p>
      </dgm:t>
    </dgm:pt>
    <dgm:pt modelId="{955221F1-78C9-4D54-802C-A36EDB93A032}" type="sibTrans" cxnId="{64D72A0B-4417-4B38-A581-C82C61EF46D6}">
      <dgm:prSet/>
      <dgm:spPr/>
      <dgm:t>
        <a:bodyPr/>
        <a:lstStyle/>
        <a:p>
          <a:endParaRPr lang="it-IT"/>
        </a:p>
      </dgm:t>
    </dgm:pt>
    <dgm:pt modelId="{6B31E340-29F6-4AA5-A643-B25D7ACF4CCB}">
      <dgm:prSet phldrT="[Testo]"/>
      <dgm:spPr/>
      <dgm:t>
        <a:bodyPr/>
        <a:lstStyle/>
        <a:p>
          <a:pPr algn="just"/>
          <a:endParaRPr lang="it-IT" dirty="0" smtClean="0"/>
        </a:p>
        <a:p>
          <a:pPr algn="just"/>
          <a:r>
            <a:rPr lang="it-IT" dirty="0" smtClean="0">
              <a:solidFill>
                <a:srgbClr val="002060"/>
              </a:solidFill>
            </a:rPr>
            <a:t>Per le installazioni con registrazione EMAS</a:t>
          </a:r>
          <a:endParaRPr lang="it-IT" dirty="0">
            <a:solidFill>
              <a:srgbClr val="002060"/>
            </a:solidFill>
          </a:endParaRPr>
        </a:p>
      </dgm:t>
    </dgm:pt>
    <dgm:pt modelId="{DEE9B56F-9F22-443E-B73F-726916189BAA}" type="parTrans" cxnId="{AF4800C1-185E-4810-B5AB-AFB3F67FC952}">
      <dgm:prSet/>
      <dgm:spPr/>
      <dgm:t>
        <a:bodyPr/>
        <a:lstStyle/>
        <a:p>
          <a:endParaRPr lang="it-IT"/>
        </a:p>
      </dgm:t>
    </dgm:pt>
    <dgm:pt modelId="{815D2C74-CBAF-4511-8BD2-BD1597D417AD}" type="sibTrans" cxnId="{AF4800C1-185E-4810-B5AB-AFB3F67FC952}">
      <dgm:prSet/>
      <dgm:spPr/>
      <dgm:t>
        <a:bodyPr/>
        <a:lstStyle/>
        <a:p>
          <a:endParaRPr lang="it-IT"/>
        </a:p>
      </dgm:t>
    </dgm:pt>
    <dgm:pt modelId="{A18FF57C-835F-4EB6-BCE7-E1E27FC11022}">
      <dgm:prSet phldrT="[Testo]"/>
      <dgm:spPr>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dgm:spPr>
      <dgm:t>
        <a:bodyPr/>
        <a:lstStyle/>
        <a:p>
          <a:r>
            <a:rPr lang="it-IT" dirty="0" smtClean="0"/>
            <a:t>12 anni</a:t>
          </a:r>
          <a:endParaRPr lang="it-IT" dirty="0"/>
        </a:p>
      </dgm:t>
    </dgm:pt>
    <dgm:pt modelId="{E5EB5C91-A9D7-4B8C-8176-3B6613F81C5C}" type="parTrans" cxnId="{C10096B8-B5BF-4EB9-82AD-D4B6B91F4DBD}">
      <dgm:prSet/>
      <dgm:spPr/>
      <dgm:t>
        <a:bodyPr/>
        <a:lstStyle/>
        <a:p>
          <a:endParaRPr lang="it-IT"/>
        </a:p>
      </dgm:t>
    </dgm:pt>
    <dgm:pt modelId="{CA68AF08-81BE-40DD-9F7B-DA1149D64A68}" type="sibTrans" cxnId="{C10096B8-B5BF-4EB9-82AD-D4B6B91F4DBD}">
      <dgm:prSet/>
      <dgm:spPr/>
      <dgm:t>
        <a:bodyPr/>
        <a:lstStyle/>
        <a:p>
          <a:endParaRPr lang="it-IT"/>
        </a:p>
      </dgm:t>
    </dgm:pt>
    <dgm:pt modelId="{849417A5-1EBB-4E23-B817-558AF412CE37}">
      <dgm:prSet phldrT="[Testo]"/>
      <dgm:spPr/>
      <dgm:t>
        <a:bodyPr/>
        <a:lstStyle/>
        <a:p>
          <a:pPr algn="just"/>
          <a:endParaRPr lang="it-IT" dirty="0" smtClean="0">
            <a:solidFill>
              <a:srgbClr val="002060"/>
            </a:solidFill>
          </a:endParaRPr>
        </a:p>
        <a:p>
          <a:pPr algn="just"/>
          <a:r>
            <a:rPr lang="it-IT" dirty="0" smtClean="0">
              <a:solidFill>
                <a:srgbClr val="002060"/>
              </a:solidFill>
            </a:rPr>
            <a:t>Per le installazioni certificate secondo la normativa UNI EN ISO 14001</a:t>
          </a:r>
          <a:endParaRPr lang="it-IT" dirty="0">
            <a:solidFill>
              <a:srgbClr val="002060"/>
            </a:solidFill>
          </a:endParaRPr>
        </a:p>
      </dgm:t>
    </dgm:pt>
    <dgm:pt modelId="{5DA053C7-9B51-47EB-ADA5-A57F760EC9AF}" type="parTrans" cxnId="{943ACD0C-6503-429E-B4D7-E09313A56BC8}">
      <dgm:prSet/>
      <dgm:spPr/>
      <dgm:t>
        <a:bodyPr/>
        <a:lstStyle/>
        <a:p>
          <a:endParaRPr lang="it-IT"/>
        </a:p>
      </dgm:t>
    </dgm:pt>
    <dgm:pt modelId="{9966E109-49BA-4836-9D44-4E5202ECACE8}" type="sibTrans" cxnId="{943ACD0C-6503-429E-B4D7-E09313A56BC8}">
      <dgm:prSet/>
      <dgm:spPr/>
      <dgm:t>
        <a:bodyPr/>
        <a:lstStyle/>
        <a:p>
          <a:endParaRPr lang="it-IT"/>
        </a:p>
      </dgm:t>
    </dgm:pt>
    <dgm:pt modelId="{48A9C6E8-473D-44F9-8208-D56BCB17A778}">
      <dgm:prSet phldrT="[Testo]"/>
      <dgm:spPr>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dgm:spPr>
      <dgm:t>
        <a:bodyPr/>
        <a:lstStyle/>
        <a:p>
          <a:r>
            <a:rPr lang="it-IT" dirty="0" smtClean="0"/>
            <a:t>10 anni</a:t>
          </a:r>
          <a:endParaRPr lang="it-IT" dirty="0"/>
        </a:p>
      </dgm:t>
    </dgm:pt>
    <dgm:pt modelId="{013E7D37-3EF2-443A-961D-8E3076F38CB7}" type="parTrans" cxnId="{DB55D959-36C4-416E-9FB1-A7BB5EB895D1}">
      <dgm:prSet/>
      <dgm:spPr/>
      <dgm:t>
        <a:bodyPr/>
        <a:lstStyle/>
        <a:p>
          <a:endParaRPr lang="it-IT"/>
        </a:p>
      </dgm:t>
    </dgm:pt>
    <dgm:pt modelId="{68E75776-F5FE-499B-9603-8A03E707C954}" type="sibTrans" cxnId="{DB55D959-36C4-416E-9FB1-A7BB5EB895D1}">
      <dgm:prSet/>
      <dgm:spPr/>
      <dgm:t>
        <a:bodyPr/>
        <a:lstStyle/>
        <a:p>
          <a:endParaRPr lang="it-IT"/>
        </a:p>
      </dgm:t>
    </dgm:pt>
    <dgm:pt modelId="{59AB5B9B-8080-452F-AB63-F9D67F3A4B96}">
      <dgm:prSet phldrT="[Testo]"/>
      <dgm:spPr/>
      <dgm:t>
        <a:bodyPr/>
        <a:lstStyle/>
        <a:p>
          <a:pPr algn="just"/>
          <a:endParaRPr lang="it-IT" dirty="0" smtClean="0">
            <a:solidFill>
              <a:srgbClr val="002060"/>
            </a:solidFill>
          </a:endParaRPr>
        </a:p>
        <a:p>
          <a:pPr algn="just"/>
          <a:r>
            <a:rPr lang="it-IT" dirty="0" smtClean="0">
              <a:solidFill>
                <a:srgbClr val="002060"/>
              </a:solidFill>
            </a:rPr>
            <a:t>Per le installazioni che non hanno alcuna certifica-zione ambientale</a:t>
          </a:r>
          <a:endParaRPr lang="it-IT" dirty="0">
            <a:solidFill>
              <a:srgbClr val="002060"/>
            </a:solidFill>
          </a:endParaRPr>
        </a:p>
      </dgm:t>
    </dgm:pt>
    <dgm:pt modelId="{77977BBE-8F13-4513-B69F-92AF368BB37E}" type="parTrans" cxnId="{C59DCCB1-8765-4E24-B630-22BE44C0858B}">
      <dgm:prSet/>
      <dgm:spPr/>
      <dgm:t>
        <a:bodyPr/>
        <a:lstStyle/>
        <a:p>
          <a:endParaRPr lang="it-IT"/>
        </a:p>
      </dgm:t>
    </dgm:pt>
    <dgm:pt modelId="{A8E8B833-1E08-4760-B2F7-5328C22B204A}" type="sibTrans" cxnId="{C59DCCB1-8765-4E24-B630-22BE44C0858B}">
      <dgm:prSet/>
      <dgm:spPr/>
      <dgm:t>
        <a:bodyPr/>
        <a:lstStyle/>
        <a:p>
          <a:endParaRPr lang="it-IT"/>
        </a:p>
      </dgm:t>
    </dgm:pt>
    <dgm:pt modelId="{D71883D3-B724-48FD-A1AF-037EEB983771}" type="pres">
      <dgm:prSet presAssocID="{E5DD9699-29F2-4565-8F14-06B15BF83994}" presName="Name0" presStyleCnt="0">
        <dgm:presLayoutVars>
          <dgm:chMax val="5"/>
          <dgm:chPref val="5"/>
          <dgm:dir/>
          <dgm:animLvl val="lvl"/>
        </dgm:presLayoutVars>
      </dgm:prSet>
      <dgm:spPr/>
      <dgm:t>
        <a:bodyPr/>
        <a:lstStyle/>
        <a:p>
          <a:endParaRPr lang="it-IT"/>
        </a:p>
      </dgm:t>
    </dgm:pt>
    <dgm:pt modelId="{5301E493-5AAE-4781-8D0B-F9AB42FCABEA}" type="pres">
      <dgm:prSet presAssocID="{D3503006-F26D-4E6E-8967-F8A57713134A}" presName="parentText1" presStyleLbl="node1" presStyleIdx="0" presStyleCnt="3">
        <dgm:presLayoutVars>
          <dgm:chMax/>
          <dgm:chPref val="3"/>
          <dgm:bulletEnabled val="1"/>
        </dgm:presLayoutVars>
      </dgm:prSet>
      <dgm:spPr/>
      <dgm:t>
        <a:bodyPr/>
        <a:lstStyle/>
        <a:p>
          <a:endParaRPr lang="it-IT"/>
        </a:p>
      </dgm:t>
    </dgm:pt>
    <dgm:pt modelId="{CAB9EF32-3A23-40E7-BBA6-3839ECB4E928}" type="pres">
      <dgm:prSet presAssocID="{D3503006-F26D-4E6E-8967-F8A57713134A}" presName="childText1" presStyleLbl="solidAlignAcc1" presStyleIdx="0" presStyleCnt="3">
        <dgm:presLayoutVars>
          <dgm:chMax val="0"/>
          <dgm:chPref val="0"/>
          <dgm:bulletEnabled val="1"/>
        </dgm:presLayoutVars>
      </dgm:prSet>
      <dgm:spPr/>
      <dgm:t>
        <a:bodyPr/>
        <a:lstStyle/>
        <a:p>
          <a:endParaRPr lang="it-IT"/>
        </a:p>
      </dgm:t>
    </dgm:pt>
    <dgm:pt modelId="{45907AB1-7AD2-4841-ADB5-0993DD858CBF}" type="pres">
      <dgm:prSet presAssocID="{A18FF57C-835F-4EB6-BCE7-E1E27FC11022}" presName="parentText2" presStyleLbl="node1" presStyleIdx="1" presStyleCnt="3">
        <dgm:presLayoutVars>
          <dgm:chMax/>
          <dgm:chPref val="3"/>
          <dgm:bulletEnabled val="1"/>
        </dgm:presLayoutVars>
      </dgm:prSet>
      <dgm:spPr/>
      <dgm:t>
        <a:bodyPr/>
        <a:lstStyle/>
        <a:p>
          <a:endParaRPr lang="it-IT"/>
        </a:p>
      </dgm:t>
    </dgm:pt>
    <dgm:pt modelId="{B2B8971A-CC53-44FA-8B3A-3B2C079534AC}" type="pres">
      <dgm:prSet presAssocID="{A18FF57C-835F-4EB6-BCE7-E1E27FC11022}" presName="childText2" presStyleLbl="solidAlignAcc1" presStyleIdx="1" presStyleCnt="3">
        <dgm:presLayoutVars>
          <dgm:chMax val="0"/>
          <dgm:chPref val="0"/>
          <dgm:bulletEnabled val="1"/>
        </dgm:presLayoutVars>
      </dgm:prSet>
      <dgm:spPr/>
      <dgm:t>
        <a:bodyPr/>
        <a:lstStyle/>
        <a:p>
          <a:endParaRPr lang="it-IT"/>
        </a:p>
      </dgm:t>
    </dgm:pt>
    <dgm:pt modelId="{B0F26EF0-D803-4162-A83A-4AEBFFB7CE38}" type="pres">
      <dgm:prSet presAssocID="{48A9C6E8-473D-44F9-8208-D56BCB17A778}" presName="parentText3" presStyleLbl="node1" presStyleIdx="2" presStyleCnt="3">
        <dgm:presLayoutVars>
          <dgm:chMax/>
          <dgm:chPref val="3"/>
          <dgm:bulletEnabled val="1"/>
        </dgm:presLayoutVars>
      </dgm:prSet>
      <dgm:spPr/>
      <dgm:t>
        <a:bodyPr/>
        <a:lstStyle/>
        <a:p>
          <a:endParaRPr lang="it-IT"/>
        </a:p>
      </dgm:t>
    </dgm:pt>
    <dgm:pt modelId="{31C48725-22C6-498A-83AE-7DEC0DEA020C}" type="pres">
      <dgm:prSet presAssocID="{48A9C6E8-473D-44F9-8208-D56BCB17A778}" presName="childText3" presStyleLbl="solidAlignAcc1" presStyleIdx="2" presStyleCnt="3">
        <dgm:presLayoutVars>
          <dgm:chMax val="0"/>
          <dgm:chPref val="0"/>
          <dgm:bulletEnabled val="1"/>
        </dgm:presLayoutVars>
      </dgm:prSet>
      <dgm:spPr/>
      <dgm:t>
        <a:bodyPr/>
        <a:lstStyle/>
        <a:p>
          <a:endParaRPr lang="it-IT"/>
        </a:p>
      </dgm:t>
    </dgm:pt>
  </dgm:ptLst>
  <dgm:cxnLst>
    <dgm:cxn modelId="{A7BC4DE0-03D3-4F03-9B7F-75B15656C206}" type="presOf" srcId="{D3503006-F26D-4E6E-8967-F8A57713134A}" destId="{5301E493-5AAE-4781-8D0B-F9AB42FCABEA}" srcOrd="0" destOrd="0" presId="urn:microsoft.com/office/officeart/2009/3/layout/IncreasingArrowsProcess"/>
    <dgm:cxn modelId="{DB55D959-36C4-416E-9FB1-A7BB5EB895D1}" srcId="{E5DD9699-29F2-4565-8F14-06B15BF83994}" destId="{48A9C6E8-473D-44F9-8208-D56BCB17A778}" srcOrd="2" destOrd="0" parTransId="{013E7D37-3EF2-443A-961D-8E3076F38CB7}" sibTransId="{68E75776-F5FE-499B-9603-8A03E707C954}"/>
    <dgm:cxn modelId="{82D5C199-0314-4DB9-BB46-4C3CB720C62E}" type="presOf" srcId="{59AB5B9B-8080-452F-AB63-F9D67F3A4B96}" destId="{31C48725-22C6-498A-83AE-7DEC0DEA020C}" srcOrd="0" destOrd="0" presId="urn:microsoft.com/office/officeart/2009/3/layout/IncreasingArrowsProcess"/>
    <dgm:cxn modelId="{F4F44183-7BD2-48BC-8E1D-36FD0A265BB5}" type="presOf" srcId="{E5DD9699-29F2-4565-8F14-06B15BF83994}" destId="{D71883D3-B724-48FD-A1AF-037EEB983771}" srcOrd="0" destOrd="0" presId="urn:microsoft.com/office/officeart/2009/3/layout/IncreasingArrowsProcess"/>
    <dgm:cxn modelId="{C10096B8-B5BF-4EB9-82AD-D4B6B91F4DBD}" srcId="{E5DD9699-29F2-4565-8F14-06B15BF83994}" destId="{A18FF57C-835F-4EB6-BCE7-E1E27FC11022}" srcOrd="1" destOrd="0" parTransId="{E5EB5C91-A9D7-4B8C-8176-3B6613F81C5C}" sibTransId="{CA68AF08-81BE-40DD-9F7B-DA1149D64A68}"/>
    <dgm:cxn modelId="{F9C2C2F8-4A71-4657-9C37-1D742FC46901}" type="presOf" srcId="{849417A5-1EBB-4E23-B817-558AF412CE37}" destId="{B2B8971A-CC53-44FA-8B3A-3B2C079534AC}" srcOrd="0" destOrd="0" presId="urn:microsoft.com/office/officeart/2009/3/layout/IncreasingArrowsProcess"/>
    <dgm:cxn modelId="{C59DCCB1-8765-4E24-B630-22BE44C0858B}" srcId="{48A9C6E8-473D-44F9-8208-D56BCB17A778}" destId="{59AB5B9B-8080-452F-AB63-F9D67F3A4B96}" srcOrd="0" destOrd="0" parTransId="{77977BBE-8F13-4513-B69F-92AF368BB37E}" sibTransId="{A8E8B833-1E08-4760-B2F7-5328C22B204A}"/>
    <dgm:cxn modelId="{943ACD0C-6503-429E-B4D7-E09313A56BC8}" srcId="{A18FF57C-835F-4EB6-BCE7-E1E27FC11022}" destId="{849417A5-1EBB-4E23-B817-558AF412CE37}" srcOrd="0" destOrd="0" parTransId="{5DA053C7-9B51-47EB-ADA5-A57F760EC9AF}" sibTransId="{9966E109-49BA-4836-9D44-4E5202ECACE8}"/>
    <dgm:cxn modelId="{9FD8BF55-1C59-44CB-9E5B-C6CBA1F9EA7B}" type="presOf" srcId="{A18FF57C-835F-4EB6-BCE7-E1E27FC11022}" destId="{45907AB1-7AD2-4841-ADB5-0993DD858CBF}" srcOrd="0" destOrd="0" presId="urn:microsoft.com/office/officeart/2009/3/layout/IncreasingArrowsProcess"/>
    <dgm:cxn modelId="{AF4800C1-185E-4810-B5AB-AFB3F67FC952}" srcId="{D3503006-F26D-4E6E-8967-F8A57713134A}" destId="{6B31E340-29F6-4AA5-A643-B25D7ACF4CCB}" srcOrd="0" destOrd="0" parTransId="{DEE9B56F-9F22-443E-B73F-726916189BAA}" sibTransId="{815D2C74-CBAF-4511-8BD2-BD1597D417AD}"/>
    <dgm:cxn modelId="{C054FCB8-46D3-4D40-9DDF-93E87F20F18E}" type="presOf" srcId="{6B31E340-29F6-4AA5-A643-B25D7ACF4CCB}" destId="{CAB9EF32-3A23-40E7-BBA6-3839ECB4E928}" srcOrd="0" destOrd="0" presId="urn:microsoft.com/office/officeart/2009/3/layout/IncreasingArrowsProcess"/>
    <dgm:cxn modelId="{64D72A0B-4417-4B38-A581-C82C61EF46D6}" srcId="{E5DD9699-29F2-4565-8F14-06B15BF83994}" destId="{D3503006-F26D-4E6E-8967-F8A57713134A}" srcOrd="0" destOrd="0" parTransId="{2393006B-E983-4A2C-9C25-90A5F9FA47EF}" sibTransId="{955221F1-78C9-4D54-802C-A36EDB93A032}"/>
    <dgm:cxn modelId="{110DBC9E-3942-45C5-A8D6-FA641775E0DF}" type="presOf" srcId="{48A9C6E8-473D-44F9-8208-D56BCB17A778}" destId="{B0F26EF0-D803-4162-A83A-4AEBFFB7CE38}" srcOrd="0" destOrd="0" presId="urn:microsoft.com/office/officeart/2009/3/layout/IncreasingArrowsProcess"/>
    <dgm:cxn modelId="{D5053F76-C6FE-41C0-BFDC-A8306C3D93AA}" type="presParOf" srcId="{D71883D3-B724-48FD-A1AF-037EEB983771}" destId="{5301E493-5AAE-4781-8D0B-F9AB42FCABEA}" srcOrd="0" destOrd="0" presId="urn:microsoft.com/office/officeart/2009/3/layout/IncreasingArrowsProcess"/>
    <dgm:cxn modelId="{13197B70-F054-43FC-89ED-641D7C5EBC87}" type="presParOf" srcId="{D71883D3-B724-48FD-A1AF-037EEB983771}" destId="{CAB9EF32-3A23-40E7-BBA6-3839ECB4E928}" srcOrd="1" destOrd="0" presId="urn:microsoft.com/office/officeart/2009/3/layout/IncreasingArrowsProcess"/>
    <dgm:cxn modelId="{8854208E-99CB-491A-95FB-85284BC9AB26}" type="presParOf" srcId="{D71883D3-B724-48FD-A1AF-037EEB983771}" destId="{45907AB1-7AD2-4841-ADB5-0993DD858CBF}" srcOrd="2" destOrd="0" presId="urn:microsoft.com/office/officeart/2009/3/layout/IncreasingArrowsProcess"/>
    <dgm:cxn modelId="{42B1873B-32EC-4CFA-9119-C535FAAC0622}" type="presParOf" srcId="{D71883D3-B724-48FD-A1AF-037EEB983771}" destId="{B2B8971A-CC53-44FA-8B3A-3B2C079534AC}" srcOrd="3" destOrd="0" presId="urn:microsoft.com/office/officeart/2009/3/layout/IncreasingArrowsProcess"/>
    <dgm:cxn modelId="{220FBBDF-AAE9-4F03-9943-C9C9D764A48A}" type="presParOf" srcId="{D71883D3-B724-48FD-A1AF-037EEB983771}" destId="{B0F26EF0-D803-4162-A83A-4AEBFFB7CE38}" srcOrd="4" destOrd="0" presId="urn:microsoft.com/office/officeart/2009/3/layout/IncreasingArrowsProcess"/>
    <dgm:cxn modelId="{0A7F2483-B9E8-4D3C-97FF-916AC00AAB72}" type="presParOf" srcId="{D71883D3-B724-48FD-A1AF-037EEB983771}" destId="{31C48725-22C6-498A-83AE-7DEC0DEA020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30090-4D5A-4292-A3EF-3888BBE4D1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85098122-C699-484D-B6A2-1413B4E13809}">
      <dgm:prSet phldrT="[Testo]" custT="1"/>
      <dgm:spPr>
        <a:gradFill flip="none" rotWithShape="1">
          <a:gsLst>
            <a:gs pos="0">
              <a:srgbClr val="5E9EFF"/>
            </a:gs>
            <a:gs pos="39999">
              <a:srgbClr val="85C2FF"/>
            </a:gs>
            <a:gs pos="70000">
              <a:srgbClr val="C4D6EB"/>
            </a:gs>
            <a:gs pos="100000">
              <a:srgbClr val="FFEBFA"/>
            </a:gs>
          </a:gsLst>
          <a:lin ang="5400000" scaled="1"/>
          <a:tileRect/>
        </a:gradFill>
      </dgm:spPr>
      <dgm:t>
        <a:bodyPr/>
        <a:lstStyle/>
        <a:p>
          <a:r>
            <a:rPr lang="it-IT" sz="2400" dirty="0" smtClean="0">
              <a:solidFill>
                <a:srgbClr val="002060"/>
              </a:solidFill>
            </a:rPr>
            <a:t>A.I.A. statali</a:t>
          </a:r>
          <a:endParaRPr lang="it-IT" sz="2400" dirty="0">
            <a:solidFill>
              <a:srgbClr val="002060"/>
            </a:solidFill>
          </a:endParaRPr>
        </a:p>
      </dgm:t>
    </dgm:pt>
    <dgm:pt modelId="{7B31E7A3-0C32-49EC-8F5D-E4872EB1D95D}" type="parTrans" cxnId="{116286AA-8A8D-421F-9CD5-7F037377BEC9}">
      <dgm:prSet/>
      <dgm:spPr/>
      <dgm:t>
        <a:bodyPr/>
        <a:lstStyle/>
        <a:p>
          <a:endParaRPr lang="it-IT"/>
        </a:p>
      </dgm:t>
    </dgm:pt>
    <dgm:pt modelId="{5FEECD05-369C-46C9-B828-DDD3466B5C58}" type="sibTrans" cxnId="{116286AA-8A8D-421F-9CD5-7F037377BEC9}">
      <dgm:prSet/>
      <dgm:spPr/>
      <dgm:t>
        <a:bodyPr/>
        <a:lstStyle/>
        <a:p>
          <a:endParaRPr lang="it-IT"/>
        </a:p>
      </dgm:t>
    </dgm:pt>
    <dgm:pt modelId="{FBAA6DD7-AA78-447C-8AA8-9EBBF6661550}">
      <dgm:prSet phldrT="[Testo]"/>
      <dgm:spPr>
        <a:gradFill flip="none" rotWithShape="1">
          <a:gsLst>
            <a:gs pos="0">
              <a:srgbClr val="5E9EFF"/>
            </a:gs>
            <a:gs pos="39999">
              <a:srgbClr val="85C2FF"/>
            </a:gs>
            <a:gs pos="70000">
              <a:srgbClr val="C4D6EB"/>
            </a:gs>
            <a:gs pos="100000">
              <a:srgbClr val="FFEBFA"/>
            </a:gs>
          </a:gsLst>
          <a:lin ang="5400000" scaled="1"/>
          <a:tileRect/>
        </a:gradFill>
      </dgm:spPr>
      <dgm:t>
        <a:bodyPr/>
        <a:lstStyle/>
        <a:p>
          <a:r>
            <a:rPr lang="it-IT" dirty="0" smtClean="0">
              <a:solidFill>
                <a:srgbClr val="002060"/>
              </a:solidFill>
            </a:rPr>
            <a:t>L’Autorizzazione è rilasciata  dal MATTM</a:t>
          </a:r>
          <a:endParaRPr lang="it-IT" dirty="0">
            <a:solidFill>
              <a:srgbClr val="002060"/>
            </a:solidFill>
          </a:endParaRPr>
        </a:p>
      </dgm:t>
    </dgm:pt>
    <dgm:pt modelId="{3FB32A51-D0E0-47E6-A74D-644BCFAFB348}" type="parTrans" cxnId="{FD065249-CD80-4F9E-826A-B6E8A91C2DEF}">
      <dgm:prSet/>
      <dgm:spPr>
        <a:solidFill>
          <a:srgbClr val="0070C0"/>
        </a:solidFill>
      </dgm:spPr>
      <dgm:t>
        <a:bodyPr/>
        <a:lstStyle/>
        <a:p>
          <a:endParaRPr lang="it-IT"/>
        </a:p>
      </dgm:t>
    </dgm:pt>
    <dgm:pt modelId="{EEC40B00-52B6-473E-B408-03AFA5EC79B5}" type="sibTrans" cxnId="{FD065249-CD80-4F9E-826A-B6E8A91C2DEF}">
      <dgm:prSet/>
      <dgm:spPr/>
      <dgm:t>
        <a:bodyPr/>
        <a:lstStyle/>
        <a:p>
          <a:endParaRPr lang="it-IT"/>
        </a:p>
      </dgm:t>
    </dgm:pt>
    <dgm:pt modelId="{A438B2EC-0EAC-4235-BD3B-4831D41C53C4}">
      <dgm:prSet phldrT="[Testo]"/>
      <dgm:spPr>
        <a:gradFill flip="none" rotWithShape="1">
          <a:gsLst>
            <a:gs pos="0">
              <a:srgbClr val="5E9EFF"/>
            </a:gs>
            <a:gs pos="39999">
              <a:srgbClr val="85C2FF"/>
            </a:gs>
            <a:gs pos="70000">
              <a:srgbClr val="C4D6EB"/>
            </a:gs>
            <a:gs pos="100000">
              <a:srgbClr val="FFEBFA"/>
            </a:gs>
          </a:gsLst>
          <a:lin ang="5400000" scaled="1"/>
          <a:tileRect/>
        </a:gradFill>
      </dgm:spPr>
      <dgm:t>
        <a:bodyPr/>
        <a:lstStyle/>
        <a:p>
          <a:r>
            <a:rPr lang="it-IT" dirty="0" smtClean="0">
              <a:solidFill>
                <a:srgbClr val="002060"/>
              </a:solidFill>
            </a:rPr>
            <a:t>Le attività  sottoposte ad AIA sono nell’ </a:t>
          </a:r>
          <a:r>
            <a:rPr lang="it-IT" dirty="0" err="1" smtClean="0">
              <a:solidFill>
                <a:srgbClr val="002060"/>
              </a:solidFill>
            </a:rPr>
            <a:t>All</a:t>
          </a:r>
          <a:r>
            <a:rPr lang="it-IT" dirty="0" smtClean="0">
              <a:solidFill>
                <a:srgbClr val="002060"/>
              </a:solidFill>
            </a:rPr>
            <a:t>. XII  del D. </a:t>
          </a:r>
          <a:r>
            <a:rPr lang="it-IT" dirty="0" err="1" smtClean="0">
              <a:solidFill>
                <a:srgbClr val="002060"/>
              </a:solidFill>
            </a:rPr>
            <a:t>Lgs</a:t>
          </a:r>
          <a:r>
            <a:rPr lang="it-IT" dirty="0" smtClean="0">
              <a:solidFill>
                <a:srgbClr val="002060"/>
              </a:solidFill>
            </a:rPr>
            <a:t> 152/06</a:t>
          </a:r>
          <a:endParaRPr lang="it-IT" dirty="0">
            <a:solidFill>
              <a:srgbClr val="002060"/>
            </a:solidFill>
          </a:endParaRPr>
        </a:p>
      </dgm:t>
    </dgm:pt>
    <dgm:pt modelId="{0839C1A0-C04B-452D-919C-D0A1BCF3EF30}" type="parTrans" cxnId="{158CD1E8-D88D-4F38-B9C5-15F334776A65}">
      <dgm:prSet/>
      <dgm:spPr>
        <a:solidFill>
          <a:srgbClr val="0070C0"/>
        </a:solidFill>
      </dgm:spPr>
      <dgm:t>
        <a:bodyPr/>
        <a:lstStyle/>
        <a:p>
          <a:endParaRPr lang="it-IT"/>
        </a:p>
      </dgm:t>
    </dgm:pt>
    <dgm:pt modelId="{71742963-E4E3-4A8B-AE57-80FBECC496B5}" type="sibTrans" cxnId="{158CD1E8-D88D-4F38-B9C5-15F334776A65}">
      <dgm:prSet/>
      <dgm:spPr/>
      <dgm:t>
        <a:bodyPr/>
        <a:lstStyle/>
        <a:p>
          <a:endParaRPr lang="it-IT"/>
        </a:p>
      </dgm:t>
    </dgm:pt>
    <dgm:pt modelId="{259E29BB-9AAD-4E82-993A-4F6A240A3757}" type="pres">
      <dgm:prSet presAssocID="{3BC30090-4D5A-4292-A3EF-3888BBE4D1EA}" presName="cycle" presStyleCnt="0">
        <dgm:presLayoutVars>
          <dgm:chMax val="1"/>
          <dgm:dir/>
          <dgm:animLvl val="ctr"/>
          <dgm:resizeHandles val="exact"/>
        </dgm:presLayoutVars>
      </dgm:prSet>
      <dgm:spPr/>
      <dgm:t>
        <a:bodyPr/>
        <a:lstStyle/>
        <a:p>
          <a:endParaRPr lang="it-IT"/>
        </a:p>
      </dgm:t>
    </dgm:pt>
    <dgm:pt modelId="{B5EFB62C-ED65-4551-B341-C6710D528A3D}" type="pres">
      <dgm:prSet presAssocID="{85098122-C699-484D-B6A2-1413B4E13809}" presName="centerShape" presStyleLbl="node0" presStyleIdx="0" presStyleCnt="1"/>
      <dgm:spPr/>
      <dgm:t>
        <a:bodyPr/>
        <a:lstStyle/>
        <a:p>
          <a:endParaRPr lang="it-IT"/>
        </a:p>
      </dgm:t>
    </dgm:pt>
    <dgm:pt modelId="{A07761CF-B6C7-488A-BFAA-63589EFF03BF}" type="pres">
      <dgm:prSet presAssocID="{3FB32A51-D0E0-47E6-A74D-644BCFAFB348}" presName="parTrans" presStyleLbl="bgSibTrans2D1" presStyleIdx="0" presStyleCnt="2"/>
      <dgm:spPr/>
      <dgm:t>
        <a:bodyPr/>
        <a:lstStyle/>
        <a:p>
          <a:endParaRPr lang="it-IT"/>
        </a:p>
      </dgm:t>
    </dgm:pt>
    <dgm:pt modelId="{4FB6EF91-6507-4741-B433-86BC7407CC7C}" type="pres">
      <dgm:prSet presAssocID="{FBAA6DD7-AA78-447C-8AA8-9EBBF6661550}" presName="node" presStyleLbl="node1" presStyleIdx="0" presStyleCnt="2">
        <dgm:presLayoutVars>
          <dgm:bulletEnabled val="1"/>
        </dgm:presLayoutVars>
      </dgm:prSet>
      <dgm:spPr/>
      <dgm:t>
        <a:bodyPr/>
        <a:lstStyle/>
        <a:p>
          <a:endParaRPr lang="it-IT"/>
        </a:p>
      </dgm:t>
    </dgm:pt>
    <dgm:pt modelId="{C9DCA9E8-0CEA-4F3A-B54A-13282B129DE9}" type="pres">
      <dgm:prSet presAssocID="{0839C1A0-C04B-452D-919C-D0A1BCF3EF30}" presName="parTrans" presStyleLbl="bgSibTrans2D1" presStyleIdx="1" presStyleCnt="2"/>
      <dgm:spPr/>
      <dgm:t>
        <a:bodyPr/>
        <a:lstStyle/>
        <a:p>
          <a:endParaRPr lang="it-IT"/>
        </a:p>
      </dgm:t>
    </dgm:pt>
    <dgm:pt modelId="{C463A418-D17F-4EE3-BBBC-CA3429D25A1A}" type="pres">
      <dgm:prSet presAssocID="{A438B2EC-0EAC-4235-BD3B-4831D41C53C4}" presName="node" presStyleLbl="node1" presStyleIdx="1" presStyleCnt="2">
        <dgm:presLayoutVars>
          <dgm:bulletEnabled val="1"/>
        </dgm:presLayoutVars>
      </dgm:prSet>
      <dgm:spPr/>
      <dgm:t>
        <a:bodyPr/>
        <a:lstStyle/>
        <a:p>
          <a:endParaRPr lang="it-IT"/>
        </a:p>
      </dgm:t>
    </dgm:pt>
  </dgm:ptLst>
  <dgm:cxnLst>
    <dgm:cxn modelId="{FD065249-CD80-4F9E-826A-B6E8A91C2DEF}" srcId="{85098122-C699-484D-B6A2-1413B4E13809}" destId="{FBAA6DD7-AA78-447C-8AA8-9EBBF6661550}" srcOrd="0" destOrd="0" parTransId="{3FB32A51-D0E0-47E6-A74D-644BCFAFB348}" sibTransId="{EEC40B00-52B6-473E-B408-03AFA5EC79B5}"/>
    <dgm:cxn modelId="{0A1EC0F4-0E56-480A-8B19-0377BE9BE352}" type="presOf" srcId="{0839C1A0-C04B-452D-919C-D0A1BCF3EF30}" destId="{C9DCA9E8-0CEA-4F3A-B54A-13282B129DE9}" srcOrd="0" destOrd="0" presId="urn:microsoft.com/office/officeart/2005/8/layout/radial4"/>
    <dgm:cxn modelId="{05DA531D-CC4A-411D-99AE-83F9BFAB915F}" type="presOf" srcId="{85098122-C699-484D-B6A2-1413B4E13809}" destId="{B5EFB62C-ED65-4551-B341-C6710D528A3D}" srcOrd="0" destOrd="0" presId="urn:microsoft.com/office/officeart/2005/8/layout/radial4"/>
    <dgm:cxn modelId="{158CD1E8-D88D-4F38-B9C5-15F334776A65}" srcId="{85098122-C699-484D-B6A2-1413B4E13809}" destId="{A438B2EC-0EAC-4235-BD3B-4831D41C53C4}" srcOrd="1" destOrd="0" parTransId="{0839C1A0-C04B-452D-919C-D0A1BCF3EF30}" sibTransId="{71742963-E4E3-4A8B-AE57-80FBECC496B5}"/>
    <dgm:cxn modelId="{AFFEC548-C143-4C63-B58E-292D545751FF}" type="presOf" srcId="{A438B2EC-0EAC-4235-BD3B-4831D41C53C4}" destId="{C463A418-D17F-4EE3-BBBC-CA3429D25A1A}" srcOrd="0" destOrd="0" presId="urn:microsoft.com/office/officeart/2005/8/layout/radial4"/>
    <dgm:cxn modelId="{35056B74-FA17-405E-997B-62787AA93F7F}" type="presOf" srcId="{3FB32A51-D0E0-47E6-A74D-644BCFAFB348}" destId="{A07761CF-B6C7-488A-BFAA-63589EFF03BF}" srcOrd="0" destOrd="0" presId="urn:microsoft.com/office/officeart/2005/8/layout/radial4"/>
    <dgm:cxn modelId="{A31B01B0-7D28-4D2D-B99E-AC1CB727D916}" type="presOf" srcId="{3BC30090-4D5A-4292-A3EF-3888BBE4D1EA}" destId="{259E29BB-9AAD-4E82-993A-4F6A240A3757}" srcOrd="0" destOrd="0" presId="urn:microsoft.com/office/officeart/2005/8/layout/radial4"/>
    <dgm:cxn modelId="{8ADBD5F4-2644-4DC9-97E1-B49CD92D6C74}" type="presOf" srcId="{FBAA6DD7-AA78-447C-8AA8-9EBBF6661550}" destId="{4FB6EF91-6507-4741-B433-86BC7407CC7C}" srcOrd="0" destOrd="0" presId="urn:microsoft.com/office/officeart/2005/8/layout/radial4"/>
    <dgm:cxn modelId="{116286AA-8A8D-421F-9CD5-7F037377BEC9}" srcId="{3BC30090-4D5A-4292-A3EF-3888BBE4D1EA}" destId="{85098122-C699-484D-B6A2-1413B4E13809}" srcOrd="0" destOrd="0" parTransId="{7B31E7A3-0C32-49EC-8F5D-E4872EB1D95D}" sibTransId="{5FEECD05-369C-46C9-B828-DDD3466B5C58}"/>
    <dgm:cxn modelId="{C9DAD7A1-E77C-4F5E-82CE-B982695308F0}" type="presParOf" srcId="{259E29BB-9AAD-4E82-993A-4F6A240A3757}" destId="{B5EFB62C-ED65-4551-B341-C6710D528A3D}" srcOrd="0" destOrd="0" presId="urn:microsoft.com/office/officeart/2005/8/layout/radial4"/>
    <dgm:cxn modelId="{C8101C99-B622-46C5-BF9B-04BA059C8C48}" type="presParOf" srcId="{259E29BB-9AAD-4E82-993A-4F6A240A3757}" destId="{A07761CF-B6C7-488A-BFAA-63589EFF03BF}" srcOrd="1" destOrd="0" presId="urn:microsoft.com/office/officeart/2005/8/layout/radial4"/>
    <dgm:cxn modelId="{8128740A-3DD7-45F6-992E-6A5EC1A5D64A}" type="presParOf" srcId="{259E29BB-9AAD-4E82-993A-4F6A240A3757}" destId="{4FB6EF91-6507-4741-B433-86BC7407CC7C}" srcOrd="2" destOrd="0" presId="urn:microsoft.com/office/officeart/2005/8/layout/radial4"/>
    <dgm:cxn modelId="{C98BD45E-C52F-4F80-993C-A483A3FFFDAD}" type="presParOf" srcId="{259E29BB-9AAD-4E82-993A-4F6A240A3757}" destId="{C9DCA9E8-0CEA-4F3A-B54A-13282B129DE9}" srcOrd="3" destOrd="0" presId="urn:microsoft.com/office/officeart/2005/8/layout/radial4"/>
    <dgm:cxn modelId="{E0809ABC-C23E-4C92-B218-4FD47041A29A}" type="presParOf" srcId="{259E29BB-9AAD-4E82-993A-4F6A240A3757}" destId="{C463A418-D17F-4EE3-BBBC-CA3429D25A1A}"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30090-4D5A-4292-A3EF-3888BBE4D1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85098122-C699-484D-B6A2-1413B4E13809}">
      <dgm:prSet phldrT="[Testo]" custT="1"/>
      <dgm:spPr>
        <a:gradFill flip="none" rotWithShape="1">
          <a:gsLst>
            <a:gs pos="0">
              <a:srgbClr val="8488C4"/>
            </a:gs>
            <a:gs pos="53000">
              <a:srgbClr val="D4DEFF"/>
            </a:gs>
            <a:gs pos="100000">
              <a:srgbClr val="D4DEFF"/>
            </a:gs>
            <a:gs pos="100000">
              <a:srgbClr val="96AB94"/>
            </a:gs>
          </a:gsLst>
          <a:lin ang="16200000" scaled="1"/>
          <a:tileRect/>
        </a:gradFill>
      </dgm:spPr>
      <dgm:t>
        <a:bodyPr/>
        <a:lstStyle/>
        <a:p>
          <a:r>
            <a:rPr lang="it-IT" sz="2400" dirty="0" smtClean="0">
              <a:solidFill>
                <a:srgbClr val="002060"/>
              </a:solidFill>
            </a:rPr>
            <a:t>A.I.A. </a:t>
          </a:r>
          <a:r>
            <a:rPr lang="it-IT" sz="2000" dirty="0" smtClean="0">
              <a:solidFill>
                <a:srgbClr val="002060"/>
              </a:solidFill>
            </a:rPr>
            <a:t>regionali</a:t>
          </a:r>
          <a:endParaRPr lang="it-IT" sz="2000" dirty="0">
            <a:solidFill>
              <a:srgbClr val="002060"/>
            </a:solidFill>
          </a:endParaRPr>
        </a:p>
      </dgm:t>
    </dgm:pt>
    <dgm:pt modelId="{7B31E7A3-0C32-49EC-8F5D-E4872EB1D95D}" type="parTrans" cxnId="{116286AA-8A8D-421F-9CD5-7F037377BEC9}">
      <dgm:prSet/>
      <dgm:spPr/>
      <dgm:t>
        <a:bodyPr/>
        <a:lstStyle/>
        <a:p>
          <a:endParaRPr lang="it-IT"/>
        </a:p>
      </dgm:t>
    </dgm:pt>
    <dgm:pt modelId="{5FEECD05-369C-46C9-B828-DDD3466B5C58}" type="sibTrans" cxnId="{116286AA-8A8D-421F-9CD5-7F037377BEC9}">
      <dgm:prSet/>
      <dgm:spPr/>
      <dgm:t>
        <a:bodyPr/>
        <a:lstStyle/>
        <a:p>
          <a:endParaRPr lang="it-IT"/>
        </a:p>
      </dgm:t>
    </dgm:pt>
    <dgm:pt modelId="{FBAA6DD7-AA78-447C-8AA8-9EBBF6661550}">
      <dgm:prSet phldrT="[Testo]"/>
      <dgm:spPr>
        <a:gradFill flip="none" rotWithShape="1">
          <a:gsLst>
            <a:gs pos="0">
              <a:srgbClr val="8488C4"/>
            </a:gs>
            <a:gs pos="53000">
              <a:srgbClr val="D4DEFF"/>
            </a:gs>
            <a:gs pos="100000">
              <a:srgbClr val="D4DEFF"/>
            </a:gs>
            <a:gs pos="100000">
              <a:srgbClr val="96AB94"/>
            </a:gs>
          </a:gsLst>
          <a:lin ang="162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solidFill>
                <a:srgbClr val="002060"/>
              </a:solidFill>
            </a:rPr>
            <a:t>L’Autorizzazione è rilasciata  dalla Regione o, su delega della Regione, la Provincia)</a:t>
          </a:r>
        </a:p>
      </dgm:t>
    </dgm:pt>
    <dgm:pt modelId="{3FB32A51-D0E0-47E6-A74D-644BCFAFB348}" type="parTrans" cxnId="{FD065249-CD80-4F9E-826A-B6E8A91C2DEF}">
      <dgm:prSet/>
      <dgm:spPr>
        <a:solidFill>
          <a:srgbClr val="7030A0"/>
        </a:solidFill>
      </dgm:spPr>
      <dgm:t>
        <a:bodyPr/>
        <a:lstStyle/>
        <a:p>
          <a:endParaRPr lang="it-IT"/>
        </a:p>
      </dgm:t>
    </dgm:pt>
    <dgm:pt modelId="{EEC40B00-52B6-473E-B408-03AFA5EC79B5}" type="sibTrans" cxnId="{FD065249-CD80-4F9E-826A-B6E8A91C2DEF}">
      <dgm:prSet/>
      <dgm:spPr/>
      <dgm:t>
        <a:bodyPr/>
        <a:lstStyle/>
        <a:p>
          <a:endParaRPr lang="it-IT"/>
        </a:p>
      </dgm:t>
    </dgm:pt>
    <dgm:pt modelId="{A438B2EC-0EAC-4235-BD3B-4831D41C53C4}">
      <dgm:prSet phldrT="[Testo]"/>
      <dgm:spPr>
        <a:gradFill flip="none" rotWithShape="1">
          <a:gsLst>
            <a:gs pos="0">
              <a:srgbClr val="8488C4"/>
            </a:gs>
            <a:gs pos="53000">
              <a:srgbClr val="D4DEFF"/>
            </a:gs>
            <a:gs pos="100000">
              <a:srgbClr val="D4DEFF"/>
            </a:gs>
            <a:gs pos="100000">
              <a:srgbClr val="96AB94"/>
            </a:gs>
          </a:gsLst>
          <a:lin ang="16200000" scaled="1"/>
          <a:tileRect/>
        </a:gradFill>
      </dgm:spPr>
      <dgm:t>
        <a:bodyPr/>
        <a:lstStyle/>
        <a:p>
          <a:r>
            <a:rPr lang="it-IT" dirty="0" smtClean="0">
              <a:solidFill>
                <a:srgbClr val="002060"/>
              </a:solidFill>
            </a:rPr>
            <a:t>Le attività  sottoposte ad AIA sono nell’</a:t>
          </a:r>
          <a:r>
            <a:rPr lang="it-IT" dirty="0" err="1" smtClean="0">
              <a:solidFill>
                <a:srgbClr val="002060"/>
              </a:solidFill>
            </a:rPr>
            <a:t>All</a:t>
          </a:r>
          <a:r>
            <a:rPr lang="it-IT" dirty="0" smtClean="0">
              <a:solidFill>
                <a:srgbClr val="002060"/>
              </a:solidFill>
            </a:rPr>
            <a:t>. VIII  del D. </a:t>
          </a:r>
          <a:r>
            <a:rPr lang="it-IT" dirty="0" err="1" smtClean="0">
              <a:solidFill>
                <a:srgbClr val="002060"/>
              </a:solidFill>
            </a:rPr>
            <a:t>Lgs</a:t>
          </a:r>
          <a:r>
            <a:rPr lang="it-IT" dirty="0" smtClean="0">
              <a:solidFill>
                <a:srgbClr val="002060"/>
              </a:solidFill>
            </a:rPr>
            <a:t> 152/06</a:t>
          </a:r>
          <a:endParaRPr lang="it-IT" dirty="0">
            <a:solidFill>
              <a:srgbClr val="002060"/>
            </a:solidFill>
          </a:endParaRPr>
        </a:p>
      </dgm:t>
    </dgm:pt>
    <dgm:pt modelId="{0839C1A0-C04B-452D-919C-D0A1BCF3EF30}" type="parTrans" cxnId="{158CD1E8-D88D-4F38-B9C5-15F334776A65}">
      <dgm:prSet/>
      <dgm:spPr>
        <a:solidFill>
          <a:srgbClr val="7030A0"/>
        </a:solidFill>
      </dgm:spPr>
      <dgm:t>
        <a:bodyPr/>
        <a:lstStyle/>
        <a:p>
          <a:endParaRPr lang="it-IT"/>
        </a:p>
      </dgm:t>
    </dgm:pt>
    <dgm:pt modelId="{71742963-E4E3-4A8B-AE57-80FBECC496B5}" type="sibTrans" cxnId="{158CD1E8-D88D-4F38-B9C5-15F334776A65}">
      <dgm:prSet/>
      <dgm:spPr/>
      <dgm:t>
        <a:bodyPr/>
        <a:lstStyle/>
        <a:p>
          <a:endParaRPr lang="it-IT"/>
        </a:p>
      </dgm:t>
    </dgm:pt>
    <dgm:pt modelId="{259E29BB-9AAD-4E82-993A-4F6A240A3757}" type="pres">
      <dgm:prSet presAssocID="{3BC30090-4D5A-4292-A3EF-3888BBE4D1EA}" presName="cycle" presStyleCnt="0">
        <dgm:presLayoutVars>
          <dgm:chMax val="1"/>
          <dgm:dir/>
          <dgm:animLvl val="ctr"/>
          <dgm:resizeHandles val="exact"/>
        </dgm:presLayoutVars>
      </dgm:prSet>
      <dgm:spPr/>
      <dgm:t>
        <a:bodyPr/>
        <a:lstStyle/>
        <a:p>
          <a:endParaRPr lang="it-IT"/>
        </a:p>
      </dgm:t>
    </dgm:pt>
    <dgm:pt modelId="{B5EFB62C-ED65-4551-B341-C6710D528A3D}" type="pres">
      <dgm:prSet presAssocID="{85098122-C699-484D-B6A2-1413B4E13809}" presName="centerShape" presStyleLbl="node0" presStyleIdx="0" presStyleCnt="1" custScaleX="109839" custScaleY="111152"/>
      <dgm:spPr/>
      <dgm:t>
        <a:bodyPr/>
        <a:lstStyle/>
        <a:p>
          <a:endParaRPr lang="it-IT"/>
        </a:p>
      </dgm:t>
    </dgm:pt>
    <dgm:pt modelId="{A07761CF-B6C7-488A-BFAA-63589EFF03BF}" type="pres">
      <dgm:prSet presAssocID="{3FB32A51-D0E0-47E6-A74D-644BCFAFB348}" presName="parTrans" presStyleLbl="bgSibTrans2D1" presStyleIdx="0" presStyleCnt="2"/>
      <dgm:spPr/>
      <dgm:t>
        <a:bodyPr/>
        <a:lstStyle/>
        <a:p>
          <a:endParaRPr lang="it-IT"/>
        </a:p>
      </dgm:t>
    </dgm:pt>
    <dgm:pt modelId="{4FB6EF91-6507-4741-B433-86BC7407CC7C}" type="pres">
      <dgm:prSet presAssocID="{FBAA6DD7-AA78-447C-8AA8-9EBBF6661550}" presName="node" presStyleLbl="node1" presStyleIdx="0" presStyleCnt="2">
        <dgm:presLayoutVars>
          <dgm:bulletEnabled val="1"/>
        </dgm:presLayoutVars>
      </dgm:prSet>
      <dgm:spPr/>
      <dgm:t>
        <a:bodyPr/>
        <a:lstStyle/>
        <a:p>
          <a:endParaRPr lang="it-IT"/>
        </a:p>
      </dgm:t>
    </dgm:pt>
    <dgm:pt modelId="{C9DCA9E8-0CEA-4F3A-B54A-13282B129DE9}" type="pres">
      <dgm:prSet presAssocID="{0839C1A0-C04B-452D-919C-D0A1BCF3EF30}" presName="parTrans" presStyleLbl="bgSibTrans2D1" presStyleIdx="1" presStyleCnt="2"/>
      <dgm:spPr/>
      <dgm:t>
        <a:bodyPr/>
        <a:lstStyle/>
        <a:p>
          <a:endParaRPr lang="it-IT"/>
        </a:p>
      </dgm:t>
    </dgm:pt>
    <dgm:pt modelId="{C463A418-D17F-4EE3-BBBC-CA3429D25A1A}" type="pres">
      <dgm:prSet presAssocID="{A438B2EC-0EAC-4235-BD3B-4831D41C53C4}" presName="node" presStyleLbl="node1" presStyleIdx="1" presStyleCnt="2">
        <dgm:presLayoutVars>
          <dgm:bulletEnabled val="1"/>
        </dgm:presLayoutVars>
      </dgm:prSet>
      <dgm:spPr/>
      <dgm:t>
        <a:bodyPr/>
        <a:lstStyle/>
        <a:p>
          <a:endParaRPr lang="it-IT"/>
        </a:p>
      </dgm:t>
    </dgm:pt>
  </dgm:ptLst>
  <dgm:cxnLst>
    <dgm:cxn modelId="{FD065249-CD80-4F9E-826A-B6E8A91C2DEF}" srcId="{85098122-C699-484D-B6A2-1413B4E13809}" destId="{FBAA6DD7-AA78-447C-8AA8-9EBBF6661550}" srcOrd="0" destOrd="0" parTransId="{3FB32A51-D0E0-47E6-A74D-644BCFAFB348}" sibTransId="{EEC40B00-52B6-473E-B408-03AFA5EC79B5}"/>
    <dgm:cxn modelId="{4DA9F259-16EB-4735-98EA-BDAF4F131F4B}" type="presOf" srcId="{0839C1A0-C04B-452D-919C-D0A1BCF3EF30}" destId="{C9DCA9E8-0CEA-4F3A-B54A-13282B129DE9}" srcOrd="0" destOrd="0" presId="urn:microsoft.com/office/officeart/2005/8/layout/radial4"/>
    <dgm:cxn modelId="{158CD1E8-D88D-4F38-B9C5-15F334776A65}" srcId="{85098122-C699-484D-B6A2-1413B4E13809}" destId="{A438B2EC-0EAC-4235-BD3B-4831D41C53C4}" srcOrd="1" destOrd="0" parTransId="{0839C1A0-C04B-452D-919C-D0A1BCF3EF30}" sibTransId="{71742963-E4E3-4A8B-AE57-80FBECC496B5}"/>
    <dgm:cxn modelId="{2B23A80A-4A48-4FFE-9DB9-2BAE6A00A7F2}" type="presOf" srcId="{3FB32A51-D0E0-47E6-A74D-644BCFAFB348}" destId="{A07761CF-B6C7-488A-BFAA-63589EFF03BF}" srcOrd="0" destOrd="0" presId="urn:microsoft.com/office/officeart/2005/8/layout/radial4"/>
    <dgm:cxn modelId="{222FD05D-0BCE-425B-A38C-11171D19F247}" type="presOf" srcId="{FBAA6DD7-AA78-447C-8AA8-9EBBF6661550}" destId="{4FB6EF91-6507-4741-B433-86BC7407CC7C}" srcOrd="0" destOrd="0" presId="urn:microsoft.com/office/officeart/2005/8/layout/radial4"/>
    <dgm:cxn modelId="{6C7AB30F-5334-43EA-8073-1235D483B569}" type="presOf" srcId="{3BC30090-4D5A-4292-A3EF-3888BBE4D1EA}" destId="{259E29BB-9AAD-4E82-993A-4F6A240A3757}" srcOrd="0" destOrd="0" presId="urn:microsoft.com/office/officeart/2005/8/layout/radial4"/>
    <dgm:cxn modelId="{33C8BB1E-9B00-4075-89BE-990E5D91120C}" type="presOf" srcId="{85098122-C699-484D-B6A2-1413B4E13809}" destId="{B5EFB62C-ED65-4551-B341-C6710D528A3D}" srcOrd="0" destOrd="0" presId="urn:microsoft.com/office/officeart/2005/8/layout/radial4"/>
    <dgm:cxn modelId="{41739186-F3E6-458B-AAE8-84D51E13745C}" type="presOf" srcId="{A438B2EC-0EAC-4235-BD3B-4831D41C53C4}" destId="{C463A418-D17F-4EE3-BBBC-CA3429D25A1A}" srcOrd="0" destOrd="0" presId="urn:microsoft.com/office/officeart/2005/8/layout/radial4"/>
    <dgm:cxn modelId="{116286AA-8A8D-421F-9CD5-7F037377BEC9}" srcId="{3BC30090-4D5A-4292-A3EF-3888BBE4D1EA}" destId="{85098122-C699-484D-B6A2-1413B4E13809}" srcOrd="0" destOrd="0" parTransId="{7B31E7A3-0C32-49EC-8F5D-E4872EB1D95D}" sibTransId="{5FEECD05-369C-46C9-B828-DDD3466B5C58}"/>
    <dgm:cxn modelId="{444AC968-C29B-4006-A8A4-340C489116E2}" type="presParOf" srcId="{259E29BB-9AAD-4E82-993A-4F6A240A3757}" destId="{B5EFB62C-ED65-4551-B341-C6710D528A3D}" srcOrd="0" destOrd="0" presId="urn:microsoft.com/office/officeart/2005/8/layout/radial4"/>
    <dgm:cxn modelId="{57CB82A5-E0F9-4E35-9E80-8EE542127BE1}" type="presParOf" srcId="{259E29BB-9AAD-4E82-993A-4F6A240A3757}" destId="{A07761CF-B6C7-488A-BFAA-63589EFF03BF}" srcOrd="1" destOrd="0" presId="urn:microsoft.com/office/officeart/2005/8/layout/radial4"/>
    <dgm:cxn modelId="{24E69028-21A4-449E-9AC9-CC00C606F294}" type="presParOf" srcId="{259E29BB-9AAD-4E82-993A-4F6A240A3757}" destId="{4FB6EF91-6507-4741-B433-86BC7407CC7C}" srcOrd="2" destOrd="0" presId="urn:microsoft.com/office/officeart/2005/8/layout/radial4"/>
    <dgm:cxn modelId="{BE1DDB81-7923-434A-A742-D03215AB9241}" type="presParOf" srcId="{259E29BB-9AAD-4E82-993A-4F6A240A3757}" destId="{C9DCA9E8-0CEA-4F3A-B54A-13282B129DE9}" srcOrd="3" destOrd="0" presId="urn:microsoft.com/office/officeart/2005/8/layout/radial4"/>
    <dgm:cxn modelId="{959F08CA-D95B-40B0-A3E0-1D3B139CFBBE}" type="presParOf" srcId="{259E29BB-9AAD-4E82-993A-4F6A240A3757}" destId="{C463A418-D17F-4EE3-BBBC-CA3429D25A1A}"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D0A32E-6656-4BA7-BFE8-9ACC7001C17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it-IT"/>
        </a:p>
      </dgm:t>
    </dgm:pt>
    <dgm:pt modelId="{58E5639E-C475-4D86-B6FC-8143AB8A36E3}">
      <dgm:prSet phldrT="[Testo]" custT="1"/>
      <dgm:spPr>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dgm:spPr>
      <dgm:t>
        <a:bodyPr/>
        <a:lstStyle/>
        <a:p>
          <a:r>
            <a:rPr lang="it-IT" sz="1050" dirty="0" smtClean="0"/>
            <a:t>Attività di produzione e trasformazione metalli</a:t>
          </a:r>
          <a:endParaRPr lang="it-IT" sz="1050" dirty="0"/>
        </a:p>
      </dgm:t>
    </dgm:pt>
    <dgm:pt modelId="{CEE1FBE9-3656-48C8-945D-52DA12E3F9C2}" type="parTrans" cxnId="{4E736492-7413-429F-B758-0D0B358B7D99}">
      <dgm:prSet/>
      <dgm:spPr/>
      <dgm:t>
        <a:bodyPr/>
        <a:lstStyle/>
        <a:p>
          <a:endParaRPr lang="it-IT"/>
        </a:p>
      </dgm:t>
    </dgm:pt>
    <dgm:pt modelId="{2AF5DDD2-77EE-4576-A548-2A7083C92AA8}" type="sibTrans" cxnId="{4E736492-7413-429F-B758-0D0B358B7D99}">
      <dgm:prSet/>
      <dgm:spPr/>
      <dgm:t>
        <a:bodyPr/>
        <a:lstStyle/>
        <a:p>
          <a:endParaRPr lang="it-IT"/>
        </a:p>
      </dgm:t>
    </dgm:pt>
    <dgm:pt modelId="{1CF2130D-2A20-4847-BA51-B524652E118C}">
      <dgm:prSet phldrT="[Testo]" custT="1"/>
      <dgm:spPr>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dgm:spPr>
      <dgm:t>
        <a:bodyPr/>
        <a:lstStyle/>
        <a:p>
          <a:r>
            <a:rPr lang="it-IT" sz="1050" dirty="0" smtClean="0"/>
            <a:t>Attività dell’industria dei prodotti minerali</a:t>
          </a:r>
          <a:endParaRPr lang="it-IT" sz="1050" dirty="0"/>
        </a:p>
      </dgm:t>
    </dgm:pt>
    <dgm:pt modelId="{9D0F6A53-A83B-4836-B7DF-D8E419656B00}" type="parTrans" cxnId="{A0E85F80-A442-48EB-B470-30E4BA6A446C}">
      <dgm:prSet/>
      <dgm:spPr/>
      <dgm:t>
        <a:bodyPr/>
        <a:lstStyle/>
        <a:p>
          <a:endParaRPr lang="it-IT"/>
        </a:p>
      </dgm:t>
    </dgm:pt>
    <dgm:pt modelId="{58422CDB-3E9D-4C73-A8CA-3AFCC5E33E93}" type="sibTrans" cxnId="{A0E85F80-A442-48EB-B470-30E4BA6A446C}">
      <dgm:prSet/>
      <dgm:spPr/>
      <dgm:t>
        <a:bodyPr/>
        <a:lstStyle/>
        <a:p>
          <a:endParaRPr lang="it-IT"/>
        </a:p>
      </dgm:t>
    </dgm:pt>
    <dgm:pt modelId="{876D9CFE-930B-4821-9F87-8055B84B91B4}">
      <dgm:prSet phldrT="[Testo]" custT="1"/>
      <dgm:spPr>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dgm:spPr>
      <dgm:t>
        <a:bodyPr/>
        <a:lstStyle/>
        <a:p>
          <a:r>
            <a:rPr lang="it-IT" sz="1050" dirty="0" smtClean="0"/>
            <a:t>Attività dell’industria chimica</a:t>
          </a:r>
          <a:endParaRPr lang="it-IT" sz="1050" dirty="0"/>
        </a:p>
      </dgm:t>
    </dgm:pt>
    <dgm:pt modelId="{79D14568-44AC-461E-892D-25F3A217844C}" type="parTrans" cxnId="{9989B7D0-FE23-473C-B0D9-B9FA14E26020}">
      <dgm:prSet/>
      <dgm:spPr/>
      <dgm:t>
        <a:bodyPr/>
        <a:lstStyle/>
        <a:p>
          <a:endParaRPr lang="it-IT"/>
        </a:p>
      </dgm:t>
    </dgm:pt>
    <dgm:pt modelId="{4A8ECA4E-04DC-4781-B68B-714BE3BBDBD9}" type="sibTrans" cxnId="{9989B7D0-FE23-473C-B0D9-B9FA14E26020}">
      <dgm:prSet/>
      <dgm:spPr/>
      <dgm:t>
        <a:bodyPr/>
        <a:lstStyle/>
        <a:p>
          <a:endParaRPr lang="it-IT"/>
        </a:p>
      </dgm:t>
    </dgm:pt>
    <dgm:pt modelId="{F4D49FBC-E5ED-401E-BD4C-145AF9ECAEBF}">
      <dgm:prSet phldrT="[Testo]" custT="1"/>
      <dgm:spPr>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dgm:spPr>
      <dgm:t>
        <a:bodyPr/>
        <a:lstStyle/>
        <a:p>
          <a:r>
            <a:rPr lang="it-IT" sz="1050" dirty="0" smtClean="0"/>
            <a:t>Attività di gestione dei rifiuti</a:t>
          </a:r>
          <a:endParaRPr lang="it-IT" sz="1050" dirty="0"/>
        </a:p>
      </dgm:t>
    </dgm:pt>
    <dgm:pt modelId="{95A0C9E3-E306-4042-8F83-12D92CD23BEC}" type="parTrans" cxnId="{35B589CE-FAF3-4C30-809E-A11C71EFCA28}">
      <dgm:prSet/>
      <dgm:spPr/>
      <dgm:t>
        <a:bodyPr/>
        <a:lstStyle/>
        <a:p>
          <a:endParaRPr lang="it-IT"/>
        </a:p>
      </dgm:t>
    </dgm:pt>
    <dgm:pt modelId="{52F8C567-43BE-41CC-B45B-66914DD21755}" type="sibTrans" cxnId="{35B589CE-FAF3-4C30-809E-A11C71EFCA28}">
      <dgm:prSet/>
      <dgm:spPr/>
      <dgm:t>
        <a:bodyPr/>
        <a:lstStyle/>
        <a:p>
          <a:endParaRPr lang="it-IT"/>
        </a:p>
      </dgm:t>
    </dgm:pt>
    <dgm:pt modelId="{B5E8EA94-A2B4-4F0E-9A5C-735103B8F6E8}">
      <dgm:prSet phldrT="[Testo]" custT="1"/>
      <dgm:spPr>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dgm:spPr>
      <dgm:t>
        <a:bodyPr/>
        <a:lstStyle/>
        <a:p>
          <a:r>
            <a:rPr lang="it-IT" sz="1050" dirty="0" smtClean="0"/>
            <a:t>Altre attività (es. allevamenti intensivi, </a:t>
          </a:r>
          <a:r>
            <a:rPr lang="it-IT" sz="1050" dirty="0" err="1" smtClean="0"/>
            <a:t>cartie</a:t>
          </a:r>
          <a:r>
            <a:rPr lang="it-IT" sz="1050" dirty="0" smtClean="0"/>
            <a:t>-re, concerie, ….)</a:t>
          </a:r>
          <a:endParaRPr lang="it-IT" sz="1050" dirty="0"/>
        </a:p>
      </dgm:t>
    </dgm:pt>
    <dgm:pt modelId="{B6B12E22-DA5C-428D-8B9E-4E55E645609D}" type="parTrans" cxnId="{ED55100E-6511-450C-99AB-04E51CB90F14}">
      <dgm:prSet/>
      <dgm:spPr/>
      <dgm:t>
        <a:bodyPr/>
        <a:lstStyle/>
        <a:p>
          <a:endParaRPr lang="it-IT"/>
        </a:p>
      </dgm:t>
    </dgm:pt>
    <dgm:pt modelId="{438CDF64-68BC-45C3-BF29-EF56D136C8D6}" type="sibTrans" cxnId="{ED55100E-6511-450C-99AB-04E51CB90F14}">
      <dgm:prSet/>
      <dgm:spPr/>
      <dgm:t>
        <a:bodyPr/>
        <a:lstStyle/>
        <a:p>
          <a:endParaRPr lang="it-IT"/>
        </a:p>
      </dgm:t>
    </dgm:pt>
    <dgm:pt modelId="{2E62FEB0-8CF1-4464-932F-9D2554BC3ECF}">
      <dgm:prSet custT="1"/>
      <dgm:spPr>
        <a:gradFill flip="none" rotWithShape="1">
          <a:gsLst>
            <a:gs pos="0">
              <a:schemeClr val="accent1">
                <a:lumMod val="60000"/>
                <a:lumOff val="40000"/>
              </a:schemeClr>
            </a:gs>
            <a:gs pos="68000">
              <a:schemeClr val="accent2">
                <a:lumMod val="75000"/>
              </a:schemeClr>
            </a:gs>
            <a:gs pos="100000">
              <a:srgbClr val="D4DEFF"/>
            </a:gs>
            <a:gs pos="100000">
              <a:srgbClr val="96AB94"/>
            </a:gs>
          </a:gsLst>
          <a:lin ang="13500000" scaled="1"/>
          <a:tileRect/>
        </a:gradFill>
      </dgm:spPr>
      <dgm:t>
        <a:bodyPr/>
        <a:lstStyle/>
        <a:p>
          <a:r>
            <a:rPr lang="it-IT" sz="1050" dirty="0" smtClean="0"/>
            <a:t>Attività energetiche</a:t>
          </a:r>
          <a:endParaRPr lang="it-IT" sz="1050" dirty="0"/>
        </a:p>
      </dgm:t>
    </dgm:pt>
    <dgm:pt modelId="{2E85683D-9A4D-4DE8-9C8E-2DB2A2DACECE}" type="parTrans" cxnId="{5E469667-61E7-4A3A-86A3-E17E7B8C6F91}">
      <dgm:prSet/>
      <dgm:spPr/>
      <dgm:t>
        <a:bodyPr/>
        <a:lstStyle/>
        <a:p>
          <a:endParaRPr lang="it-IT"/>
        </a:p>
      </dgm:t>
    </dgm:pt>
    <dgm:pt modelId="{360BC469-C695-4DE4-A39C-85F69D567D67}" type="sibTrans" cxnId="{5E469667-61E7-4A3A-86A3-E17E7B8C6F91}">
      <dgm:prSet/>
      <dgm:spPr/>
      <dgm:t>
        <a:bodyPr/>
        <a:lstStyle/>
        <a:p>
          <a:endParaRPr lang="it-IT"/>
        </a:p>
      </dgm:t>
    </dgm:pt>
    <dgm:pt modelId="{822376E9-0B09-4112-AA9B-E00AC80D0BB9}" type="pres">
      <dgm:prSet presAssocID="{62D0A32E-6656-4BA7-BFE8-9ACC7001C174}" presName="cycle" presStyleCnt="0">
        <dgm:presLayoutVars>
          <dgm:dir/>
          <dgm:resizeHandles val="exact"/>
        </dgm:presLayoutVars>
      </dgm:prSet>
      <dgm:spPr/>
      <dgm:t>
        <a:bodyPr/>
        <a:lstStyle/>
        <a:p>
          <a:endParaRPr lang="it-IT"/>
        </a:p>
      </dgm:t>
    </dgm:pt>
    <dgm:pt modelId="{AC6FF11E-5ED0-4B55-8C35-1BFA12A19201}" type="pres">
      <dgm:prSet presAssocID="{2E62FEB0-8CF1-4464-932F-9D2554BC3ECF}" presName="node" presStyleLbl="node1" presStyleIdx="0" presStyleCnt="6">
        <dgm:presLayoutVars>
          <dgm:bulletEnabled val="1"/>
        </dgm:presLayoutVars>
      </dgm:prSet>
      <dgm:spPr/>
      <dgm:t>
        <a:bodyPr/>
        <a:lstStyle/>
        <a:p>
          <a:endParaRPr lang="it-IT"/>
        </a:p>
      </dgm:t>
    </dgm:pt>
    <dgm:pt modelId="{0CA84BA2-C091-429C-9042-9BED69FEF40D}" type="pres">
      <dgm:prSet presAssocID="{2E62FEB0-8CF1-4464-932F-9D2554BC3ECF}" presName="spNode" presStyleCnt="0"/>
      <dgm:spPr/>
    </dgm:pt>
    <dgm:pt modelId="{B41D8976-D6DE-4AD5-AC26-7089710FC1DA}" type="pres">
      <dgm:prSet presAssocID="{360BC469-C695-4DE4-A39C-85F69D567D67}" presName="sibTrans" presStyleLbl="sibTrans1D1" presStyleIdx="0" presStyleCnt="6"/>
      <dgm:spPr/>
      <dgm:t>
        <a:bodyPr/>
        <a:lstStyle/>
        <a:p>
          <a:endParaRPr lang="it-IT"/>
        </a:p>
      </dgm:t>
    </dgm:pt>
    <dgm:pt modelId="{6C1FE7D8-E124-4D37-B160-F3F37711D2F4}" type="pres">
      <dgm:prSet presAssocID="{58E5639E-C475-4D86-B6FC-8143AB8A36E3}" presName="node" presStyleLbl="node1" presStyleIdx="1" presStyleCnt="6">
        <dgm:presLayoutVars>
          <dgm:bulletEnabled val="1"/>
        </dgm:presLayoutVars>
      </dgm:prSet>
      <dgm:spPr/>
      <dgm:t>
        <a:bodyPr/>
        <a:lstStyle/>
        <a:p>
          <a:endParaRPr lang="it-IT"/>
        </a:p>
      </dgm:t>
    </dgm:pt>
    <dgm:pt modelId="{C8BD1855-520B-449D-8D30-A1473CE3176D}" type="pres">
      <dgm:prSet presAssocID="{58E5639E-C475-4D86-B6FC-8143AB8A36E3}" presName="spNode" presStyleCnt="0"/>
      <dgm:spPr/>
    </dgm:pt>
    <dgm:pt modelId="{D4D673E2-A144-4842-B208-6884808C298D}" type="pres">
      <dgm:prSet presAssocID="{2AF5DDD2-77EE-4576-A548-2A7083C92AA8}" presName="sibTrans" presStyleLbl="sibTrans1D1" presStyleIdx="1" presStyleCnt="6"/>
      <dgm:spPr/>
      <dgm:t>
        <a:bodyPr/>
        <a:lstStyle/>
        <a:p>
          <a:endParaRPr lang="it-IT"/>
        </a:p>
      </dgm:t>
    </dgm:pt>
    <dgm:pt modelId="{522FBAB0-F71F-4B7C-AF32-A71ADE787C16}" type="pres">
      <dgm:prSet presAssocID="{1CF2130D-2A20-4847-BA51-B524652E118C}" presName="node" presStyleLbl="node1" presStyleIdx="2" presStyleCnt="6">
        <dgm:presLayoutVars>
          <dgm:bulletEnabled val="1"/>
        </dgm:presLayoutVars>
      </dgm:prSet>
      <dgm:spPr/>
      <dgm:t>
        <a:bodyPr/>
        <a:lstStyle/>
        <a:p>
          <a:endParaRPr lang="it-IT"/>
        </a:p>
      </dgm:t>
    </dgm:pt>
    <dgm:pt modelId="{1871D471-DA28-438B-B076-1D7BF5DEBBFD}" type="pres">
      <dgm:prSet presAssocID="{1CF2130D-2A20-4847-BA51-B524652E118C}" presName="spNode" presStyleCnt="0"/>
      <dgm:spPr/>
    </dgm:pt>
    <dgm:pt modelId="{692645C3-DF41-44B2-B8EF-68FA201FFE3F}" type="pres">
      <dgm:prSet presAssocID="{58422CDB-3E9D-4C73-A8CA-3AFCC5E33E93}" presName="sibTrans" presStyleLbl="sibTrans1D1" presStyleIdx="2" presStyleCnt="6"/>
      <dgm:spPr/>
      <dgm:t>
        <a:bodyPr/>
        <a:lstStyle/>
        <a:p>
          <a:endParaRPr lang="it-IT"/>
        </a:p>
      </dgm:t>
    </dgm:pt>
    <dgm:pt modelId="{DD88AC7F-CE98-4065-B697-C7A3A7D9911A}" type="pres">
      <dgm:prSet presAssocID="{876D9CFE-930B-4821-9F87-8055B84B91B4}" presName="node" presStyleLbl="node1" presStyleIdx="3" presStyleCnt="6">
        <dgm:presLayoutVars>
          <dgm:bulletEnabled val="1"/>
        </dgm:presLayoutVars>
      </dgm:prSet>
      <dgm:spPr/>
      <dgm:t>
        <a:bodyPr/>
        <a:lstStyle/>
        <a:p>
          <a:endParaRPr lang="it-IT"/>
        </a:p>
      </dgm:t>
    </dgm:pt>
    <dgm:pt modelId="{9D911AAB-AE38-4377-AB5F-244D379BC094}" type="pres">
      <dgm:prSet presAssocID="{876D9CFE-930B-4821-9F87-8055B84B91B4}" presName="spNode" presStyleCnt="0"/>
      <dgm:spPr/>
    </dgm:pt>
    <dgm:pt modelId="{706BA6DA-2174-4DD4-9C9A-B1AC4BC5279F}" type="pres">
      <dgm:prSet presAssocID="{4A8ECA4E-04DC-4781-B68B-714BE3BBDBD9}" presName="sibTrans" presStyleLbl="sibTrans1D1" presStyleIdx="3" presStyleCnt="6"/>
      <dgm:spPr/>
      <dgm:t>
        <a:bodyPr/>
        <a:lstStyle/>
        <a:p>
          <a:endParaRPr lang="it-IT"/>
        </a:p>
      </dgm:t>
    </dgm:pt>
    <dgm:pt modelId="{8A0AFDC9-0856-4DCB-B779-D36524061BF0}" type="pres">
      <dgm:prSet presAssocID="{F4D49FBC-E5ED-401E-BD4C-145AF9ECAEBF}" presName="node" presStyleLbl="node1" presStyleIdx="4" presStyleCnt="6">
        <dgm:presLayoutVars>
          <dgm:bulletEnabled val="1"/>
        </dgm:presLayoutVars>
      </dgm:prSet>
      <dgm:spPr/>
      <dgm:t>
        <a:bodyPr/>
        <a:lstStyle/>
        <a:p>
          <a:endParaRPr lang="it-IT"/>
        </a:p>
      </dgm:t>
    </dgm:pt>
    <dgm:pt modelId="{17E8732B-7396-44CE-AA45-1A1C6BB92897}" type="pres">
      <dgm:prSet presAssocID="{F4D49FBC-E5ED-401E-BD4C-145AF9ECAEBF}" presName="spNode" presStyleCnt="0"/>
      <dgm:spPr/>
    </dgm:pt>
    <dgm:pt modelId="{C236A641-490C-48F1-82DF-A0B2BAFAEA50}" type="pres">
      <dgm:prSet presAssocID="{52F8C567-43BE-41CC-B45B-66914DD21755}" presName="sibTrans" presStyleLbl="sibTrans1D1" presStyleIdx="4" presStyleCnt="6"/>
      <dgm:spPr/>
      <dgm:t>
        <a:bodyPr/>
        <a:lstStyle/>
        <a:p>
          <a:endParaRPr lang="it-IT"/>
        </a:p>
      </dgm:t>
    </dgm:pt>
    <dgm:pt modelId="{046A47B4-BAB7-4A7E-9083-B633E59B67FC}" type="pres">
      <dgm:prSet presAssocID="{B5E8EA94-A2B4-4F0E-9A5C-735103B8F6E8}" presName="node" presStyleLbl="node1" presStyleIdx="5" presStyleCnt="6">
        <dgm:presLayoutVars>
          <dgm:bulletEnabled val="1"/>
        </dgm:presLayoutVars>
      </dgm:prSet>
      <dgm:spPr/>
      <dgm:t>
        <a:bodyPr/>
        <a:lstStyle/>
        <a:p>
          <a:endParaRPr lang="it-IT"/>
        </a:p>
      </dgm:t>
    </dgm:pt>
    <dgm:pt modelId="{A0E7A91A-CC46-40BF-A6E0-13DE85EE5A7F}" type="pres">
      <dgm:prSet presAssocID="{B5E8EA94-A2B4-4F0E-9A5C-735103B8F6E8}" presName="spNode" presStyleCnt="0"/>
      <dgm:spPr/>
    </dgm:pt>
    <dgm:pt modelId="{61A54869-CBCB-4941-88D4-6852AC31FA88}" type="pres">
      <dgm:prSet presAssocID="{438CDF64-68BC-45C3-BF29-EF56D136C8D6}" presName="sibTrans" presStyleLbl="sibTrans1D1" presStyleIdx="5" presStyleCnt="6"/>
      <dgm:spPr/>
      <dgm:t>
        <a:bodyPr/>
        <a:lstStyle/>
        <a:p>
          <a:endParaRPr lang="it-IT"/>
        </a:p>
      </dgm:t>
    </dgm:pt>
  </dgm:ptLst>
  <dgm:cxnLst>
    <dgm:cxn modelId="{A17159F8-BF24-4067-89A8-CAFB052CCF51}" type="presOf" srcId="{58E5639E-C475-4D86-B6FC-8143AB8A36E3}" destId="{6C1FE7D8-E124-4D37-B160-F3F37711D2F4}" srcOrd="0" destOrd="0" presId="urn:microsoft.com/office/officeart/2005/8/layout/cycle6"/>
    <dgm:cxn modelId="{5C207525-DA86-47EC-BAAA-7E8FE4EF1134}" type="presOf" srcId="{4A8ECA4E-04DC-4781-B68B-714BE3BBDBD9}" destId="{706BA6DA-2174-4DD4-9C9A-B1AC4BC5279F}" srcOrd="0" destOrd="0" presId="urn:microsoft.com/office/officeart/2005/8/layout/cycle6"/>
    <dgm:cxn modelId="{E3914D48-3053-4FBB-BB4B-8F83ADD6C539}" type="presOf" srcId="{438CDF64-68BC-45C3-BF29-EF56D136C8D6}" destId="{61A54869-CBCB-4941-88D4-6852AC31FA88}" srcOrd="0" destOrd="0" presId="urn:microsoft.com/office/officeart/2005/8/layout/cycle6"/>
    <dgm:cxn modelId="{A0E85F80-A442-48EB-B470-30E4BA6A446C}" srcId="{62D0A32E-6656-4BA7-BFE8-9ACC7001C174}" destId="{1CF2130D-2A20-4847-BA51-B524652E118C}" srcOrd="2" destOrd="0" parTransId="{9D0F6A53-A83B-4836-B7DF-D8E419656B00}" sibTransId="{58422CDB-3E9D-4C73-A8CA-3AFCC5E33E93}"/>
    <dgm:cxn modelId="{35B589CE-FAF3-4C30-809E-A11C71EFCA28}" srcId="{62D0A32E-6656-4BA7-BFE8-9ACC7001C174}" destId="{F4D49FBC-E5ED-401E-BD4C-145AF9ECAEBF}" srcOrd="4" destOrd="0" parTransId="{95A0C9E3-E306-4042-8F83-12D92CD23BEC}" sibTransId="{52F8C567-43BE-41CC-B45B-66914DD21755}"/>
    <dgm:cxn modelId="{ED55100E-6511-450C-99AB-04E51CB90F14}" srcId="{62D0A32E-6656-4BA7-BFE8-9ACC7001C174}" destId="{B5E8EA94-A2B4-4F0E-9A5C-735103B8F6E8}" srcOrd="5" destOrd="0" parTransId="{B6B12E22-DA5C-428D-8B9E-4E55E645609D}" sibTransId="{438CDF64-68BC-45C3-BF29-EF56D136C8D6}"/>
    <dgm:cxn modelId="{0CD6A86E-3EAB-4EF3-BBC0-4BBA1B745587}" type="presOf" srcId="{876D9CFE-930B-4821-9F87-8055B84B91B4}" destId="{DD88AC7F-CE98-4065-B697-C7A3A7D9911A}" srcOrd="0" destOrd="0" presId="urn:microsoft.com/office/officeart/2005/8/layout/cycle6"/>
    <dgm:cxn modelId="{5430B603-39DB-4A1D-ACC2-5B26807DF684}" type="presOf" srcId="{1CF2130D-2A20-4847-BA51-B524652E118C}" destId="{522FBAB0-F71F-4B7C-AF32-A71ADE787C16}" srcOrd="0" destOrd="0" presId="urn:microsoft.com/office/officeart/2005/8/layout/cycle6"/>
    <dgm:cxn modelId="{5E469667-61E7-4A3A-86A3-E17E7B8C6F91}" srcId="{62D0A32E-6656-4BA7-BFE8-9ACC7001C174}" destId="{2E62FEB0-8CF1-4464-932F-9D2554BC3ECF}" srcOrd="0" destOrd="0" parTransId="{2E85683D-9A4D-4DE8-9C8E-2DB2A2DACECE}" sibTransId="{360BC469-C695-4DE4-A39C-85F69D567D67}"/>
    <dgm:cxn modelId="{477E0F46-495C-4B66-8DEC-254FE524CCE3}" type="presOf" srcId="{58422CDB-3E9D-4C73-A8CA-3AFCC5E33E93}" destId="{692645C3-DF41-44B2-B8EF-68FA201FFE3F}" srcOrd="0" destOrd="0" presId="urn:microsoft.com/office/officeart/2005/8/layout/cycle6"/>
    <dgm:cxn modelId="{DD2057F4-E6D2-4D93-ADC4-1C108F0F7D66}" type="presOf" srcId="{360BC469-C695-4DE4-A39C-85F69D567D67}" destId="{B41D8976-D6DE-4AD5-AC26-7089710FC1DA}" srcOrd="0" destOrd="0" presId="urn:microsoft.com/office/officeart/2005/8/layout/cycle6"/>
    <dgm:cxn modelId="{6BA26BE9-2684-42E9-B43A-1A3E5C7CA285}" type="presOf" srcId="{F4D49FBC-E5ED-401E-BD4C-145AF9ECAEBF}" destId="{8A0AFDC9-0856-4DCB-B779-D36524061BF0}" srcOrd="0" destOrd="0" presId="urn:microsoft.com/office/officeart/2005/8/layout/cycle6"/>
    <dgm:cxn modelId="{9989B7D0-FE23-473C-B0D9-B9FA14E26020}" srcId="{62D0A32E-6656-4BA7-BFE8-9ACC7001C174}" destId="{876D9CFE-930B-4821-9F87-8055B84B91B4}" srcOrd="3" destOrd="0" parTransId="{79D14568-44AC-461E-892D-25F3A217844C}" sibTransId="{4A8ECA4E-04DC-4781-B68B-714BE3BBDBD9}"/>
    <dgm:cxn modelId="{098AB325-2AC8-48AE-9829-80AA550002F8}" type="presOf" srcId="{62D0A32E-6656-4BA7-BFE8-9ACC7001C174}" destId="{822376E9-0B09-4112-AA9B-E00AC80D0BB9}" srcOrd="0" destOrd="0" presId="urn:microsoft.com/office/officeart/2005/8/layout/cycle6"/>
    <dgm:cxn modelId="{7C139707-512B-4282-B328-08BB9D779ACF}" type="presOf" srcId="{2AF5DDD2-77EE-4576-A548-2A7083C92AA8}" destId="{D4D673E2-A144-4842-B208-6884808C298D}" srcOrd="0" destOrd="0" presId="urn:microsoft.com/office/officeart/2005/8/layout/cycle6"/>
    <dgm:cxn modelId="{58C6D951-3B68-45F0-BE61-11C7CB717AC6}" type="presOf" srcId="{2E62FEB0-8CF1-4464-932F-9D2554BC3ECF}" destId="{AC6FF11E-5ED0-4B55-8C35-1BFA12A19201}" srcOrd="0" destOrd="0" presId="urn:microsoft.com/office/officeart/2005/8/layout/cycle6"/>
    <dgm:cxn modelId="{B77531E3-82F0-4B90-81B7-8CCD661C12F2}" type="presOf" srcId="{B5E8EA94-A2B4-4F0E-9A5C-735103B8F6E8}" destId="{046A47B4-BAB7-4A7E-9083-B633E59B67FC}" srcOrd="0" destOrd="0" presId="urn:microsoft.com/office/officeart/2005/8/layout/cycle6"/>
    <dgm:cxn modelId="{4E736492-7413-429F-B758-0D0B358B7D99}" srcId="{62D0A32E-6656-4BA7-BFE8-9ACC7001C174}" destId="{58E5639E-C475-4D86-B6FC-8143AB8A36E3}" srcOrd="1" destOrd="0" parTransId="{CEE1FBE9-3656-48C8-945D-52DA12E3F9C2}" sibTransId="{2AF5DDD2-77EE-4576-A548-2A7083C92AA8}"/>
    <dgm:cxn modelId="{C5B71E81-6F56-4E9E-BF5A-581FB7D5205E}" type="presOf" srcId="{52F8C567-43BE-41CC-B45B-66914DD21755}" destId="{C236A641-490C-48F1-82DF-A0B2BAFAEA50}" srcOrd="0" destOrd="0" presId="urn:microsoft.com/office/officeart/2005/8/layout/cycle6"/>
    <dgm:cxn modelId="{31BE008B-94E8-4A8D-B55E-AC72F90749C6}" type="presParOf" srcId="{822376E9-0B09-4112-AA9B-E00AC80D0BB9}" destId="{AC6FF11E-5ED0-4B55-8C35-1BFA12A19201}" srcOrd="0" destOrd="0" presId="urn:microsoft.com/office/officeart/2005/8/layout/cycle6"/>
    <dgm:cxn modelId="{007B613B-2C8C-4E29-8560-DA92AA30BAB8}" type="presParOf" srcId="{822376E9-0B09-4112-AA9B-E00AC80D0BB9}" destId="{0CA84BA2-C091-429C-9042-9BED69FEF40D}" srcOrd="1" destOrd="0" presId="urn:microsoft.com/office/officeart/2005/8/layout/cycle6"/>
    <dgm:cxn modelId="{9959FA2F-2903-45A4-8B12-6453C98B922E}" type="presParOf" srcId="{822376E9-0B09-4112-AA9B-E00AC80D0BB9}" destId="{B41D8976-D6DE-4AD5-AC26-7089710FC1DA}" srcOrd="2" destOrd="0" presId="urn:microsoft.com/office/officeart/2005/8/layout/cycle6"/>
    <dgm:cxn modelId="{588CC2ED-A935-4B71-8E18-1181789AF60A}" type="presParOf" srcId="{822376E9-0B09-4112-AA9B-E00AC80D0BB9}" destId="{6C1FE7D8-E124-4D37-B160-F3F37711D2F4}" srcOrd="3" destOrd="0" presId="urn:microsoft.com/office/officeart/2005/8/layout/cycle6"/>
    <dgm:cxn modelId="{28B04290-421F-4381-BB52-CAF439EF7083}" type="presParOf" srcId="{822376E9-0B09-4112-AA9B-E00AC80D0BB9}" destId="{C8BD1855-520B-449D-8D30-A1473CE3176D}" srcOrd="4" destOrd="0" presId="urn:microsoft.com/office/officeart/2005/8/layout/cycle6"/>
    <dgm:cxn modelId="{90516D0B-191D-458B-AD54-3C8BBDCF3655}" type="presParOf" srcId="{822376E9-0B09-4112-AA9B-E00AC80D0BB9}" destId="{D4D673E2-A144-4842-B208-6884808C298D}" srcOrd="5" destOrd="0" presId="urn:microsoft.com/office/officeart/2005/8/layout/cycle6"/>
    <dgm:cxn modelId="{214E4164-7E5A-4121-B9FC-8881D4033F5E}" type="presParOf" srcId="{822376E9-0B09-4112-AA9B-E00AC80D0BB9}" destId="{522FBAB0-F71F-4B7C-AF32-A71ADE787C16}" srcOrd="6" destOrd="0" presId="urn:microsoft.com/office/officeart/2005/8/layout/cycle6"/>
    <dgm:cxn modelId="{5131A96A-5C2E-4A87-8C26-8DBAEF85153C}" type="presParOf" srcId="{822376E9-0B09-4112-AA9B-E00AC80D0BB9}" destId="{1871D471-DA28-438B-B076-1D7BF5DEBBFD}" srcOrd="7" destOrd="0" presId="urn:microsoft.com/office/officeart/2005/8/layout/cycle6"/>
    <dgm:cxn modelId="{B4AEC1B1-9220-407A-B466-85F70DBC260F}" type="presParOf" srcId="{822376E9-0B09-4112-AA9B-E00AC80D0BB9}" destId="{692645C3-DF41-44B2-B8EF-68FA201FFE3F}" srcOrd="8" destOrd="0" presId="urn:microsoft.com/office/officeart/2005/8/layout/cycle6"/>
    <dgm:cxn modelId="{AD4215D1-385C-4C8D-9056-48EAB89A1FDD}" type="presParOf" srcId="{822376E9-0B09-4112-AA9B-E00AC80D0BB9}" destId="{DD88AC7F-CE98-4065-B697-C7A3A7D9911A}" srcOrd="9" destOrd="0" presId="urn:microsoft.com/office/officeart/2005/8/layout/cycle6"/>
    <dgm:cxn modelId="{7CFB5D26-6F52-48E8-AE9E-047F38DED5C2}" type="presParOf" srcId="{822376E9-0B09-4112-AA9B-E00AC80D0BB9}" destId="{9D911AAB-AE38-4377-AB5F-244D379BC094}" srcOrd="10" destOrd="0" presId="urn:microsoft.com/office/officeart/2005/8/layout/cycle6"/>
    <dgm:cxn modelId="{81DFA4A9-C957-4F12-9228-D867C8A6FA46}" type="presParOf" srcId="{822376E9-0B09-4112-AA9B-E00AC80D0BB9}" destId="{706BA6DA-2174-4DD4-9C9A-B1AC4BC5279F}" srcOrd="11" destOrd="0" presId="urn:microsoft.com/office/officeart/2005/8/layout/cycle6"/>
    <dgm:cxn modelId="{6019D118-5359-4DF9-9642-4AC18F0532AB}" type="presParOf" srcId="{822376E9-0B09-4112-AA9B-E00AC80D0BB9}" destId="{8A0AFDC9-0856-4DCB-B779-D36524061BF0}" srcOrd="12" destOrd="0" presId="urn:microsoft.com/office/officeart/2005/8/layout/cycle6"/>
    <dgm:cxn modelId="{F6CD1754-0F81-405A-BFA3-AC93EAF04D50}" type="presParOf" srcId="{822376E9-0B09-4112-AA9B-E00AC80D0BB9}" destId="{17E8732B-7396-44CE-AA45-1A1C6BB92897}" srcOrd="13" destOrd="0" presId="urn:microsoft.com/office/officeart/2005/8/layout/cycle6"/>
    <dgm:cxn modelId="{84BD005A-AD5A-4448-A4EB-BA9D9B9D04A3}" type="presParOf" srcId="{822376E9-0B09-4112-AA9B-E00AC80D0BB9}" destId="{C236A641-490C-48F1-82DF-A0B2BAFAEA50}" srcOrd="14" destOrd="0" presId="urn:microsoft.com/office/officeart/2005/8/layout/cycle6"/>
    <dgm:cxn modelId="{589FC0D9-83A5-4F93-B758-D386EDEE49F1}" type="presParOf" srcId="{822376E9-0B09-4112-AA9B-E00AC80D0BB9}" destId="{046A47B4-BAB7-4A7E-9083-B633E59B67FC}" srcOrd="15" destOrd="0" presId="urn:microsoft.com/office/officeart/2005/8/layout/cycle6"/>
    <dgm:cxn modelId="{29C75D61-4F73-4807-ADCE-27E7A92A8865}" type="presParOf" srcId="{822376E9-0B09-4112-AA9B-E00AC80D0BB9}" destId="{A0E7A91A-CC46-40BF-A6E0-13DE85EE5A7F}" srcOrd="16" destOrd="0" presId="urn:microsoft.com/office/officeart/2005/8/layout/cycle6"/>
    <dgm:cxn modelId="{EBA635DA-6EA0-4854-82CB-A75D50DEE3A2}" type="presParOf" srcId="{822376E9-0B09-4112-AA9B-E00AC80D0BB9}" destId="{61A54869-CBCB-4941-88D4-6852AC31FA8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8D9BC-30AA-4FC1-8774-A61B6C230A2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it-IT"/>
        </a:p>
      </dgm:t>
    </dgm:pt>
    <dgm:pt modelId="{DA01D5F5-7F8B-4E57-BB7B-ECA2BD8FC185}">
      <dgm:prSet phldrT="[Testo]"/>
      <dgm:spPr>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dgm:spPr>
      <dgm:t>
        <a:bodyPr/>
        <a:lstStyle/>
        <a:p>
          <a:r>
            <a:rPr lang="it-IT" dirty="0" smtClean="0"/>
            <a:t>Ispezioni programmate</a:t>
          </a:r>
          <a:endParaRPr lang="it-IT" dirty="0"/>
        </a:p>
      </dgm:t>
    </dgm:pt>
    <dgm:pt modelId="{B2A3E808-0C1A-469D-A1F4-3A98780B5A00}" type="parTrans" cxnId="{A48C365E-4C17-4122-AB5A-C3C8741C9659}">
      <dgm:prSet/>
      <dgm:spPr/>
      <dgm:t>
        <a:bodyPr/>
        <a:lstStyle/>
        <a:p>
          <a:endParaRPr lang="it-IT"/>
        </a:p>
      </dgm:t>
    </dgm:pt>
    <dgm:pt modelId="{A3AA1856-EEA3-4158-AE81-C627E291743B}" type="sibTrans" cxnId="{A48C365E-4C17-4122-AB5A-C3C8741C9659}">
      <dgm:prSet/>
      <dgm:spPr/>
      <dgm:t>
        <a:bodyPr/>
        <a:lstStyle/>
        <a:p>
          <a:endParaRPr lang="it-IT"/>
        </a:p>
      </dgm:t>
    </dgm:pt>
    <dgm:pt modelId="{8C47025A-40F7-418D-A96A-12309CD23FB4}">
      <dgm:prSet phldrT="[Testo]"/>
      <dgm:spPr>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dgm:spPr>
      <dgm:t>
        <a:bodyPr/>
        <a:lstStyle/>
        <a:p>
          <a:r>
            <a:rPr lang="it-IT" dirty="0" smtClean="0"/>
            <a:t>Ispezioni straordinarie</a:t>
          </a:r>
          <a:endParaRPr lang="it-IT" dirty="0"/>
        </a:p>
      </dgm:t>
    </dgm:pt>
    <dgm:pt modelId="{21E57EF7-48C0-4D40-9C19-5E2E82BD8BC3}" type="parTrans" cxnId="{053F63E5-EE40-4992-B255-F9AC30516699}">
      <dgm:prSet/>
      <dgm:spPr/>
      <dgm:t>
        <a:bodyPr/>
        <a:lstStyle/>
        <a:p>
          <a:endParaRPr lang="it-IT"/>
        </a:p>
      </dgm:t>
    </dgm:pt>
    <dgm:pt modelId="{51F2E600-9085-4FE7-A518-CB5197196F7F}" type="sibTrans" cxnId="{053F63E5-EE40-4992-B255-F9AC30516699}">
      <dgm:prSet/>
      <dgm:spPr/>
      <dgm:t>
        <a:bodyPr/>
        <a:lstStyle/>
        <a:p>
          <a:endParaRPr lang="it-IT"/>
        </a:p>
      </dgm:t>
    </dgm:pt>
    <dgm:pt modelId="{A5115C0F-F6B5-4806-8D70-06E17D5BD667}">
      <dgm:prSet phldrT="[Testo]"/>
      <dgm:spPr>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dgm:spPr>
      <dgm:t>
        <a:bodyPr/>
        <a:lstStyle/>
        <a:p>
          <a:r>
            <a:rPr lang="it-IT" dirty="0" smtClean="0"/>
            <a:t>Ispezioni su segnalazioni o disposte dall’Autorità Giudiziaria</a:t>
          </a:r>
          <a:endParaRPr lang="it-IT" dirty="0"/>
        </a:p>
      </dgm:t>
    </dgm:pt>
    <dgm:pt modelId="{6A0945DE-644D-47EA-B462-E75AC77733CC}" type="parTrans" cxnId="{AB541231-FADF-410C-A142-AF55718B2365}">
      <dgm:prSet/>
      <dgm:spPr/>
      <dgm:t>
        <a:bodyPr/>
        <a:lstStyle/>
        <a:p>
          <a:endParaRPr lang="it-IT"/>
        </a:p>
      </dgm:t>
    </dgm:pt>
    <dgm:pt modelId="{F5E83770-A9F6-4B04-BFCC-FA2970A53056}" type="sibTrans" cxnId="{AB541231-FADF-410C-A142-AF55718B2365}">
      <dgm:prSet/>
      <dgm:spPr/>
      <dgm:t>
        <a:bodyPr/>
        <a:lstStyle/>
        <a:p>
          <a:endParaRPr lang="it-IT"/>
        </a:p>
      </dgm:t>
    </dgm:pt>
    <dgm:pt modelId="{D6F0D019-F56A-4DA5-8042-22AEE6478ACE}">
      <dgm:prSet phldrT="[Testo]"/>
      <dgm:spPr/>
      <dgm:t>
        <a:bodyPr/>
        <a:lstStyle/>
        <a:p>
          <a:r>
            <a:rPr lang="it-IT" dirty="0" smtClean="0">
              <a:solidFill>
                <a:srgbClr val="002060"/>
              </a:solidFill>
            </a:rPr>
            <a:t>Attività di controllo svolte da ARPA Molise</a:t>
          </a:r>
          <a:endParaRPr lang="it-IT" dirty="0">
            <a:solidFill>
              <a:srgbClr val="002060"/>
            </a:solidFill>
          </a:endParaRPr>
        </a:p>
      </dgm:t>
    </dgm:pt>
    <dgm:pt modelId="{12B3C3E2-26DF-4E6B-9751-2FAF94FD563A}" type="parTrans" cxnId="{68790E49-2031-4380-A117-15594E27ACF0}">
      <dgm:prSet/>
      <dgm:spPr/>
      <dgm:t>
        <a:bodyPr/>
        <a:lstStyle/>
        <a:p>
          <a:endParaRPr lang="it-IT"/>
        </a:p>
      </dgm:t>
    </dgm:pt>
    <dgm:pt modelId="{D3307BA8-C042-462A-BDDC-EAD075AA05F9}" type="sibTrans" cxnId="{68790E49-2031-4380-A117-15594E27ACF0}">
      <dgm:prSet/>
      <dgm:spPr/>
      <dgm:t>
        <a:bodyPr/>
        <a:lstStyle/>
        <a:p>
          <a:endParaRPr lang="it-IT"/>
        </a:p>
      </dgm:t>
    </dgm:pt>
    <dgm:pt modelId="{16E73E53-DCAD-4A4E-B6C0-E01CEC86F2FB}" type="pres">
      <dgm:prSet presAssocID="{CA48D9BC-30AA-4FC1-8774-A61B6C230A2D}" presName="Name0" presStyleCnt="0">
        <dgm:presLayoutVars>
          <dgm:chMax val="4"/>
          <dgm:resizeHandles val="exact"/>
        </dgm:presLayoutVars>
      </dgm:prSet>
      <dgm:spPr/>
      <dgm:t>
        <a:bodyPr/>
        <a:lstStyle/>
        <a:p>
          <a:endParaRPr lang="it-IT"/>
        </a:p>
      </dgm:t>
    </dgm:pt>
    <dgm:pt modelId="{6C392507-E2FD-4F25-B57E-55C60C35A6AB}" type="pres">
      <dgm:prSet presAssocID="{CA48D9BC-30AA-4FC1-8774-A61B6C230A2D}" presName="ellipse" presStyleLbl="trBgShp" presStyleIdx="0" presStyleCnt="1" custLinFactNeighborX="4661" custLinFactNeighborY="-2478"/>
      <dgm:spPr/>
    </dgm:pt>
    <dgm:pt modelId="{D2EABC63-C0D9-4E85-B826-993E0B0D2026}" type="pres">
      <dgm:prSet presAssocID="{CA48D9BC-30AA-4FC1-8774-A61B6C230A2D}" presName="arrow1" presStyleLbl="fgShp" presStyleIdx="0" presStyleCnt="1" custLinFactNeighborY="-10540"/>
      <dgm:spPr/>
    </dgm:pt>
    <dgm:pt modelId="{DD43708C-2BBB-45A0-B209-20991F64AF0E}" type="pres">
      <dgm:prSet presAssocID="{CA48D9BC-30AA-4FC1-8774-A61B6C230A2D}" presName="rectangle" presStyleLbl="revTx" presStyleIdx="0" presStyleCnt="1">
        <dgm:presLayoutVars>
          <dgm:bulletEnabled val="1"/>
        </dgm:presLayoutVars>
      </dgm:prSet>
      <dgm:spPr/>
      <dgm:t>
        <a:bodyPr/>
        <a:lstStyle/>
        <a:p>
          <a:endParaRPr lang="it-IT"/>
        </a:p>
      </dgm:t>
    </dgm:pt>
    <dgm:pt modelId="{B8DF3152-AD91-478D-AC38-0AB392C7A858}" type="pres">
      <dgm:prSet presAssocID="{8C47025A-40F7-418D-A96A-12309CD23FB4}" presName="item1" presStyleLbl="node1" presStyleIdx="0" presStyleCnt="3" custLinFactNeighborX="-10444" custLinFactNeighborY="-2613">
        <dgm:presLayoutVars>
          <dgm:bulletEnabled val="1"/>
        </dgm:presLayoutVars>
      </dgm:prSet>
      <dgm:spPr/>
      <dgm:t>
        <a:bodyPr/>
        <a:lstStyle/>
        <a:p>
          <a:endParaRPr lang="it-IT"/>
        </a:p>
      </dgm:t>
    </dgm:pt>
    <dgm:pt modelId="{6EA78418-5193-48A4-9E90-19CCB6E93770}" type="pres">
      <dgm:prSet presAssocID="{A5115C0F-F6B5-4806-8D70-06E17D5BD667}" presName="item2" presStyleLbl="node1" presStyleIdx="1" presStyleCnt="3" custLinFactNeighborX="-1389" custLinFactNeighborY="-9489">
        <dgm:presLayoutVars>
          <dgm:bulletEnabled val="1"/>
        </dgm:presLayoutVars>
      </dgm:prSet>
      <dgm:spPr/>
      <dgm:t>
        <a:bodyPr/>
        <a:lstStyle/>
        <a:p>
          <a:endParaRPr lang="it-IT"/>
        </a:p>
      </dgm:t>
    </dgm:pt>
    <dgm:pt modelId="{ECEE0A6C-4ADA-4A92-A6DC-79451C11524C}" type="pres">
      <dgm:prSet presAssocID="{D6F0D019-F56A-4DA5-8042-22AEE6478ACE}" presName="item3" presStyleLbl="node1" presStyleIdx="2" presStyleCnt="3" custLinFactNeighborX="8889" custLinFactNeighborY="-4211">
        <dgm:presLayoutVars>
          <dgm:bulletEnabled val="1"/>
        </dgm:presLayoutVars>
      </dgm:prSet>
      <dgm:spPr/>
      <dgm:t>
        <a:bodyPr/>
        <a:lstStyle/>
        <a:p>
          <a:endParaRPr lang="it-IT"/>
        </a:p>
      </dgm:t>
    </dgm:pt>
    <dgm:pt modelId="{A762D502-DFD4-4190-945C-995CF4068631}" type="pres">
      <dgm:prSet presAssocID="{CA48D9BC-30AA-4FC1-8774-A61B6C230A2D}" presName="funnel" presStyleLbl="trAlignAcc1" presStyleIdx="0" presStyleCnt="1" custLinFactNeighborX="0" custLinFactNeighborY="-1143"/>
      <dgm:spPr/>
    </dgm:pt>
  </dgm:ptLst>
  <dgm:cxnLst>
    <dgm:cxn modelId="{8826B78F-923E-412B-A42D-265369D2AF73}" type="presOf" srcId="{D6F0D019-F56A-4DA5-8042-22AEE6478ACE}" destId="{DD43708C-2BBB-45A0-B209-20991F64AF0E}" srcOrd="0" destOrd="0" presId="urn:microsoft.com/office/officeart/2005/8/layout/funnel1"/>
    <dgm:cxn modelId="{A48C365E-4C17-4122-AB5A-C3C8741C9659}" srcId="{CA48D9BC-30AA-4FC1-8774-A61B6C230A2D}" destId="{DA01D5F5-7F8B-4E57-BB7B-ECA2BD8FC185}" srcOrd="0" destOrd="0" parTransId="{B2A3E808-0C1A-469D-A1F4-3A98780B5A00}" sibTransId="{A3AA1856-EEA3-4158-AE81-C627E291743B}"/>
    <dgm:cxn modelId="{6B3F8949-A3D2-4D3C-A694-9D48499088D9}" type="presOf" srcId="{8C47025A-40F7-418D-A96A-12309CD23FB4}" destId="{6EA78418-5193-48A4-9E90-19CCB6E93770}" srcOrd="0" destOrd="0" presId="urn:microsoft.com/office/officeart/2005/8/layout/funnel1"/>
    <dgm:cxn modelId="{AB541231-FADF-410C-A142-AF55718B2365}" srcId="{CA48D9BC-30AA-4FC1-8774-A61B6C230A2D}" destId="{A5115C0F-F6B5-4806-8D70-06E17D5BD667}" srcOrd="2" destOrd="0" parTransId="{6A0945DE-644D-47EA-B462-E75AC77733CC}" sibTransId="{F5E83770-A9F6-4B04-BFCC-FA2970A53056}"/>
    <dgm:cxn modelId="{61BA0D7A-D07D-4F9A-ADFC-2EF51EA3E618}" type="presOf" srcId="{DA01D5F5-7F8B-4E57-BB7B-ECA2BD8FC185}" destId="{ECEE0A6C-4ADA-4A92-A6DC-79451C11524C}" srcOrd="0" destOrd="0" presId="urn:microsoft.com/office/officeart/2005/8/layout/funnel1"/>
    <dgm:cxn modelId="{053F63E5-EE40-4992-B255-F9AC30516699}" srcId="{CA48D9BC-30AA-4FC1-8774-A61B6C230A2D}" destId="{8C47025A-40F7-418D-A96A-12309CD23FB4}" srcOrd="1" destOrd="0" parTransId="{21E57EF7-48C0-4D40-9C19-5E2E82BD8BC3}" sibTransId="{51F2E600-9085-4FE7-A518-CB5197196F7F}"/>
    <dgm:cxn modelId="{4E4F94CE-5439-4F67-B1E2-251E480D04BA}" type="presOf" srcId="{CA48D9BC-30AA-4FC1-8774-A61B6C230A2D}" destId="{16E73E53-DCAD-4A4E-B6C0-E01CEC86F2FB}" srcOrd="0" destOrd="0" presId="urn:microsoft.com/office/officeart/2005/8/layout/funnel1"/>
    <dgm:cxn modelId="{871A9DD2-D9C0-43F1-99AF-9C0B4FC8794D}" type="presOf" srcId="{A5115C0F-F6B5-4806-8D70-06E17D5BD667}" destId="{B8DF3152-AD91-478D-AC38-0AB392C7A858}" srcOrd="0" destOrd="0" presId="urn:microsoft.com/office/officeart/2005/8/layout/funnel1"/>
    <dgm:cxn modelId="{68790E49-2031-4380-A117-15594E27ACF0}" srcId="{CA48D9BC-30AA-4FC1-8774-A61B6C230A2D}" destId="{D6F0D019-F56A-4DA5-8042-22AEE6478ACE}" srcOrd="3" destOrd="0" parTransId="{12B3C3E2-26DF-4E6B-9751-2FAF94FD563A}" sibTransId="{D3307BA8-C042-462A-BDDC-EAD075AA05F9}"/>
    <dgm:cxn modelId="{BA6C1BD4-ECF6-4EDA-903C-FA3EC138EDD2}" type="presParOf" srcId="{16E73E53-DCAD-4A4E-B6C0-E01CEC86F2FB}" destId="{6C392507-E2FD-4F25-B57E-55C60C35A6AB}" srcOrd="0" destOrd="0" presId="urn:microsoft.com/office/officeart/2005/8/layout/funnel1"/>
    <dgm:cxn modelId="{3555BE87-DEC1-49E9-A1C8-5CC3A3484325}" type="presParOf" srcId="{16E73E53-DCAD-4A4E-B6C0-E01CEC86F2FB}" destId="{D2EABC63-C0D9-4E85-B826-993E0B0D2026}" srcOrd="1" destOrd="0" presId="urn:microsoft.com/office/officeart/2005/8/layout/funnel1"/>
    <dgm:cxn modelId="{472ED43E-4963-4839-9F28-7C67EF231378}" type="presParOf" srcId="{16E73E53-DCAD-4A4E-B6C0-E01CEC86F2FB}" destId="{DD43708C-2BBB-45A0-B209-20991F64AF0E}" srcOrd="2" destOrd="0" presId="urn:microsoft.com/office/officeart/2005/8/layout/funnel1"/>
    <dgm:cxn modelId="{04841FEC-CB0D-4CA0-8D42-BE5E93F900E9}" type="presParOf" srcId="{16E73E53-DCAD-4A4E-B6C0-E01CEC86F2FB}" destId="{B8DF3152-AD91-478D-AC38-0AB392C7A858}" srcOrd="3" destOrd="0" presId="urn:microsoft.com/office/officeart/2005/8/layout/funnel1"/>
    <dgm:cxn modelId="{EF94A178-43F9-40C7-9928-A982148007B5}" type="presParOf" srcId="{16E73E53-DCAD-4A4E-B6C0-E01CEC86F2FB}" destId="{6EA78418-5193-48A4-9E90-19CCB6E93770}" srcOrd="4" destOrd="0" presId="urn:microsoft.com/office/officeart/2005/8/layout/funnel1"/>
    <dgm:cxn modelId="{8456EC10-389C-4692-B900-2E663F63841E}" type="presParOf" srcId="{16E73E53-DCAD-4A4E-B6C0-E01CEC86F2FB}" destId="{ECEE0A6C-4ADA-4A92-A6DC-79451C11524C}" srcOrd="5" destOrd="0" presId="urn:microsoft.com/office/officeart/2005/8/layout/funnel1"/>
    <dgm:cxn modelId="{4218A683-93F3-435B-8B92-90504E47A171}" type="presParOf" srcId="{16E73E53-DCAD-4A4E-B6C0-E01CEC86F2FB}" destId="{A762D502-DFD4-4190-945C-995CF406863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83476-07E4-4622-93EA-7EAE8CF86D2A}" type="doc">
      <dgm:prSet loTypeId="urn:microsoft.com/office/officeart/2005/8/layout/pyramid1" loCatId="pyramid" qsTypeId="urn:microsoft.com/office/officeart/2005/8/quickstyle/simple1" qsCatId="simple" csTypeId="urn:microsoft.com/office/officeart/2005/8/colors/accent1_2" csCatId="accent1" phldr="1"/>
      <dgm:spPr/>
    </dgm:pt>
    <dgm:pt modelId="{32BE9CFC-BF06-49E3-A500-47A8F3F97294}" type="pres">
      <dgm:prSet presAssocID="{C5A83476-07E4-4622-93EA-7EAE8CF86D2A}" presName="Name0" presStyleCnt="0">
        <dgm:presLayoutVars>
          <dgm:dir/>
          <dgm:animLvl val="lvl"/>
          <dgm:resizeHandles val="exact"/>
        </dgm:presLayoutVars>
      </dgm:prSet>
      <dgm:spPr/>
    </dgm:pt>
  </dgm:ptLst>
  <dgm:cxnLst>
    <dgm:cxn modelId="{AA5B6D9A-A3B7-457E-8A99-17D1DBFC143A}" type="presOf" srcId="{C5A83476-07E4-4622-93EA-7EAE8CF86D2A}" destId="{32BE9CFC-BF06-49E3-A500-47A8F3F97294}"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03BB52-1402-46A7-A3EC-E5E9363052E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C0AAA1B3-3BC4-4410-B13D-C0BAFE19F952}">
      <dgm:prSet phldrT="[Testo]"/>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dgm:spPr>
      <dgm:t>
        <a:bodyPr/>
        <a:lstStyle/>
        <a:p>
          <a:pPr algn="ctr"/>
          <a:r>
            <a:rPr lang="it-IT" dirty="0" smtClean="0"/>
            <a:t>Preparazione</a:t>
          </a:r>
          <a:endParaRPr lang="it-IT" dirty="0"/>
        </a:p>
      </dgm:t>
    </dgm:pt>
    <dgm:pt modelId="{D30A6F87-DE55-4F7D-9E0E-AD2F1EC512D1}" type="parTrans" cxnId="{C7E17C2F-4BD7-4E8A-BF27-69D3D3EC464E}">
      <dgm:prSet/>
      <dgm:spPr/>
      <dgm:t>
        <a:bodyPr/>
        <a:lstStyle/>
        <a:p>
          <a:endParaRPr lang="it-IT"/>
        </a:p>
      </dgm:t>
    </dgm:pt>
    <dgm:pt modelId="{F4212967-5724-4D04-A61B-1F8B2C927B51}" type="sibTrans" cxnId="{C7E17C2F-4BD7-4E8A-BF27-69D3D3EC464E}">
      <dgm:prSet/>
      <dgm:spPr/>
      <dgm:t>
        <a:bodyPr/>
        <a:lstStyle/>
        <a:p>
          <a:endParaRPr lang="it-IT"/>
        </a:p>
      </dgm:t>
    </dgm:pt>
    <dgm:pt modelId="{81ED08D2-D8F6-434C-9723-3260BE62F04E}">
      <dgm:prSet phldrT="[Testo]"/>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dgm:spPr>
      <dgm:t>
        <a:bodyPr/>
        <a:lstStyle/>
        <a:p>
          <a:pPr algn="ctr"/>
          <a:r>
            <a:rPr lang="it-IT" dirty="0" smtClean="0"/>
            <a:t>Comunicazione al Gestore</a:t>
          </a:r>
          <a:endParaRPr lang="it-IT" dirty="0"/>
        </a:p>
      </dgm:t>
    </dgm:pt>
    <dgm:pt modelId="{CE94C73B-0E15-4B77-A2F4-5C85F3F515D5}" type="parTrans" cxnId="{0AFA6B94-D76B-499E-80D0-19BB1BACAA49}">
      <dgm:prSet/>
      <dgm:spPr/>
      <dgm:t>
        <a:bodyPr/>
        <a:lstStyle/>
        <a:p>
          <a:endParaRPr lang="it-IT"/>
        </a:p>
      </dgm:t>
    </dgm:pt>
    <dgm:pt modelId="{70E5094B-E4E7-4842-A623-753B5A752DEE}" type="sibTrans" cxnId="{0AFA6B94-D76B-499E-80D0-19BB1BACAA49}">
      <dgm:prSet/>
      <dgm:spPr/>
      <dgm:t>
        <a:bodyPr/>
        <a:lstStyle/>
        <a:p>
          <a:endParaRPr lang="it-IT"/>
        </a:p>
      </dgm:t>
    </dgm:pt>
    <dgm:pt modelId="{5FCD78C9-E681-486E-AC75-C353DE8EF4B5}">
      <dgm:prSet phldrT="[Testo]"/>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dgm:spPr>
      <dgm:t>
        <a:bodyPr/>
        <a:lstStyle/>
        <a:p>
          <a:pPr algn="ctr"/>
          <a:r>
            <a:rPr lang="it-IT" dirty="0" smtClean="0"/>
            <a:t>Visita in situ</a:t>
          </a:r>
          <a:endParaRPr lang="it-IT" dirty="0"/>
        </a:p>
      </dgm:t>
    </dgm:pt>
    <dgm:pt modelId="{0A80D2CB-7D1C-4ED2-AB8A-4DE6046CE173}" type="parTrans" cxnId="{C40D5B0B-41B4-484E-A5E4-71E38053F874}">
      <dgm:prSet/>
      <dgm:spPr/>
      <dgm:t>
        <a:bodyPr/>
        <a:lstStyle/>
        <a:p>
          <a:endParaRPr lang="it-IT"/>
        </a:p>
      </dgm:t>
    </dgm:pt>
    <dgm:pt modelId="{6B44B676-5CA9-4B35-9AB8-ABC26619A88E}" type="sibTrans" cxnId="{C40D5B0B-41B4-484E-A5E4-71E38053F874}">
      <dgm:prSet/>
      <dgm:spPr/>
      <dgm:t>
        <a:bodyPr/>
        <a:lstStyle/>
        <a:p>
          <a:endParaRPr lang="it-IT"/>
        </a:p>
      </dgm:t>
    </dgm:pt>
    <dgm:pt modelId="{3C4A4197-A7B0-421A-B00F-7BD23A1E1DB0}">
      <dgm:prSet/>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dgm:spPr>
      <dgm:t>
        <a:bodyPr/>
        <a:lstStyle/>
        <a:p>
          <a:pPr algn="ctr"/>
          <a:r>
            <a:rPr lang="it-IT" dirty="0" smtClean="0"/>
            <a:t>Eventuale campionamento di una o più matrici ambientali</a:t>
          </a:r>
          <a:endParaRPr lang="it-IT" dirty="0"/>
        </a:p>
      </dgm:t>
    </dgm:pt>
    <dgm:pt modelId="{20DCDBFF-740C-4F36-94E4-45F5FF53E1EF}" type="parTrans" cxnId="{3893A98C-4461-42CC-9BC5-CCD03B7D1DE8}">
      <dgm:prSet/>
      <dgm:spPr/>
      <dgm:t>
        <a:bodyPr/>
        <a:lstStyle/>
        <a:p>
          <a:endParaRPr lang="it-IT"/>
        </a:p>
      </dgm:t>
    </dgm:pt>
    <dgm:pt modelId="{75D9E8C7-5206-4FC5-9445-615D63C844ED}" type="sibTrans" cxnId="{3893A98C-4461-42CC-9BC5-CCD03B7D1DE8}">
      <dgm:prSet/>
      <dgm:spPr/>
      <dgm:t>
        <a:bodyPr/>
        <a:lstStyle/>
        <a:p>
          <a:endParaRPr lang="it-IT"/>
        </a:p>
      </dgm:t>
    </dgm:pt>
    <dgm:pt modelId="{D0E1CDF2-C9CC-451F-9D2E-66AC7EA2EEF6}">
      <dgm:prSet/>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dgm:spPr>
      <dgm:t>
        <a:bodyPr/>
        <a:lstStyle/>
        <a:p>
          <a:pPr algn="ctr"/>
          <a:r>
            <a:rPr lang="it-IT" dirty="0" smtClean="0"/>
            <a:t>Redazione della relazione finale</a:t>
          </a:r>
          <a:endParaRPr lang="it-IT" dirty="0"/>
        </a:p>
      </dgm:t>
    </dgm:pt>
    <dgm:pt modelId="{38ED0103-0AC2-406B-9BA9-81590ECFE3B4}" type="parTrans" cxnId="{32881D2D-FA26-45EF-AF4D-41749B59FD8E}">
      <dgm:prSet/>
      <dgm:spPr/>
      <dgm:t>
        <a:bodyPr/>
        <a:lstStyle/>
        <a:p>
          <a:endParaRPr lang="it-IT"/>
        </a:p>
      </dgm:t>
    </dgm:pt>
    <dgm:pt modelId="{362BDC8E-CE3D-4E4C-BBB5-DE66A23B49F8}" type="sibTrans" cxnId="{32881D2D-FA26-45EF-AF4D-41749B59FD8E}">
      <dgm:prSet/>
      <dgm:spPr/>
      <dgm:t>
        <a:bodyPr/>
        <a:lstStyle/>
        <a:p>
          <a:endParaRPr lang="it-IT"/>
        </a:p>
      </dgm:t>
    </dgm:pt>
    <dgm:pt modelId="{C3A9D7DF-B15A-484D-B4FE-E68C1D86DD82}" type="pres">
      <dgm:prSet presAssocID="{E703BB52-1402-46A7-A3EC-E5E9363052EC}" presName="outerComposite" presStyleCnt="0">
        <dgm:presLayoutVars>
          <dgm:chMax val="5"/>
          <dgm:dir/>
          <dgm:resizeHandles val="exact"/>
        </dgm:presLayoutVars>
      </dgm:prSet>
      <dgm:spPr/>
      <dgm:t>
        <a:bodyPr/>
        <a:lstStyle/>
        <a:p>
          <a:endParaRPr lang="it-IT"/>
        </a:p>
      </dgm:t>
    </dgm:pt>
    <dgm:pt modelId="{25AA346A-6298-4BF6-A219-DD29C16B3D63}" type="pres">
      <dgm:prSet presAssocID="{E703BB52-1402-46A7-A3EC-E5E9363052EC}" presName="dummyMaxCanvas" presStyleCnt="0">
        <dgm:presLayoutVars/>
      </dgm:prSet>
      <dgm:spPr/>
    </dgm:pt>
    <dgm:pt modelId="{419E3B35-3549-4D9D-B945-23F3F700049E}" type="pres">
      <dgm:prSet presAssocID="{E703BB52-1402-46A7-A3EC-E5E9363052EC}" presName="FiveNodes_1" presStyleLbl="node1" presStyleIdx="0" presStyleCnt="5" custLinFactNeighborX="921" custLinFactNeighborY="315">
        <dgm:presLayoutVars>
          <dgm:bulletEnabled val="1"/>
        </dgm:presLayoutVars>
      </dgm:prSet>
      <dgm:spPr>
        <a:prstGeom prst="round2DiagRect">
          <a:avLst/>
        </a:prstGeom>
      </dgm:spPr>
      <dgm:t>
        <a:bodyPr/>
        <a:lstStyle/>
        <a:p>
          <a:endParaRPr lang="it-IT"/>
        </a:p>
      </dgm:t>
    </dgm:pt>
    <dgm:pt modelId="{4390BA6F-A8E8-40BA-A921-76DCCCFFA0E7}" type="pres">
      <dgm:prSet presAssocID="{E703BB52-1402-46A7-A3EC-E5E9363052EC}" presName="FiveNodes_2" presStyleLbl="node1" presStyleIdx="1" presStyleCnt="5">
        <dgm:presLayoutVars>
          <dgm:bulletEnabled val="1"/>
        </dgm:presLayoutVars>
      </dgm:prSet>
      <dgm:spPr>
        <a:prstGeom prst="round2DiagRect">
          <a:avLst/>
        </a:prstGeom>
      </dgm:spPr>
      <dgm:t>
        <a:bodyPr/>
        <a:lstStyle/>
        <a:p>
          <a:endParaRPr lang="it-IT"/>
        </a:p>
      </dgm:t>
    </dgm:pt>
    <dgm:pt modelId="{EE3E9B90-3E7A-4AF4-906B-21741295B1A3}" type="pres">
      <dgm:prSet presAssocID="{E703BB52-1402-46A7-A3EC-E5E9363052EC}" presName="FiveNodes_3" presStyleLbl="node1" presStyleIdx="2" presStyleCnt="5">
        <dgm:presLayoutVars>
          <dgm:bulletEnabled val="1"/>
        </dgm:presLayoutVars>
      </dgm:prSet>
      <dgm:spPr>
        <a:prstGeom prst="round2DiagRect">
          <a:avLst/>
        </a:prstGeom>
      </dgm:spPr>
      <dgm:t>
        <a:bodyPr/>
        <a:lstStyle/>
        <a:p>
          <a:endParaRPr lang="it-IT"/>
        </a:p>
      </dgm:t>
    </dgm:pt>
    <dgm:pt modelId="{2D351FD8-9049-42B3-BD74-4F7A8FDE7B4D}" type="pres">
      <dgm:prSet presAssocID="{E703BB52-1402-46A7-A3EC-E5E9363052EC}" presName="FiveNodes_4" presStyleLbl="node1" presStyleIdx="3" presStyleCnt="5">
        <dgm:presLayoutVars>
          <dgm:bulletEnabled val="1"/>
        </dgm:presLayoutVars>
      </dgm:prSet>
      <dgm:spPr>
        <a:prstGeom prst="round2DiagRect">
          <a:avLst/>
        </a:prstGeom>
      </dgm:spPr>
      <dgm:t>
        <a:bodyPr/>
        <a:lstStyle/>
        <a:p>
          <a:endParaRPr lang="it-IT"/>
        </a:p>
      </dgm:t>
    </dgm:pt>
    <dgm:pt modelId="{47C73149-61DE-4290-A235-84CEACD57DAB}" type="pres">
      <dgm:prSet presAssocID="{E703BB52-1402-46A7-A3EC-E5E9363052EC}" presName="FiveNodes_5" presStyleLbl="node1" presStyleIdx="4" presStyleCnt="5" custLinFactNeighborX="-219" custLinFactNeighborY="-593">
        <dgm:presLayoutVars>
          <dgm:bulletEnabled val="1"/>
        </dgm:presLayoutVars>
      </dgm:prSet>
      <dgm:spPr>
        <a:prstGeom prst="round2DiagRect">
          <a:avLst/>
        </a:prstGeom>
      </dgm:spPr>
      <dgm:t>
        <a:bodyPr/>
        <a:lstStyle/>
        <a:p>
          <a:endParaRPr lang="it-IT"/>
        </a:p>
      </dgm:t>
    </dgm:pt>
    <dgm:pt modelId="{41F54A03-5714-48B1-A8EE-99D1C35A0FD2}" type="pres">
      <dgm:prSet presAssocID="{E703BB52-1402-46A7-A3EC-E5E9363052EC}" presName="FiveConn_1-2" presStyleLbl="fgAccFollowNode1" presStyleIdx="0" presStyleCnt="4">
        <dgm:presLayoutVars>
          <dgm:bulletEnabled val="1"/>
        </dgm:presLayoutVars>
      </dgm:prSet>
      <dgm:spPr/>
      <dgm:t>
        <a:bodyPr/>
        <a:lstStyle/>
        <a:p>
          <a:endParaRPr lang="it-IT"/>
        </a:p>
      </dgm:t>
    </dgm:pt>
    <dgm:pt modelId="{37E801A8-ABBA-4554-A171-F62372ADE42B}" type="pres">
      <dgm:prSet presAssocID="{E703BB52-1402-46A7-A3EC-E5E9363052EC}" presName="FiveConn_2-3" presStyleLbl="fgAccFollowNode1" presStyleIdx="1" presStyleCnt="4">
        <dgm:presLayoutVars>
          <dgm:bulletEnabled val="1"/>
        </dgm:presLayoutVars>
      </dgm:prSet>
      <dgm:spPr/>
      <dgm:t>
        <a:bodyPr/>
        <a:lstStyle/>
        <a:p>
          <a:endParaRPr lang="it-IT"/>
        </a:p>
      </dgm:t>
    </dgm:pt>
    <dgm:pt modelId="{73CDB2AC-3428-4BE7-B154-ABE8846B69D5}" type="pres">
      <dgm:prSet presAssocID="{E703BB52-1402-46A7-A3EC-E5E9363052EC}" presName="FiveConn_3-4" presStyleLbl="fgAccFollowNode1" presStyleIdx="2" presStyleCnt="4">
        <dgm:presLayoutVars>
          <dgm:bulletEnabled val="1"/>
        </dgm:presLayoutVars>
      </dgm:prSet>
      <dgm:spPr/>
      <dgm:t>
        <a:bodyPr/>
        <a:lstStyle/>
        <a:p>
          <a:endParaRPr lang="it-IT"/>
        </a:p>
      </dgm:t>
    </dgm:pt>
    <dgm:pt modelId="{56145830-1AD0-4B48-A342-756A3C4CB800}" type="pres">
      <dgm:prSet presAssocID="{E703BB52-1402-46A7-A3EC-E5E9363052EC}" presName="FiveConn_4-5" presStyleLbl="fgAccFollowNode1" presStyleIdx="3" presStyleCnt="4">
        <dgm:presLayoutVars>
          <dgm:bulletEnabled val="1"/>
        </dgm:presLayoutVars>
      </dgm:prSet>
      <dgm:spPr/>
      <dgm:t>
        <a:bodyPr/>
        <a:lstStyle/>
        <a:p>
          <a:endParaRPr lang="it-IT"/>
        </a:p>
      </dgm:t>
    </dgm:pt>
    <dgm:pt modelId="{39BB63B5-AB19-4BF7-A963-8AC43C3600FD}" type="pres">
      <dgm:prSet presAssocID="{E703BB52-1402-46A7-A3EC-E5E9363052EC}" presName="FiveNodes_1_text" presStyleLbl="node1" presStyleIdx="4" presStyleCnt="5">
        <dgm:presLayoutVars>
          <dgm:bulletEnabled val="1"/>
        </dgm:presLayoutVars>
      </dgm:prSet>
      <dgm:spPr/>
      <dgm:t>
        <a:bodyPr/>
        <a:lstStyle/>
        <a:p>
          <a:endParaRPr lang="it-IT"/>
        </a:p>
      </dgm:t>
    </dgm:pt>
    <dgm:pt modelId="{EA2C4624-3AF6-421C-9080-D41B3ACB397F}" type="pres">
      <dgm:prSet presAssocID="{E703BB52-1402-46A7-A3EC-E5E9363052EC}" presName="FiveNodes_2_text" presStyleLbl="node1" presStyleIdx="4" presStyleCnt="5">
        <dgm:presLayoutVars>
          <dgm:bulletEnabled val="1"/>
        </dgm:presLayoutVars>
      </dgm:prSet>
      <dgm:spPr/>
      <dgm:t>
        <a:bodyPr/>
        <a:lstStyle/>
        <a:p>
          <a:endParaRPr lang="it-IT"/>
        </a:p>
      </dgm:t>
    </dgm:pt>
    <dgm:pt modelId="{551644B2-FDDD-4EB3-B6E4-96CD35423E5F}" type="pres">
      <dgm:prSet presAssocID="{E703BB52-1402-46A7-A3EC-E5E9363052EC}" presName="FiveNodes_3_text" presStyleLbl="node1" presStyleIdx="4" presStyleCnt="5">
        <dgm:presLayoutVars>
          <dgm:bulletEnabled val="1"/>
        </dgm:presLayoutVars>
      </dgm:prSet>
      <dgm:spPr/>
      <dgm:t>
        <a:bodyPr/>
        <a:lstStyle/>
        <a:p>
          <a:endParaRPr lang="it-IT"/>
        </a:p>
      </dgm:t>
    </dgm:pt>
    <dgm:pt modelId="{0886305C-C637-4DD7-894C-FE8256EA818B}" type="pres">
      <dgm:prSet presAssocID="{E703BB52-1402-46A7-A3EC-E5E9363052EC}" presName="FiveNodes_4_text" presStyleLbl="node1" presStyleIdx="4" presStyleCnt="5">
        <dgm:presLayoutVars>
          <dgm:bulletEnabled val="1"/>
        </dgm:presLayoutVars>
      </dgm:prSet>
      <dgm:spPr/>
      <dgm:t>
        <a:bodyPr/>
        <a:lstStyle/>
        <a:p>
          <a:endParaRPr lang="it-IT"/>
        </a:p>
      </dgm:t>
    </dgm:pt>
    <dgm:pt modelId="{0E313707-D4AA-43DC-AB0E-7AD9452EFC30}" type="pres">
      <dgm:prSet presAssocID="{E703BB52-1402-46A7-A3EC-E5E9363052EC}" presName="FiveNodes_5_text" presStyleLbl="node1" presStyleIdx="4" presStyleCnt="5">
        <dgm:presLayoutVars>
          <dgm:bulletEnabled val="1"/>
        </dgm:presLayoutVars>
      </dgm:prSet>
      <dgm:spPr/>
      <dgm:t>
        <a:bodyPr/>
        <a:lstStyle/>
        <a:p>
          <a:endParaRPr lang="it-IT"/>
        </a:p>
      </dgm:t>
    </dgm:pt>
  </dgm:ptLst>
  <dgm:cxnLst>
    <dgm:cxn modelId="{BAB7EBEE-8E4F-404D-895C-E87A6863D232}" type="presOf" srcId="{E703BB52-1402-46A7-A3EC-E5E9363052EC}" destId="{C3A9D7DF-B15A-484D-B4FE-E68C1D86DD82}" srcOrd="0" destOrd="0" presId="urn:microsoft.com/office/officeart/2005/8/layout/vProcess5"/>
    <dgm:cxn modelId="{2A7EEF8C-2E26-47D5-A059-C51E92813BC6}" type="presOf" srcId="{5FCD78C9-E681-486E-AC75-C353DE8EF4B5}" destId="{EE3E9B90-3E7A-4AF4-906B-21741295B1A3}" srcOrd="0" destOrd="0" presId="urn:microsoft.com/office/officeart/2005/8/layout/vProcess5"/>
    <dgm:cxn modelId="{32881D2D-FA26-45EF-AF4D-41749B59FD8E}" srcId="{E703BB52-1402-46A7-A3EC-E5E9363052EC}" destId="{D0E1CDF2-C9CC-451F-9D2E-66AC7EA2EEF6}" srcOrd="4" destOrd="0" parTransId="{38ED0103-0AC2-406B-9BA9-81590ECFE3B4}" sibTransId="{362BDC8E-CE3D-4E4C-BBB5-DE66A23B49F8}"/>
    <dgm:cxn modelId="{52167273-1B68-4303-ABA7-CE29B57CEE31}" type="presOf" srcId="{81ED08D2-D8F6-434C-9723-3260BE62F04E}" destId="{EA2C4624-3AF6-421C-9080-D41B3ACB397F}" srcOrd="1" destOrd="0" presId="urn:microsoft.com/office/officeart/2005/8/layout/vProcess5"/>
    <dgm:cxn modelId="{4C909249-8C4C-4B3E-98C2-BBD4032CC997}" type="presOf" srcId="{C0AAA1B3-3BC4-4410-B13D-C0BAFE19F952}" destId="{419E3B35-3549-4D9D-B945-23F3F700049E}" srcOrd="0" destOrd="0" presId="urn:microsoft.com/office/officeart/2005/8/layout/vProcess5"/>
    <dgm:cxn modelId="{C7E17C2F-4BD7-4E8A-BF27-69D3D3EC464E}" srcId="{E703BB52-1402-46A7-A3EC-E5E9363052EC}" destId="{C0AAA1B3-3BC4-4410-B13D-C0BAFE19F952}" srcOrd="0" destOrd="0" parTransId="{D30A6F87-DE55-4F7D-9E0E-AD2F1EC512D1}" sibTransId="{F4212967-5724-4D04-A61B-1F8B2C927B51}"/>
    <dgm:cxn modelId="{3C81DB1B-2AD1-403B-B94E-D01045F7E76F}" type="presOf" srcId="{D0E1CDF2-C9CC-451F-9D2E-66AC7EA2EEF6}" destId="{47C73149-61DE-4290-A235-84CEACD57DAB}" srcOrd="0" destOrd="0" presId="urn:microsoft.com/office/officeart/2005/8/layout/vProcess5"/>
    <dgm:cxn modelId="{ADAD5741-79D5-47D0-AE3A-938F9D84E4EC}" type="presOf" srcId="{F4212967-5724-4D04-A61B-1F8B2C927B51}" destId="{41F54A03-5714-48B1-A8EE-99D1C35A0FD2}" srcOrd="0" destOrd="0" presId="urn:microsoft.com/office/officeart/2005/8/layout/vProcess5"/>
    <dgm:cxn modelId="{739FB641-8DD0-4118-B9BF-7628A709E555}" type="presOf" srcId="{3C4A4197-A7B0-421A-B00F-7BD23A1E1DB0}" destId="{0886305C-C637-4DD7-894C-FE8256EA818B}" srcOrd="1" destOrd="0" presId="urn:microsoft.com/office/officeart/2005/8/layout/vProcess5"/>
    <dgm:cxn modelId="{5D8B5B32-9BEA-44ED-B31D-19CF35909808}" type="presOf" srcId="{C0AAA1B3-3BC4-4410-B13D-C0BAFE19F952}" destId="{39BB63B5-AB19-4BF7-A963-8AC43C3600FD}" srcOrd="1" destOrd="0" presId="urn:microsoft.com/office/officeart/2005/8/layout/vProcess5"/>
    <dgm:cxn modelId="{70D616C2-D485-47FC-BEF9-948BD8D66D70}" type="presOf" srcId="{5FCD78C9-E681-486E-AC75-C353DE8EF4B5}" destId="{551644B2-FDDD-4EB3-B6E4-96CD35423E5F}" srcOrd="1" destOrd="0" presId="urn:microsoft.com/office/officeart/2005/8/layout/vProcess5"/>
    <dgm:cxn modelId="{54C2A5A5-18C2-4FB9-ABB1-C75FB0929B87}" type="presOf" srcId="{6B44B676-5CA9-4B35-9AB8-ABC26619A88E}" destId="{73CDB2AC-3428-4BE7-B154-ABE8846B69D5}" srcOrd="0" destOrd="0" presId="urn:microsoft.com/office/officeart/2005/8/layout/vProcess5"/>
    <dgm:cxn modelId="{7BE97DC8-5667-47FF-AA69-C4C0DC1022D9}" type="presOf" srcId="{75D9E8C7-5206-4FC5-9445-615D63C844ED}" destId="{56145830-1AD0-4B48-A342-756A3C4CB800}" srcOrd="0" destOrd="0" presId="urn:microsoft.com/office/officeart/2005/8/layout/vProcess5"/>
    <dgm:cxn modelId="{3893A98C-4461-42CC-9BC5-CCD03B7D1DE8}" srcId="{E703BB52-1402-46A7-A3EC-E5E9363052EC}" destId="{3C4A4197-A7B0-421A-B00F-7BD23A1E1DB0}" srcOrd="3" destOrd="0" parTransId="{20DCDBFF-740C-4F36-94E4-45F5FF53E1EF}" sibTransId="{75D9E8C7-5206-4FC5-9445-615D63C844ED}"/>
    <dgm:cxn modelId="{C40D5B0B-41B4-484E-A5E4-71E38053F874}" srcId="{E703BB52-1402-46A7-A3EC-E5E9363052EC}" destId="{5FCD78C9-E681-486E-AC75-C353DE8EF4B5}" srcOrd="2" destOrd="0" parTransId="{0A80D2CB-7D1C-4ED2-AB8A-4DE6046CE173}" sibTransId="{6B44B676-5CA9-4B35-9AB8-ABC26619A88E}"/>
    <dgm:cxn modelId="{C73F8836-EB69-4B27-9D21-3A80528B7E65}" type="presOf" srcId="{81ED08D2-D8F6-434C-9723-3260BE62F04E}" destId="{4390BA6F-A8E8-40BA-A921-76DCCCFFA0E7}" srcOrd="0" destOrd="0" presId="urn:microsoft.com/office/officeart/2005/8/layout/vProcess5"/>
    <dgm:cxn modelId="{048E50AD-72F7-4DFC-88E6-E3E576AE6873}" type="presOf" srcId="{70E5094B-E4E7-4842-A623-753B5A752DEE}" destId="{37E801A8-ABBA-4554-A171-F62372ADE42B}" srcOrd="0" destOrd="0" presId="urn:microsoft.com/office/officeart/2005/8/layout/vProcess5"/>
    <dgm:cxn modelId="{0AFA6B94-D76B-499E-80D0-19BB1BACAA49}" srcId="{E703BB52-1402-46A7-A3EC-E5E9363052EC}" destId="{81ED08D2-D8F6-434C-9723-3260BE62F04E}" srcOrd="1" destOrd="0" parTransId="{CE94C73B-0E15-4B77-A2F4-5C85F3F515D5}" sibTransId="{70E5094B-E4E7-4842-A623-753B5A752DEE}"/>
    <dgm:cxn modelId="{66D4C308-96BF-4009-8D24-7DA375F2DAA3}" type="presOf" srcId="{3C4A4197-A7B0-421A-B00F-7BD23A1E1DB0}" destId="{2D351FD8-9049-42B3-BD74-4F7A8FDE7B4D}" srcOrd="0" destOrd="0" presId="urn:microsoft.com/office/officeart/2005/8/layout/vProcess5"/>
    <dgm:cxn modelId="{3598CF0C-213A-4A3E-9908-13AE8D2C81A1}" type="presOf" srcId="{D0E1CDF2-C9CC-451F-9D2E-66AC7EA2EEF6}" destId="{0E313707-D4AA-43DC-AB0E-7AD9452EFC30}" srcOrd="1" destOrd="0" presId="urn:microsoft.com/office/officeart/2005/8/layout/vProcess5"/>
    <dgm:cxn modelId="{D058C4B4-9439-40F3-87D3-B6453FFBED22}" type="presParOf" srcId="{C3A9D7DF-B15A-484D-B4FE-E68C1D86DD82}" destId="{25AA346A-6298-4BF6-A219-DD29C16B3D63}" srcOrd="0" destOrd="0" presId="urn:microsoft.com/office/officeart/2005/8/layout/vProcess5"/>
    <dgm:cxn modelId="{4E9D3BBB-EDCA-4D50-83A2-EB2090366540}" type="presParOf" srcId="{C3A9D7DF-B15A-484D-B4FE-E68C1D86DD82}" destId="{419E3B35-3549-4D9D-B945-23F3F700049E}" srcOrd="1" destOrd="0" presId="urn:microsoft.com/office/officeart/2005/8/layout/vProcess5"/>
    <dgm:cxn modelId="{594ED72E-D036-46D8-BD55-337B45F39DE0}" type="presParOf" srcId="{C3A9D7DF-B15A-484D-B4FE-E68C1D86DD82}" destId="{4390BA6F-A8E8-40BA-A921-76DCCCFFA0E7}" srcOrd="2" destOrd="0" presId="urn:microsoft.com/office/officeart/2005/8/layout/vProcess5"/>
    <dgm:cxn modelId="{0F248730-42AB-402F-9C95-E7B90134D9B7}" type="presParOf" srcId="{C3A9D7DF-B15A-484D-B4FE-E68C1D86DD82}" destId="{EE3E9B90-3E7A-4AF4-906B-21741295B1A3}" srcOrd="3" destOrd="0" presId="urn:microsoft.com/office/officeart/2005/8/layout/vProcess5"/>
    <dgm:cxn modelId="{EE52312E-6944-44E9-A98D-5F0C8655709E}" type="presParOf" srcId="{C3A9D7DF-B15A-484D-B4FE-E68C1D86DD82}" destId="{2D351FD8-9049-42B3-BD74-4F7A8FDE7B4D}" srcOrd="4" destOrd="0" presId="urn:microsoft.com/office/officeart/2005/8/layout/vProcess5"/>
    <dgm:cxn modelId="{468FAC46-CEE3-41EB-B3BC-9704A0927CC9}" type="presParOf" srcId="{C3A9D7DF-B15A-484D-B4FE-E68C1D86DD82}" destId="{47C73149-61DE-4290-A235-84CEACD57DAB}" srcOrd="5" destOrd="0" presId="urn:microsoft.com/office/officeart/2005/8/layout/vProcess5"/>
    <dgm:cxn modelId="{2C27221E-4765-4D8D-A209-D69F6FCF3D2E}" type="presParOf" srcId="{C3A9D7DF-B15A-484D-B4FE-E68C1D86DD82}" destId="{41F54A03-5714-48B1-A8EE-99D1C35A0FD2}" srcOrd="6" destOrd="0" presId="urn:microsoft.com/office/officeart/2005/8/layout/vProcess5"/>
    <dgm:cxn modelId="{52702D54-F6E7-42FE-8F66-4F1776F3AF07}" type="presParOf" srcId="{C3A9D7DF-B15A-484D-B4FE-E68C1D86DD82}" destId="{37E801A8-ABBA-4554-A171-F62372ADE42B}" srcOrd="7" destOrd="0" presId="urn:microsoft.com/office/officeart/2005/8/layout/vProcess5"/>
    <dgm:cxn modelId="{2E9ABCEC-799B-4E34-8456-62C272FC0206}" type="presParOf" srcId="{C3A9D7DF-B15A-484D-B4FE-E68C1D86DD82}" destId="{73CDB2AC-3428-4BE7-B154-ABE8846B69D5}" srcOrd="8" destOrd="0" presId="urn:microsoft.com/office/officeart/2005/8/layout/vProcess5"/>
    <dgm:cxn modelId="{D136525A-BB9C-474A-A08D-E3A727BFC73A}" type="presParOf" srcId="{C3A9D7DF-B15A-484D-B4FE-E68C1D86DD82}" destId="{56145830-1AD0-4B48-A342-756A3C4CB800}" srcOrd="9" destOrd="0" presId="urn:microsoft.com/office/officeart/2005/8/layout/vProcess5"/>
    <dgm:cxn modelId="{5033E166-9161-44B4-811A-46AECBD21E5C}" type="presParOf" srcId="{C3A9D7DF-B15A-484D-B4FE-E68C1D86DD82}" destId="{39BB63B5-AB19-4BF7-A963-8AC43C3600FD}" srcOrd="10" destOrd="0" presId="urn:microsoft.com/office/officeart/2005/8/layout/vProcess5"/>
    <dgm:cxn modelId="{880CE167-77BA-46B3-9B85-FE0929056037}" type="presParOf" srcId="{C3A9D7DF-B15A-484D-B4FE-E68C1D86DD82}" destId="{EA2C4624-3AF6-421C-9080-D41B3ACB397F}" srcOrd="11" destOrd="0" presId="urn:microsoft.com/office/officeart/2005/8/layout/vProcess5"/>
    <dgm:cxn modelId="{C63A70C0-8F26-4389-8F6D-363634B5931E}" type="presParOf" srcId="{C3A9D7DF-B15A-484D-B4FE-E68C1D86DD82}" destId="{551644B2-FDDD-4EB3-B6E4-96CD35423E5F}" srcOrd="12" destOrd="0" presId="urn:microsoft.com/office/officeart/2005/8/layout/vProcess5"/>
    <dgm:cxn modelId="{7E235D92-1FAD-455E-8D18-8A7780524585}" type="presParOf" srcId="{C3A9D7DF-B15A-484D-B4FE-E68C1D86DD82}" destId="{0886305C-C637-4DD7-894C-FE8256EA818B}" srcOrd="13" destOrd="0" presId="urn:microsoft.com/office/officeart/2005/8/layout/vProcess5"/>
    <dgm:cxn modelId="{2772320E-D83B-4059-AABC-FD345F8569E3}" type="presParOf" srcId="{C3A9D7DF-B15A-484D-B4FE-E68C1D86DD82}" destId="{0E313707-D4AA-43DC-AB0E-7AD9452EFC3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1E493-5AAE-4781-8D0B-F9AB42FCABEA}">
      <dsp:nvSpPr>
        <dsp:cNvPr id="0" name=""/>
        <dsp:cNvSpPr/>
      </dsp:nvSpPr>
      <dsp:spPr>
        <a:xfrm>
          <a:off x="0" y="551139"/>
          <a:ext cx="6096000" cy="887809"/>
        </a:xfrm>
        <a:prstGeom prst="rightArrow">
          <a:avLst>
            <a:gd name="adj1" fmla="val 50000"/>
            <a:gd name="adj2" fmla="val 50000"/>
          </a:avLst>
        </a:prstGeom>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it-IT" sz="1700" kern="1200" dirty="0" smtClean="0"/>
            <a:t>16 anni</a:t>
          </a:r>
          <a:endParaRPr lang="it-IT" sz="1700" kern="1200" dirty="0"/>
        </a:p>
      </dsp:txBody>
      <dsp:txXfrm>
        <a:off x="0" y="773091"/>
        <a:ext cx="5874048" cy="443905"/>
      </dsp:txXfrm>
    </dsp:sp>
    <dsp:sp modelId="{CAB9EF32-3A23-40E7-BBA6-3839ECB4E928}">
      <dsp:nvSpPr>
        <dsp:cNvPr id="0" name=""/>
        <dsp:cNvSpPr/>
      </dsp:nvSpPr>
      <dsp:spPr>
        <a:xfrm>
          <a:off x="0" y="1235768"/>
          <a:ext cx="1877568" cy="17102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endParaRPr lang="it-IT" sz="1700" kern="1200" dirty="0" smtClean="0"/>
        </a:p>
        <a:p>
          <a:pPr lvl="0" algn="just" defTabSz="755650">
            <a:lnSpc>
              <a:spcPct val="90000"/>
            </a:lnSpc>
            <a:spcBef>
              <a:spcPct val="0"/>
            </a:spcBef>
            <a:spcAft>
              <a:spcPct val="35000"/>
            </a:spcAft>
          </a:pPr>
          <a:r>
            <a:rPr lang="it-IT" sz="1700" kern="1200" dirty="0" smtClean="0">
              <a:solidFill>
                <a:srgbClr val="002060"/>
              </a:solidFill>
            </a:rPr>
            <a:t>Per le installazioni con registrazione EMAS</a:t>
          </a:r>
          <a:endParaRPr lang="it-IT" sz="1700" kern="1200" dirty="0">
            <a:solidFill>
              <a:srgbClr val="002060"/>
            </a:solidFill>
          </a:endParaRPr>
        </a:p>
      </dsp:txBody>
      <dsp:txXfrm>
        <a:off x="0" y="1235768"/>
        <a:ext cx="1877568" cy="1710248"/>
      </dsp:txXfrm>
    </dsp:sp>
    <dsp:sp modelId="{45907AB1-7AD2-4841-ADB5-0993DD858CBF}">
      <dsp:nvSpPr>
        <dsp:cNvPr id="0" name=""/>
        <dsp:cNvSpPr/>
      </dsp:nvSpPr>
      <dsp:spPr>
        <a:xfrm>
          <a:off x="1877568" y="847075"/>
          <a:ext cx="4218432" cy="887809"/>
        </a:xfrm>
        <a:prstGeom prst="rightArrow">
          <a:avLst>
            <a:gd name="adj1" fmla="val 50000"/>
            <a:gd name="adj2" fmla="val 50000"/>
          </a:avLst>
        </a:prstGeom>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it-IT" sz="1700" kern="1200" dirty="0" smtClean="0"/>
            <a:t>12 anni</a:t>
          </a:r>
          <a:endParaRPr lang="it-IT" sz="1700" kern="1200" dirty="0"/>
        </a:p>
      </dsp:txBody>
      <dsp:txXfrm>
        <a:off x="1877568" y="1069027"/>
        <a:ext cx="3996480" cy="443905"/>
      </dsp:txXfrm>
    </dsp:sp>
    <dsp:sp modelId="{B2B8971A-CC53-44FA-8B3A-3B2C079534AC}">
      <dsp:nvSpPr>
        <dsp:cNvPr id="0" name=""/>
        <dsp:cNvSpPr/>
      </dsp:nvSpPr>
      <dsp:spPr>
        <a:xfrm>
          <a:off x="1877568" y="1531705"/>
          <a:ext cx="1877568" cy="17102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endParaRPr lang="it-IT" sz="1700" kern="1200" dirty="0" smtClean="0">
            <a:solidFill>
              <a:srgbClr val="002060"/>
            </a:solidFill>
          </a:endParaRPr>
        </a:p>
        <a:p>
          <a:pPr lvl="0" algn="just" defTabSz="755650">
            <a:lnSpc>
              <a:spcPct val="90000"/>
            </a:lnSpc>
            <a:spcBef>
              <a:spcPct val="0"/>
            </a:spcBef>
            <a:spcAft>
              <a:spcPct val="35000"/>
            </a:spcAft>
          </a:pPr>
          <a:r>
            <a:rPr lang="it-IT" sz="1700" kern="1200" dirty="0" smtClean="0">
              <a:solidFill>
                <a:srgbClr val="002060"/>
              </a:solidFill>
            </a:rPr>
            <a:t>Per le installazioni certificate secondo la normativa UNI EN ISO 14001</a:t>
          </a:r>
          <a:endParaRPr lang="it-IT" sz="1700" kern="1200" dirty="0">
            <a:solidFill>
              <a:srgbClr val="002060"/>
            </a:solidFill>
          </a:endParaRPr>
        </a:p>
      </dsp:txBody>
      <dsp:txXfrm>
        <a:off x="1877568" y="1531705"/>
        <a:ext cx="1877568" cy="1710248"/>
      </dsp:txXfrm>
    </dsp:sp>
    <dsp:sp modelId="{B0F26EF0-D803-4162-A83A-4AEBFFB7CE38}">
      <dsp:nvSpPr>
        <dsp:cNvPr id="0" name=""/>
        <dsp:cNvSpPr/>
      </dsp:nvSpPr>
      <dsp:spPr>
        <a:xfrm>
          <a:off x="3755136" y="1143012"/>
          <a:ext cx="2340864" cy="887809"/>
        </a:xfrm>
        <a:prstGeom prst="rightArrow">
          <a:avLst>
            <a:gd name="adj1" fmla="val 50000"/>
            <a:gd name="adj2" fmla="val 50000"/>
          </a:avLst>
        </a:prstGeom>
        <a:gradFill rotWithShape="0">
          <a:gsLst>
            <a:gs pos="19585">
              <a:schemeClr val="accent1">
                <a:lumMod val="75000"/>
                <a:alpha val="99000"/>
              </a:schemeClr>
            </a:gs>
            <a:gs pos="0">
              <a:schemeClr val="accent1">
                <a:lumMod val="60000"/>
                <a:lumOff val="4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it-IT" sz="1700" kern="1200" dirty="0" smtClean="0"/>
            <a:t>10 anni</a:t>
          </a:r>
          <a:endParaRPr lang="it-IT" sz="1700" kern="1200" dirty="0"/>
        </a:p>
      </dsp:txBody>
      <dsp:txXfrm>
        <a:off x="3755136" y="1364964"/>
        <a:ext cx="2118912" cy="443905"/>
      </dsp:txXfrm>
    </dsp:sp>
    <dsp:sp modelId="{31C48725-22C6-498A-83AE-7DEC0DEA020C}">
      <dsp:nvSpPr>
        <dsp:cNvPr id="0" name=""/>
        <dsp:cNvSpPr/>
      </dsp:nvSpPr>
      <dsp:spPr>
        <a:xfrm>
          <a:off x="3755136" y="1827641"/>
          <a:ext cx="1877568" cy="16852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endParaRPr lang="it-IT" sz="1700" kern="1200" dirty="0" smtClean="0">
            <a:solidFill>
              <a:srgbClr val="002060"/>
            </a:solidFill>
          </a:endParaRPr>
        </a:p>
        <a:p>
          <a:pPr lvl="0" algn="just" defTabSz="755650">
            <a:lnSpc>
              <a:spcPct val="90000"/>
            </a:lnSpc>
            <a:spcBef>
              <a:spcPct val="0"/>
            </a:spcBef>
            <a:spcAft>
              <a:spcPct val="35000"/>
            </a:spcAft>
          </a:pPr>
          <a:r>
            <a:rPr lang="it-IT" sz="1700" kern="1200" dirty="0" smtClean="0">
              <a:solidFill>
                <a:srgbClr val="002060"/>
              </a:solidFill>
            </a:rPr>
            <a:t>Per le installazioni che non hanno alcuna certifica-zione ambientale</a:t>
          </a:r>
          <a:endParaRPr lang="it-IT" sz="1700" kern="1200" dirty="0">
            <a:solidFill>
              <a:srgbClr val="002060"/>
            </a:solidFill>
          </a:endParaRPr>
        </a:p>
      </dsp:txBody>
      <dsp:txXfrm>
        <a:off x="3755136" y="1827641"/>
        <a:ext cx="1877568" cy="1685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FB62C-ED65-4551-B341-C6710D528A3D}">
      <dsp:nvSpPr>
        <dsp:cNvPr id="0" name=""/>
        <dsp:cNvSpPr/>
      </dsp:nvSpPr>
      <dsp:spPr>
        <a:xfrm>
          <a:off x="1429133" y="1803851"/>
          <a:ext cx="1318196" cy="1318196"/>
        </a:xfrm>
        <a:prstGeom prst="ellipse">
          <a:avLst/>
        </a:prstGeom>
        <a:gradFill flip="none" rotWithShape="1">
          <a:gsLst>
            <a:gs pos="0">
              <a:srgbClr val="5E9EFF"/>
            </a:gs>
            <a:gs pos="39999">
              <a:srgbClr val="85C2FF"/>
            </a:gs>
            <a:gs pos="70000">
              <a:srgbClr val="C4D6EB"/>
            </a:gs>
            <a:gs pos="100000">
              <a:srgbClr val="FFEBFA"/>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solidFill>
                <a:srgbClr val="002060"/>
              </a:solidFill>
            </a:rPr>
            <a:t>A.I.A. statali</a:t>
          </a:r>
          <a:endParaRPr lang="it-IT" sz="2400" kern="1200" dirty="0">
            <a:solidFill>
              <a:srgbClr val="002060"/>
            </a:solidFill>
          </a:endParaRPr>
        </a:p>
      </dsp:txBody>
      <dsp:txXfrm>
        <a:off x="1622178" y="1996896"/>
        <a:ext cx="932106" cy="932106"/>
      </dsp:txXfrm>
    </dsp:sp>
    <dsp:sp modelId="{A07761CF-B6C7-488A-BFAA-63589EFF03BF}">
      <dsp:nvSpPr>
        <dsp:cNvPr id="0" name=""/>
        <dsp:cNvSpPr/>
      </dsp:nvSpPr>
      <dsp:spPr>
        <a:xfrm rot="12900000">
          <a:off x="535753" y="1558387"/>
          <a:ext cx="1057796" cy="37568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4FB6EF91-6507-4741-B433-86BC7407CC7C}">
      <dsp:nvSpPr>
        <dsp:cNvPr id="0" name=""/>
        <dsp:cNvSpPr/>
      </dsp:nvSpPr>
      <dsp:spPr>
        <a:xfrm>
          <a:off x="5259" y="941952"/>
          <a:ext cx="1252286" cy="1001829"/>
        </a:xfrm>
        <a:prstGeom prst="roundRect">
          <a:avLst>
            <a:gd name="adj" fmla="val 10000"/>
          </a:avLst>
        </a:prstGeom>
        <a:gradFill flip="none" rotWithShape="1">
          <a:gsLst>
            <a:gs pos="0">
              <a:srgbClr val="5E9EFF"/>
            </a:gs>
            <a:gs pos="39999">
              <a:srgbClr val="85C2FF"/>
            </a:gs>
            <a:gs pos="70000">
              <a:srgbClr val="C4D6EB"/>
            </a:gs>
            <a:gs pos="100000">
              <a:srgbClr val="FFEBFA"/>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it-IT" sz="1200" kern="1200" dirty="0" smtClean="0">
              <a:solidFill>
                <a:srgbClr val="002060"/>
              </a:solidFill>
            </a:rPr>
            <a:t>L’Autorizzazione è rilasciata  dal MATTM</a:t>
          </a:r>
          <a:endParaRPr lang="it-IT" sz="1200" kern="1200" dirty="0">
            <a:solidFill>
              <a:srgbClr val="002060"/>
            </a:solidFill>
          </a:endParaRPr>
        </a:p>
      </dsp:txBody>
      <dsp:txXfrm>
        <a:off x="34602" y="971295"/>
        <a:ext cx="1193600" cy="943143"/>
      </dsp:txXfrm>
    </dsp:sp>
    <dsp:sp modelId="{C9DCA9E8-0CEA-4F3A-B54A-13282B129DE9}">
      <dsp:nvSpPr>
        <dsp:cNvPr id="0" name=""/>
        <dsp:cNvSpPr/>
      </dsp:nvSpPr>
      <dsp:spPr>
        <a:xfrm rot="19500000">
          <a:off x="2582914" y="1558387"/>
          <a:ext cx="1057796" cy="37568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C463A418-D17F-4EE3-BBBC-CA3429D25A1A}">
      <dsp:nvSpPr>
        <dsp:cNvPr id="0" name=""/>
        <dsp:cNvSpPr/>
      </dsp:nvSpPr>
      <dsp:spPr>
        <a:xfrm>
          <a:off x="2918917" y="941952"/>
          <a:ext cx="1252286" cy="1001829"/>
        </a:xfrm>
        <a:prstGeom prst="roundRect">
          <a:avLst>
            <a:gd name="adj" fmla="val 10000"/>
          </a:avLst>
        </a:prstGeom>
        <a:gradFill flip="none" rotWithShape="1">
          <a:gsLst>
            <a:gs pos="0">
              <a:srgbClr val="5E9EFF"/>
            </a:gs>
            <a:gs pos="39999">
              <a:srgbClr val="85C2FF"/>
            </a:gs>
            <a:gs pos="70000">
              <a:srgbClr val="C4D6EB"/>
            </a:gs>
            <a:gs pos="100000">
              <a:srgbClr val="FFEBFA"/>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it-IT" sz="1200" kern="1200" dirty="0" smtClean="0">
              <a:solidFill>
                <a:srgbClr val="002060"/>
              </a:solidFill>
            </a:rPr>
            <a:t>Le attività  sottoposte ad AIA sono nell’ </a:t>
          </a:r>
          <a:r>
            <a:rPr lang="it-IT" sz="1200" kern="1200" dirty="0" err="1" smtClean="0">
              <a:solidFill>
                <a:srgbClr val="002060"/>
              </a:solidFill>
            </a:rPr>
            <a:t>All</a:t>
          </a:r>
          <a:r>
            <a:rPr lang="it-IT" sz="1200" kern="1200" dirty="0" smtClean="0">
              <a:solidFill>
                <a:srgbClr val="002060"/>
              </a:solidFill>
            </a:rPr>
            <a:t>. XII  del D. </a:t>
          </a:r>
          <a:r>
            <a:rPr lang="it-IT" sz="1200" kern="1200" dirty="0" err="1" smtClean="0">
              <a:solidFill>
                <a:srgbClr val="002060"/>
              </a:solidFill>
            </a:rPr>
            <a:t>Lgs</a:t>
          </a:r>
          <a:r>
            <a:rPr lang="it-IT" sz="1200" kern="1200" dirty="0" smtClean="0">
              <a:solidFill>
                <a:srgbClr val="002060"/>
              </a:solidFill>
            </a:rPr>
            <a:t> 152/06</a:t>
          </a:r>
          <a:endParaRPr lang="it-IT" sz="1200" kern="1200" dirty="0">
            <a:solidFill>
              <a:srgbClr val="002060"/>
            </a:solidFill>
          </a:endParaRPr>
        </a:p>
      </dsp:txBody>
      <dsp:txXfrm>
        <a:off x="2948260" y="971295"/>
        <a:ext cx="1193600" cy="943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FB62C-ED65-4551-B341-C6710D528A3D}">
      <dsp:nvSpPr>
        <dsp:cNvPr id="0" name=""/>
        <dsp:cNvSpPr/>
      </dsp:nvSpPr>
      <dsp:spPr>
        <a:xfrm>
          <a:off x="1364285" y="1693597"/>
          <a:ext cx="1447893" cy="1465201"/>
        </a:xfrm>
        <a:prstGeom prst="ellipse">
          <a:avLst/>
        </a:prstGeom>
        <a:gradFill flip="none" rotWithShape="1">
          <a:gsLst>
            <a:gs pos="0">
              <a:srgbClr val="8488C4"/>
            </a:gs>
            <a:gs pos="53000">
              <a:srgbClr val="D4DEFF"/>
            </a:gs>
            <a:gs pos="100000">
              <a:srgbClr val="D4DEFF"/>
            </a:gs>
            <a:gs pos="100000">
              <a:srgbClr val="96AB94"/>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smtClean="0">
              <a:solidFill>
                <a:srgbClr val="002060"/>
              </a:solidFill>
            </a:rPr>
            <a:t>A.I.A. </a:t>
          </a:r>
          <a:r>
            <a:rPr lang="it-IT" sz="2000" kern="1200" dirty="0" smtClean="0">
              <a:solidFill>
                <a:srgbClr val="002060"/>
              </a:solidFill>
            </a:rPr>
            <a:t>regionali</a:t>
          </a:r>
          <a:endParaRPr lang="it-IT" sz="2000" kern="1200" dirty="0">
            <a:solidFill>
              <a:srgbClr val="002060"/>
            </a:solidFill>
          </a:endParaRPr>
        </a:p>
      </dsp:txBody>
      <dsp:txXfrm>
        <a:off x="1576324" y="1908171"/>
        <a:ext cx="1023815" cy="1036053"/>
      </dsp:txXfrm>
    </dsp:sp>
    <dsp:sp modelId="{A07761CF-B6C7-488A-BFAA-63589EFF03BF}">
      <dsp:nvSpPr>
        <dsp:cNvPr id="0" name=""/>
        <dsp:cNvSpPr/>
      </dsp:nvSpPr>
      <dsp:spPr>
        <a:xfrm rot="12900000">
          <a:off x="541534" y="1503298"/>
          <a:ext cx="993856" cy="375685"/>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4FB6EF91-6507-4741-B433-86BC7407CC7C}">
      <dsp:nvSpPr>
        <dsp:cNvPr id="0" name=""/>
        <dsp:cNvSpPr/>
      </dsp:nvSpPr>
      <dsp:spPr>
        <a:xfrm>
          <a:off x="5259" y="905201"/>
          <a:ext cx="1252286" cy="1001829"/>
        </a:xfrm>
        <a:prstGeom prst="roundRect">
          <a:avLst>
            <a:gd name="adj" fmla="val 10000"/>
          </a:avLst>
        </a:prstGeom>
        <a:gradFill flip="none" rotWithShape="1">
          <a:gsLst>
            <a:gs pos="0">
              <a:srgbClr val="8488C4"/>
            </a:gs>
            <a:gs pos="53000">
              <a:srgbClr val="D4DEFF"/>
            </a:gs>
            <a:gs pos="100000">
              <a:srgbClr val="D4DEFF"/>
            </a:gs>
            <a:gs pos="100000">
              <a:srgbClr val="96AB94"/>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000" kern="1200" dirty="0" smtClean="0">
              <a:solidFill>
                <a:srgbClr val="002060"/>
              </a:solidFill>
            </a:rPr>
            <a:t>L’Autorizzazione è rilasciata  dalla Regione o, su delega della Regione, la Provincia)</a:t>
          </a:r>
        </a:p>
      </dsp:txBody>
      <dsp:txXfrm>
        <a:off x="34602" y="934544"/>
        <a:ext cx="1193600" cy="943143"/>
      </dsp:txXfrm>
    </dsp:sp>
    <dsp:sp modelId="{C9DCA9E8-0CEA-4F3A-B54A-13282B129DE9}">
      <dsp:nvSpPr>
        <dsp:cNvPr id="0" name=""/>
        <dsp:cNvSpPr/>
      </dsp:nvSpPr>
      <dsp:spPr>
        <a:xfrm rot="19500000">
          <a:off x="2641073" y="1503298"/>
          <a:ext cx="993856" cy="375685"/>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C463A418-D17F-4EE3-BBBC-CA3429D25A1A}">
      <dsp:nvSpPr>
        <dsp:cNvPr id="0" name=""/>
        <dsp:cNvSpPr/>
      </dsp:nvSpPr>
      <dsp:spPr>
        <a:xfrm>
          <a:off x="2918917" y="905201"/>
          <a:ext cx="1252286" cy="1001829"/>
        </a:xfrm>
        <a:prstGeom prst="roundRect">
          <a:avLst>
            <a:gd name="adj" fmla="val 10000"/>
          </a:avLst>
        </a:prstGeom>
        <a:gradFill flip="none" rotWithShape="1">
          <a:gsLst>
            <a:gs pos="0">
              <a:srgbClr val="8488C4"/>
            </a:gs>
            <a:gs pos="53000">
              <a:srgbClr val="D4DEFF"/>
            </a:gs>
            <a:gs pos="100000">
              <a:srgbClr val="D4DEFF"/>
            </a:gs>
            <a:gs pos="100000">
              <a:srgbClr val="96AB94"/>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it-IT" sz="1000" kern="1200" dirty="0" smtClean="0">
              <a:solidFill>
                <a:srgbClr val="002060"/>
              </a:solidFill>
            </a:rPr>
            <a:t>Le attività  sottoposte ad AIA sono nell’</a:t>
          </a:r>
          <a:r>
            <a:rPr lang="it-IT" sz="1000" kern="1200" dirty="0" err="1" smtClean="0">
              <a:solidFill>
                <a:srgbClr val="002060"/>
              </a:solidFill>
            </a:rPr>
            <a:t>All</a:t>
          </a:r>
          <a:r>
            <a:rPr lang="it-IT" sz="1000" kern="1200" dirty="0" smtClean="0">
              <a:solidFill>
                <a:srgbClr val="002060"/>
              </a:solidFill>
            </a:rPr>
            <a:t>. VIII  del D. </a:t>
          </a:r>
          <a:r>
            <a:rPr lang="it-IT" sz="1000" kern="1200" dirty="0" err="1" smtClean="0">
              <a:solidFill>
                <a:srgbClr val="002060"/>
              </a:solidFill>
            </a:rPr>
            <a:t>Lgs</a:t>
          </a:r>
          <a:r>
            <a:rPr lang="it-IT" sz="1000" kern="1200" dirty="0" smtClean="0">
              <a:solidFill>
                <a:srgbClr val="002060"/>
              </a:solidFill>
            </a:rPr>
            <a:t> 152/06</a:t>
          </a:r>
          <a:endParaRPr lang="it-IT" sz="1000" kern="1200" dirty="0">
            <a:solidFill>
              <a:srgbClr val="002060"/>
            </a:solidFill>
          </a:endParaRPr>
        </a:p>
      </dsp:txBody>
      <dsp:txXfrm>
        <a:off x="2948260" y="934544"/>
        <a:ext cx="1193600" cy="943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FF11E-5ED0-4B55-8C35-1BFA12A19201}">
      <dsp:nvSpPr>
        <dsp:cNvPr id="0" name=""/>
        <dsp:cNvSpPr/>
      </dsp:nvSpPr>
      <dsp:spPr>
        <a:xfrm>
          <a:off x="2501056" y="1965"/>
          <a:ext cx="1093886" cy="711026"/>
        </a:xfrm>
        <a:prstGeom prst="roundRect">
          <a:avLst/>
        </a:prstGeom>
        <a:gradFill flip="none" rotWithShape="1">
          <a:gsLst>
            <a:gs pos="0">
              <a:schemeClr val="accent1">
                <a:lumMod val="60000"/>
                <a:lumOff val="40000"/>
              </a:schemeClr>
            </a:gs>
            <a:gs pos="68000">
              <a:schemeClr val="accent2">
                <a:lumMod val="75000"/>
              </a:schemeClr>
            </a:gs>
            <a:gs pos="100000">
              <a:srgbClr val="D4DEFF"/>
            </a:gs>
            <a:gs pos="100000">
              <a:srgbClr val="96AB94"/>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Attività energetiche</a:t>
          </a:r>
          <a:endParaRPr lang="it-IT" sz="1050" kern="1200" dirty="0"/>
        </a:p>
      </dsp:txBody>
      <dsp:txXfrm>
        <a:off x="2535765" y="36674"/>
        <a:ext cx="1024468" cy="641608"/>
      </dsp:txXfrm>
    </dsp:sp>
    <dsp:sp modelId="{B41D8976-D6DE-4AD5-AC26-7089710FC1DA}">
      <dsp:nvSpPr>
        <dsp:cNvPr id="0" name=""/>
        <dsp:cNvSpPr/>
      </dsp:nvSpPr>
      <dsp:spPr>
        <a:xfrm>
          <a:off x="1373478" y="357478"/>
          <a:ext cx="3349042" cy="3349042"/>
        </a:xfrm>
        <a:custGeom>
          <a:avLst/>
          <a:gdLst/>
          <a:ahLst/>
          <a:cxnLst/>
          <a:rect l="0" t="0" r="0" b="0"/>
          <a:pathLst>
            <a:path>
              <a:moveTo>
                <a:pt x="2228448" y="94272"/>
              </a:moveTo>
              <a:arcTo wR="1674521" hR="1674521" stAng="17359031"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1FE7D8-E124-4D37-B160-F3F37711D2F4}">
      <dsp:nvSpPr>
        <dsp:cNvPr id="0" name=""/>
        <dsp:cNvSpPr/>
      </dsp:nvSpPr>
      <dsp:spPr>
        <a:xfrm>
          <a:off x="3951234" y="839226"/>
          <a:ext cx="1093886" cy="711026"/>
        </a:xfrm>
        <a:prstGeom prst="roundRect">
          <a:avLst/>
        </a:prstGeom>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Attività di produzione e trasformazione metalli</a:t>
          </a:r>
          <a:endParaRPr lang="it-IT" sz="1050" kern="1200" dirty="0"/>
        </a:p>
      </dsp:txBody>
      <dsp:txXfrm>
        <a:off x="3985943" y="873935"/>
        <a:ext cx="1024468" cy="641608"/>
      </dsp:txXfrm>
    </dsp:sp>
    <dsp:sp modelId="{D4D673E2-A144-4842-B208-6884808C298D}">
      <dsp:nvSpPr>
        <dsp:cNvPr id="0" name=""/>
        <dsp:cNvSpPr/>
      </dsp:nvSpPr>
      <dsp:spPr>
        <a:xfrm>
          <a:off x="1373478" y="357478"/>
          <a:ext cx="3349042" cy="3349042"/>
        </a:xfrm>
        <a:custGeom>
          <a:avLst/>
          <a:gdLst/>
          <a:ahLst/>
          <a:cxnLst/>
          <a:rect l="0" t="0" r="0" b="0"/>
          <a:pathLst>
            <a:path>
              <a:moveTo>
                <a:pt x="3280993" y="1202009"/>
              </a:moveTo>
              <a:arcTo wR="1674521" hR="1674521" stAng="206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2FBAB0-F71F-4B7C-AF32-A71ADE787C16}">
      <dsp:nvSpPr>
        <dsp:cNvPr id="0" name=""/>
        <dsp:cNvSpPr/>
      </dsp:nvSpPr>
      <dsp:spPr>
        <a:xfrm>
          <a:off x="3951234" y="2513747"/>
          <a:ext cx="1093886" cy="711026"/>
        </a:xfrm>
        <a:prstGeom prst="roundRect">
          <a:avLst/>
        </a:prstGeom>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Attività dell’industria dei prodotti minerali</a:t>
          </a:r>
          <a:endParaRPr lang="it-IT" sz="1050" kern="1200" dirty="0"/>
        </a:p>
      </dsp:txBody>
      <dsp:txXfrm>
        <a:off x="3985943" y="2548456"/>
        <a:ext cx="1024468" cy="641608"/>
      </dsp:txXfrm>
    </dsp:sp>
    <dsp:sp modelId="{692645C3-DF41-44B2-B8EF-68FA201FFE3F}">
      <dsp:nvSpPr>
        <dsp:cNvPr id="0" name=""/>
        <dsp:cNvSpPr/>
      </dsp:nvSpPr>
      <dsp:spPr>
        <a:xfrm>
          <a:off x="1373478" y="357478"/>
          <a:ext cx="3349042" cy="3349042"/>
        </a:xfrm>
        <a:custGeom>
          <a:avLst/>
          <a:gdLst/>
          <a:ahLst/>
          <a:cxnLst/>
          <a:rect l="0" t="0" r="0" b="0"/>
          <a:pathLst>
            <a:path>
              <a:moveTo>
                <a:pt x="2844534" y="2872473"/>
              </a:moveTo>
              <a:arcTo wR="1674521" hR="1674521" stAng="2740559"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88AC7F-CE98-4065-B697-C7A3A7D9911A}">
      <dsp:nvSpPr>
        <dsp:cNvPr id="0" name=""/>
        <dsp:cNvSpPr/>
      </dsp:nvSpPr>
      <dsp:spPr>
        <a:xfrm>
          <a:off x="2501056" y="3351008"/>
          <a:ext cx="1093886" cy="711026"/>
        </a:xfrm>
        <a:prstGeom prst="roundRect">
          <a:avLst/>
        </a:prstGeom>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Attività dell’industria chimica</a:t>
          </a:r>
          <a:endParaRPr lang="it-IT" sz="1050" kern="1200" dirty="0"/>
        </a:p>
      </dsp:txBody>
      <dsp:txXfrm>
        <a:off x="2535765" y="3385717"/>
        <a:ext cx="1024468" cy="641608"/>
      </dsp:txXfrm>
    </dsp:sp>
    <dsp:sp modelId="{706BA6DA-2174-4DD4-9C9A-B1AC4BC5279F}">
      <dsp:nvSpPr>
        <dsp:cNvPr id="0" name=""/>
        <dsp:cNvSpPr/>
      </dsp:nvSpPr>
      <dsp:spPr>
        <a:xfrm>
          <a:off x="1373478" y="357478"/>
          <a:ext cx="3349042" cy="3349042"/>
        </a:xfrm>
        <a:custGeom>
          <a:avLst/>
          <a:gdLst/>
          <a:ahLst/>
          <a:cxnLst/>
          <a:rect l="0" t="0" r="0" b="0"/>
          <a:pathLst>
            <a:path>
              <a:moveTo>
                <a:pt x="1120593" y="3254769"/>
              </a:moveTo>
              <a:arcTo wR="1674521" hR="1674521" stAng="6559031"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0AFDC9-0856-4DCB-B779-D36524061BF0}">
      <dsp:nvSpPr>
        <dsp:cNvPr id="0" name=""/>
        <dsp:cNvSpPr/>
      </dsp:nvSpPr>
      <dsp:spPr>
        <a:xfrm>
          <a:off x="1050878" y="2513747"/>
          <a:ext cx="1093886" cy="711026"/>
        </a:xfrm>
        <a:prstGeom prst="roundRect">
          <a:avLst/>
        </a:prstGeom>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Attività di gestione dei rifiuti</a:t>
          </a:r>
          <a:endParaRPr lang="it-IT" sz="1050" kern="1200" dirty="0"/>
        </a:p>
      </dsp:txBody>
      <dsp:txXfrm>
        <a:off x="1085587" y="2548456"/>
        <a:ext cx="1024468" cy="641608"/>
      </dsp:txXfrm>
    </dsp:sp>
    <dsp:sp modelId="{C236A641-490C-48F1-82DF-A0B2BAFAEA50}">
      <dsp:nvSpPr>
        <dsp:cNvPr id="0" name=""/>
        <dsp:cNvSpPr/>
      </dsp:nvSpPr>
      <dsp:spPr>
        <a:xfrm>
          <a:off x="1373478" y="357478"/>
          <a:ext cx="3349042" cy="3349042"/>
        </a:xfrm>
        <a:custGeom>
          <a:avLst/>
          <a:gdLst/>
          <a:ahLst/>
          <a:cxnLst/>
          <a:rect l="0" t="0" r="0" b="0"/>
          <a:pathLst>
            <a:path>
              <a:moveTo>
                <a:pt x="68048" y="2147033"/>
              </a:moveTo>
              <a:arcTo wR="1674521" hR="1674521" stAng="98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6A47B4-BAB7-4A7E-9083-B633E59B67FC}">
      <dsp:nvSpPr>
        <dsp:cNvPr id="0" name=""/>
        <dsp:cNvSpPr/>
      </dsp:nvSpPr>
      <dsp:spPr>
        <a:xfrm>
          <a:off x="1050878" y="839226"/>
          <a:ext cx="1093886" cy="711026"/>
        </a:xfrm>
        <a:prstGeom prst="roundRect">
          <a:avLst/>
        </a:prstGeom>
        <a:gradFill rotWithShape="0">
          <a:gsLst>
            <a:gs pos="0">
              <a:schemeClr val="accent1">
                <a:lumMod val="60000"/>
                <a:lumOff val="40000"/>
              </a:schemeClr>
            </a:gs>
            <a:gs pos="68000">
              <a:schemeClr val="accent2">
                <a:lumMod val="75000"/>
              </a:schemeClr>
            </a:gs>
            <a:gs pos="100000">
              <a:srgbClr val="D4DEFF"/>
            </a:gs>
            <a:gs pos="100000">
              <a:srgbClr val="96AB94"/>
            </a:gs>
          </a:gsLst>
          <a:lin ang="135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it-IT" sz="1050" kern="1200" dirty="0" smtClean="0"/>
            <a:t>Altre attività (es. allevamenti intensivi, </a:t>
          </a:r>
          <a:r>
            <a:rPr lang="it-IT" sz="1050" kern="1200" dirty="0" err="1" smtClean="0"/>
            <a:t>cartie</a:t>
          </a:r>
          <a:r>
            <a:rPr lang="it-IT" sz="1050" kern="1200" dirty="0" smtClean="0"/>
            <a:t>-re, concerie, ….)</a:t>
          </a:r>
          <a:endParaRPr lang="it-IT" sz="1050" kern="1200" dirty="0"/>
        </a:p>
      </dsp:txBody>
      <dsp:txXfrm>
        <a:off x="1085587" y="873935"/>
        <a:ext cx="1024468" cy="641608"/>
      </dsp:txXfrm>
    </dsp:sp>
    <dsp:sp modelId="{61A54869-CBCB-4941-88D4-6852AC31FA88}">
      <dsp:nvSpPr>
        <dsp:cNvPr id="0" name=""/>
        <dsp:cNvSpPr/>
      </dsp:nvSpPr>
      <dsp:spPr>
        <a:xfrm>
          <a:off x="1373478" y="357478"/>
          <a:ext cx="3349042" cy="3349042"/>
        </a:xfrm>
        <a:custGeom>
          <a:avLst/>
          <a:gdLst/>
          <a:ahLst/>
          <a:cxnLst/>
          <a:rect l="0" t="0" r="0" b="0"/>
          <a:pathLst>
            <a:path>
              <a:moveTo>
                <a:pt x="504507" y="476568"/>
              </a:moveTo>
              <a:arcTo wR="1674521" hR="1674521" stAng="13540559"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2507-E2FD-4F25-B57E-55C60C35A6AB}">
      <dsp:nvSpPr>
        <dsp:cNvPr id="0" name=""/>
        <dsp:cNvSpPr/>
      </dsp:nvSpPr>
      <dsp:spPr>
        <a:xfrm>
          <a:off x="1557342" y="136902"/>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ABC63-C0D9-4E85-B826-993E0B0D2026}">
      <dsp:nvSpPr>
        <dsp:cNvPr id="0" name=""/>
        <dsp:cNvSpPr/>
      </dsp:nvSpPr>
      <dsp:spPr>
        <a:xfrm>
          <a:off x="2730500" y="2908645"/>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3708C-2BBB-45A0-B209-20991F64AF0E}">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kern="1200" dirty="0" smtClean="0">
              <a:solidFill>
                <a:srgbClr val="002060"/>
              </a:solidFill>
            </a:rPr>
            <a:t>Attività di controllo svolte da ARPA Molise</a:t>
          </a:r>
          <a:endParaRPr lang="it-IT" sz="1800" kern="1200" dirty="0">
            <a:solidFill>
              <a:srgbClr val="002060"/>
            </a:solidFill>
          </a:endParaRPr>
        </a:p>
      </dsp:txBody>
      <dsp:txXfrm>
        <a:off x="1524000" y="3276600"/>
        <a:ext cx="3048000" cy="762000"/>
      </dsp:txXfrm>
    </dsp:sp>
    <dsp:sp modelId="{B8DF3152-AD91-478D-AC38-0AB392C7A858}">
      <dsp:nvSpPr>
        <dsp:cNvPr id="0" name=""/>
        <dsp:cNvSpPr/>
      </dsp:nvSpPr>
      <dsp:spPr>
        <a:xfrm>
          <a:off x="2476505" y="1361037"/>
          <a:ext cx="1143000" cy="1143000"/>
        </a:xfrm>
        <a:prstGeom prst="ellipse">
          <a:avLst/>
        </a:prstGeom>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dirty="0" smtClean="0"/>
            <a:t>Ispezioni su segnalazioni o disposte dall’Autorità Giudiziaria</a:t>
          </a:r>
          <a:endParaRPr lang="it-IT" sz="1000" kern="1200" dirty="0"/>
        </a:p>
      </dsp:txBody>
      <dsp:txXfrm>
        <a:off x="2643893" y="1528425"/>
        <a:ext cx="808224" cy="808224"/>
      </dsp:txXfrm>
    </dsp:sp>
    <dsp:sp modelId="{6EA78418-5193-48A4-9E90-19CCB6E93770}">
      <dsp:nvSpPr>
        <dsp:cNvPr id="0" name=""/>
        <dsp:cNvSpPr/>
      </dsp:nvSpPr>
      <dsp:spPr>
        <a:xfrm>
          <a:off x="1762123" y="424940"/>
          <a:ext cx="1143000" cy="1143000"/>
        </a:xfrm>
        <a:prstGeom prst="ellipse">
          <a:avLst/>
        </a:prstGeom>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dirty="0" smtClean="0"/>
            <a:t>Ispezioni straordinarie</a:t>
          </a:r>
          <a:endParaRPr lang="it-IT" sz="1000" kern="1200" dirty="0"/>
        </a:p>
      </dsp:txBody>
      <dsp:txXfrm>
        <a:off x="1929511" y="592328"/>
        <a:ext cx="808224" cy="808224"/>
      </dsp:txXfrm>
    </dsp:sp>
    <dsp:sp modelId="{ECEE0A6C-4ADA-4A92-A6DC-79451C11524C}">
      <dsp:nvSpPr>
        <dsp:cNvPr id="0" name=""/>
        <dsp:cNvSpPr/>
      </dsp:nvSpPr>
      <dsp:spPr>
        <a:xfrm>
          <a:off x="3048001" y="208916"/>
          <a:ext cx="1143000" cy="1143000"/>
        </a:xfrm>
        <a:prstGeom prst="ellipse">
          <a:avLst/>
        </a:prstGeom>
        <a:gradFill flip="none" rotWithShape="1">
          <a:gsLst>
            <a:gs pos="2000">
              <a:srgbClr val="0070C0"/>
            </a:gs>
            <a:gs pos="100000">
              <a:schemeClr val="accent1">
                <a:tint val="44500"/>
                <a:satMod val="160000"/>
              </a:schemeClr>
            </a:gs>
            <a:gs pos="100000">
              <a:schemeClr val="accent1">
                <a:tint val="23500"/>
                <a:satMod val="160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dirty="0" smtClean="0"/>
            <a:t>Ispezioni programmate</a:t>
          </a:r>
          <a:endParaRPr lang="it-IT" sz="1000" kern="1200" dirty="0"/>
        </a:p>
      </dsp:txBody>
      <dsp:txXfrm>
        <a:off x="3215389" y="376304"/>
        <a:ext cx="808224" cy="808224"/>
      </dsp:txXfrm>
    </dsp:sp>
    <dsp:sp modelId="{A762D502-DFD4-4190-945C-995CF4068631}">
      <dsp:nvSpPr>
        <dsp:cNvPr id="0" name=""/>
        <dsp:cNvSpPr/>
      </dsp:nvSpPr>
      <dsp:spPr>
        <a:xfrm>
          <a:off x="1270000" y="0"/>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E3B35-3549-4D9D-B945-23F3F700049E}">
      <dsp:nvSpPr>
        <dsp:cNvPr id="0" name=""/>
        <dsp:cNvSpPr/>
      </dsp:nvSpPr>
      <dsp:spPr>
        <a:xfrm>
          <a:off x="43231" y="2304"/>
          <a:ext cx="4693920" cy="731520"/>
        </a:xfrm>
        <a:prstGeom prst="round2Diag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Preparazione</a:t>
          </a:r>
          <a:endParaRPr lang="it-IT" sz="1900" kern="1200" dirty="0"/>
        </a:p>
      </dsp:txBody>
      <dsp:txXfrm>
        <a:off x="64656" y="23729"/>
        <a:ext cx="3818966" cy="688670"/>
      </dsp:txXfrm>
    </dsp:sp>
    <dsp:sp modelId="{4390BA6F-A8E8-40BA-A921-76DCCCFFA0E7}">
      <dsp:nvSpPr>
        <dsp:cNvPr id="0" name=""/>
        <dsp:cNvSpPr/>
      </dsp:nvSpPr>
      <dsp:spPr>
        <a:xfrm>
          <a:off x="350520" y="833120"/>
          <a:ext cx="4693920" cy="731520"/>
        </a:xfrm>
        <a:prstGeom prst="round2Diag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Comunicazione al Gestore</a:t>
          </a:r>
          <a:endParaRPr lang="it-IT" sz="1900" kern="1200" dirty="0"/>
        </a:p>
      </dsp:txBody>
      <dsp:txXfrm>
        <a:off x="371945" y="854545"/>
        <a:ext cx="3825062" cy="688669"/>
      </dsp:txXfrm>
    </dsp:sp>
    <dsp:sp modelId="{EE3E9B90-3E7A-4AF4-906B-21741295B1A3}">
      <dsp:nvSpPr>
        <dsp:cNvPr id="0" name=""/>
        <dsp:cNvSpPr/>
      </dsp:nvSpPr>
      <dsp:spPr>
        <a:xfrm>
          <a:off x="701039" y="1666240"/>
          <a:ext cx="4693920" cy="731520"/>
        </a:xfrm>
        <a:prstGeom prst="round2Diag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Visita in situ</a:t>
          </a:r>
          <a:endParaRPr lang="it-IT" sz="1900" kern="1200" dirty="0"/>
        </a:p>
      </dsp:txBody>
      <dsp:txXfrm>
        <a:off x="722464" y="1687665"/>
        <a:ext cx="3825062" cy="688669"/>
      </dsp:txXfrm>
    </dsp:sp>
    <dsp:sp modelId="{2D351FD8-9049-42B3-BD74-4F7A8FDE7B4D}">
      <dsp:nvSpPr>
        <dsp:cNvPr id="0" name=""/>
        <dsp:cNvSpPr/>
      </dsp:nvSpPr>
      <dsp:spPr>
        <a:xfrm>
          <a:off x="1051559" y="2499360"/>
          <a:ext cx="4693920" cy="731520"/>
        </a:xfrm>
        <a:prstGeom prst="round2Diag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Eventuale campionamento di una o più matrici ambientali</a:t>
          </a:r>
          <a:endParaRPr lang="it-IT" sz="1900" kern="1200" dirty="0"/>
        </a:p>
      </dsp:txBody>
      <dsp:txXfrm>
        <a:off x="1072984" y="2520785"/>
        <a:ext cx="3825062" cy="688669"/>
      </dsp:txXfrm>
    </dsp:sp>
    <dsp:sp modelId="{47C73149-61DE-4290-A235-84CEACD57DAB}">
      <dsp:nvSpPr>
        <dsp:cNvPr id="0" name=""/>
        <dsp:cNvSpPr/>
      </dsp:nvSpPr>
      <dsp:spPr>
        <a:xfrm>
          <a:off x="1391800" y="3328142"/>
          <a:ext cx="4693920" cy="731520"/>
        </a:xfrm>
        <a:prstGeom prst="round2Diag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Lst>
          </a:blip>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Redazione della relazione finale</a:t>
          </a:r>
          <a:endParaRPr lang="it-IT" sz="1900" kern="1200" dirty="0"/>
        </a:p>
      </dsp:txBody>
      <dsp:txXfrm>
        <a:off x="1413225" y="3349567"/>
        <a:ext cx="3825062" cy="688669"/>
      </dsp:txXfrm>
    </dsp:sp>
    <dsp:sp modelId="{41F54A03-5714-48B1-A8EE-99D1C35A0FD2}">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it-IT" sz="2100" kern="1200"/>
        </a:p>
      </dsp:txBody>
      <dsp:txXfrm>
        <a:off x="4325417" y="534416"/>
        <a:ext cx="261518" cy="357805"/>
      </dsp:txXfrm>
    </dsp:sp>
    <dsp:sp modelId="{37E801A8-ABBA-4554-A171-F62372ADE42B}">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it-IT" sz="2100" kern="1200"/>
        </a:p>
      </dsp:txBody>
      <dsp:txXfrm>
        <a:off x="4675937" y="1367536"/>
        <a:ext cx="261518" cy="357805"/>
      </dsp:txXfrm>
    </dsp:sp>
    <dsp:sp modelId="{73CDB2AC-3428-4BE7-B154-ABE8846B69D5}">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it-IT" sz="2100" kern="1200"/>
        </a:p>
      </dsp:txBody>
      <dsp:txXfrm>
        <a:off x="5026457" y="2188464"/>
        <a:ext cx="261518" cy="357805"/>
      </dsp:txXfrm>
    </dsp:sp>
    <dsp:sp modelId="{56145830-1AD0-4B48-A342-756A3C4CB800}">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it-IT" sz="2100" kern="1200"/>
        </a:p>
      </dsp:txBody>
      <dsp:txXfrm>
        <a:off x="5376977" y="3029712"/>
        <a:ext cx="261518" cy="35780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0F58-1E65-457F-99A8-5B1A79466E37}" type="datetimeFigureOut">
              <a:rPr lang="it-IT" smtClean="0"/>
              <a:pPr/>
              <a:t>29/04/2016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B97AE-32C2-4800-BA03-8D5876D3B2E5}" type="slidenum">
              <a:rPr lang="it-IT" smtClean="0"/>
              <a:pPr/>
              <a:t>‹N›</a:t>
            </a:fld>
            <a:endParaRPr lang="it-IT"/>
          </a:p>
        </p:txBody>
      </p:sp>
    </p:spTree>
    <p:extLst>
      <p:ext uri="{BB962C8B-B14F-4D97-AF65-F5344CB8AC3E}">
        <p14:creationId xmlns:p14="http://schemas.microsoft.com/office/powerpoint/2010/main" val="210102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E2B97AE-32C2-4800-BA03-8D5876D3B2E5}" type="slidenum">
              <a:rPr lang="it-IT" smtClean="0"/>
              <a:pPr/>
              <a:t>8</a:t>
            </a:fld>
            <a:endParaRPr lang="it-IT"/>
          </a:p>
        </p:txBody>
      </p:sp>
    </p:spTree>
    <p:extLst>
      <p:ext uri="{BB962C8B-B14F-4D97-AF65-F5344CB8AC3E}">
        <p14:creationId xmlns:p14="http://schemas.microsoft.com/office/powerpoint/2010/main" val="238911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3E504334-A433-45FF-AA62-23A44B999B7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504334-A433-45FF-AA62-23A44B999B79}"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504334-A433-45FF-AA62-23A44B999B7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88EC3F3E-3628-41A2-A310-5DA2821A4F62}" type="datetimeFigureOut">
              <a:rPr lang="it-IT" smtClean="0"/>
              <a:pPr/>
              <a:t>29/04/2016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3E504334-A433-45FF-AA62-23A44B999B79}" type="slidenum">
              <a:rPr lang="it-IT" smtClean="0"/>
              <a:pPr/>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lumMod val="13000"/>
                <a:lumOff val="87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EC3F3E-3628-41A2-A310-5DA2821A4F62}" type="datetimeFigureOut">
              <a:rPr lang="it-IT" smtClean="0"/>
              <a:pPr/>
              <a:t>29/04/2016</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504334-A433-45FF-AA62-23A44B999B79}" type="slidenum">
              <a:rPr lang="it-IT" smtClean="0"/>
              <a:pPr/>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97744"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effectLst>
                  <a:outerShdw blurRad="80000" dist="40000" dir="5040000" algn="tl">
                    <a:srgbClr val="000000">
                      <a:alpha val="30000"/>
                    </a:srgbClr>
                  </a:outerShdw>
                </a:effectLst>
                <a:latin typeface="Book Antiqua" pitchFamily="18" charset="0"/>
              </a:rPr>
              <a:t>Ambientale</a:t>
            </a:r>
            <a:endParaRPr lang="it-IT" sz="1400" b="1" i="1" dirty="0">
              <a:ln w="11430"/>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7620" y="6357957"/>
            <a:ext cx="1571636" cy="391821"/>
          </a:xfrm>
          <a:prstGeom prst="rect">
            <a:avLst/>
          </a:prstGeom>
          <a:ln>
            <a:noFill/>
          </a:ln>
          <a:effectLst>
            <a:outerShdw blurRad="190500" algn="tl" rotWithShape="0">
              <a:srgbClr val="000000">
                <a:alpha val="70000"/>
              </a:srgbClr>
            </a:outerShdw>
          </a:effectLst>
        </p:spPr>
      </p:pic>
      <p:sp>
        <p:nvSpPr>
          <p:cNvPr id="6" name="CasellaDiTesto 5"/>
          <p:cNvSpPr txBox="1"/>
          <p:nvPr/>
        </p:nvSpPr>
        <p:spPr>
          <a:xfrm>
            <a:off x="827584" y="1714488"/>
            <a:ext cx="7416824" cy="1477328"/>
          </a:xfrm>
          <a:prstGeom prst="rect">
            <a:avLst/>
          </a:prstGeom>
          <a:noFill/>
          <a:effectLst>
            <a:outerShdw blurRad="50800" dist="38100" dir="16200000" rotWithShape="0">
              <a:prstClr val="black">
                <a:alpha val="40000"/>
              </a:prstClr>
            </a:outerShdw>
          </a:effectLst>
        </p:spPr>
        <p:txBody>
          <a:bodyPr wrap="square">
            <a:spAutoFit/>
            <a:scene3d>
              <a:camera prst="orthographicFront"/>
              <a:lightRig rig="threePt" dir="t"/>
            </a:scene3d>
            <a:sp3d prstMaterial="dkEdge">
              <a:bevelB w="38100" h="38100"/>
            </a:sp3d>
          </a:bodyPr>
          <a:lstStyle/>
          <a:p>
            <a:pPr algn="ctr">
              <a:defRPr/>
            </a:pPr>
            <a:r>
              <a:rPr lang="it-IT" sz="3000" b="1" dirty="0" smtClean="0">
                <a:solidFill>
                  <a:srgbClr val="002060"/>
                </a:solidFill>
                <a:effectLst>
                  <a:outerShdw blurRad="38100" dist="38100" dir="2700000" algn="tl">
                    <a:srgbClr val="000000">
                      <a:alpha val="43137"/>
                    </a:srgbClr>
                  </a:outerShdw>
                </a:effectLst>
              </a:rPr>
              <a:t>Organizzazione dei controlli </a:t>
            </a:r>
          </a:p>
          <a:p>
            <a:pPr algn="ctr">
              <a:defRPr/>
            </a:pPr>
            <a:r>
              <a:rPr lang="it-IT" sz="3000" b="1" dirty="0" smtClean="0">
                <a:solidFill>
                  <a:srgbClr val="002060"/>
                </a:solidFill>
                <a:effectLst>
                  <a:outerShdw blurRad="38100" dist="38100" dir="2700000" algn="tl">
                    <a:srgbClr val="000000">
                      <a:alpha val="43137"/>
                    </a:srgbClr>
                  </a:outerShdw>
                </a:effectLst>
              </a:rPr>
              <a:t>nelle aziende A.I.A.</a:t>
            </a:r>
          </a:p>
          <a:p>
            <a:pPr algn="ctr">
              <a:defRPr/>
            </a:pPr>
            <a:r>
              <a:rPr lang="it-IT" sz="3000" b="1" dirty="0" smtClean="0">
                <a:solidFill>
                  <a:srgbClr val="002060"/>
                </a:solidFill>
                <a:effectLst>
                  <a:outerShdw blurRad="38100" dist="38100" dir="2700000" algn="tl">
                    <a:srgbClr val="000000">
                      <a:alpha val="43137"/>
                    </a:srgbClr>
                  </a:outerShdw>
                </a:effectLst>
              </a:rPr>
              <a:t>e controlli delle diossine</a:t>
            </a:r>
            <a:endParaRPr lang="it-IT" sz="3000" b="1" dirty="0">
              <a:solidFill>
                <a:srgbClr val="002060"/>
              </a:solidFill>
              <a:effectLst>
                <a:outerShdw blurRad="38100" dist="38100" dir="2700000" algn="tl">
                  <a:srgbClr val="000000">
                    <a:alpha val="43137"/>
                  </a:srgbClr>
                </a:outerShdw>
              </a:effectLst>
            </a:endParaRPr>
          </a:p>
        </p:txBody>
      </p:sp>
      <p:sp>
        <p:nvSpPr>
          <p:cNvPr id="7" name="CasellaDiTesto 12"/>
          <p:cNvSpPr txBox="1">
            <a:spLocks noChangeArrowheads="1"/>
          </p:cNvSpPr>
          <p:nvPr/>
        </p:nvSpPr>
        <p:spPr bwMode="auto">
          <a:xfrm>
            <a:off x="3036581" y="3717032"/>
            <a:ext cx="3142848" cy="2308324"/>
          </a:xfrm>
          <a:prstGeom prst="rect">
            <a:avLst/>
          </a:prstGeom>
          <a:noFill/>
          <a:ln w="9525">
            <a:noFill/>
            <a:miter lim="800000"/>
            <a:headEnd/>
            <a:tailEnd/>
          </a:ln>
        </p:spPr>
        <p:txBody>
          <a:bodyPr wrap="none">
            <a:spAutoFit/>
          </a:bodyPr>
          <a:lstStyle/>
          <a:p>
            <a:pPr algn="ctr"/>
            <a:r>
              <a:rPr lang="it-IT" sz="1200" b="1" i="1" dirty="0" smtClean="0">
                <a:solidFill>
                  <a:srgbClr val="002060"/>
                </a:solidFill>
              </a:rPr>
              <a:t>Ing. Amb. &amp; </a:t>
            </a:r>
            <a:r>
              <a:rPr lang="it-IT" sz="1200" b="1" i="1" dirty="0" err="1" smtClean="0">
                <a:solidFill>
                  <a:srgbClr val="002060"/>
                </a:solidFill>
              </a:rPr>
              <a:t>Terr</a:t>
            </a:r>
            <a:r>
              <a:rPr lang="it-IT" sz="1200" b="1" i="1" dirty="0" smtClean="0">
                <a:solidFill>
                  <a:srgbClr val="002060"/>
                </a:solidFill>
              </a:rPr>
              <a:t>. Francesca </a:t>
            </a:r>
            <a:r>
              <a:rPr lang="it-IT" sz="1200" b="1" i="1" dirty="0" err="1" smtClean="0">
                <a:solidFill>
                  <a:srgbClr val="002060"/>
                </a:solidFill>
              </a:rPr>
              <a:t>Iadanza</a:t>
            </a:r>
            <a:r>
              <a:rPr lang="it-IT" sz="1200" b="1" i="1" dirty="0" smtClean="0">
                <a:solidFill>
                  <a:srgbClr val="002060"/>
                </a:solidFill>
              </a:rPr>
              <a:t> </a:t>
            </a:r>
          </a:p>
          <a:p>
            <a:pPr algn="ctr"/>
            <a:r>
              <a:rPr lang="it-IT" sz="1200" b="1" i="1" dirty="0" err="1" smtClean="0">
                <a:solidFill>
                  <a:srgbClr val="002060"/>
                </a:solidFill>
              </a:rPr>
              <a:t>Tel</a:t>
            </a:r>
            <a:r>
              <a:rPr lang="it-IT" sz="1200" b="1" i="1" dirty="0" smtClean="0">
                <a:solidFill>
                  <a:srgbClr val="002060"/>
                </a:solidFill>
              </a:rPr>
              <a:t>: 0874.492691   -   Fax: 0874.492688</a:t>
            </a:r>
            <a:endParaRPr lang="it-IT" sz="1200" b="1" i="1" dirty="0">
              <a:solidFill>
                <a:srgbClr val="002060"/>
              </a:solidFill>
            </a:endParaRPr>
          </a:p>
          <a:p>
            <a:pPr algn="ctr"/>
            <a:r>
              <a:rPr lang="it-IT" sz="1200" b="1" i="1" dirty="0" err="1" smtClean="0">
                <a:solidFill>
                  <a:srgbClr val="002060"/>
                </a:solidFill>
              </a:rPr>
              <a:t>e.Mail</a:t>
            </a:r>
            <a:r>
              <a:rPr lang="it-IT" sz="1200" b="1" i="1" dirty="0" smtClean="0">
                <a:solidFill>
                  <a:srgbClr val="002060"/>
                </a:solidFill>
              </a:rPr>
              <a:t>: </a:t>
            </a:r>
            <a:r>
              <a:rPr lang="it-IT" sz="1200" b="1" i="1" dirty="0" err="1" smtClean="0">
                <a:solidFill>
                  <a:srgbClr val="002060"/>
                </a:solidFill>
              </a:rPr>
              <a:t>termoli.sez</a:t>
            </a:r>
            <a:r>
              <a:rPr lang="it-IT" sz="1200" b="1" i="1" dirty="0" smtClean="0">
                <a:solidFill>
                  <a:srgbClr val="002060"/>
                </a:solidFill>
              </a:rPr>
              <a:t> @arpamolise.it</a:t>
            </a:r>
            <a:endParaRPr lang="it-IT" sz="1200" b="1" i="1" dirty="0">
              <a:solidFill>
                <a:srgbClr val="002060"/>
              </a:solidFill>
            </a:endParaRPr>
          </a:p>
          <a:p>
            <a:pPr algn="ctr"/>
            <a:r>
              <a:rPr lang="it-IT" sz="1200" b="1" i="1" dirty="0" smtClean="0">
                <a:solidFill>
                  <a:srgbClr val="002060"/>
                </a:solidFill>
              </a:rPr>
              <a:t>francescaiadanza70@gmail.it</a:t>
            </a:r>
            <a:endParaRPr lang="it-IT" sz="1200" b="1" i="1" dirty="0">
              <a:solidFill>
                <a:srgbClr val="002060"/>
              </a:solidFill>
            </a:endParaRPr>
          </a:p>
          <a:p>
            <a:pPr algn="ctr"/>
            <a:r>
              <a:rPr lang="it-IT" sz="1200" b="1" i="1" dirty="0" smtClean="0">
                <a:solidFill>
                  <a:srgbClr val="002060"/>
                </a:solidFill>
              </a:rPr>
              <a:t>www.arpamolise.it</a:t>
            </a:r>
          </a:p>
          <a:p>
            <a:pPr algn="ctr"/>
            <a:endParaRPr lang="it-IT" sz="1200" b="1" i="1" dirty="0" smtClean="0">
              <a:solidFill>
                <a:srgbClr val="002060"/>
              </a:solidFill>
            </a:endParaRPr>
          </a:p>
          <a:p>
            <a:pPr algn="ctr"/>
            <a:endParaRPr lang="it-IT" sz="1200" b="1" i="1" dirty="0">
              <a:solidFill>
                <a:srgbClr val="002060"/>
              </a:solidFill>
            </a:endParaRPr>
          </a:p>
          <a:p>
            <a:pPr algn="ctr"/>
            <a:endParaRPr lang="it-IT" sz="1200" b="1" i="1" dirty="0">
              <a:solidFill>
                <a:srgbClr val="002060"/>
              </a:solidFill>
            </a:endParaRPr>
          </a:p>
          <a:p>
            <a:pPr algn="ctr"/>
            <a:r>
              <a:rPr lang="it-IT" sz="1200" b="1" dirty="0" smtClean="0">
                <a:solidFill>
                  <a:srgbClr val="002060"/>
                </a:solidFill>
              </a:rPr>
              <a:t>CAMPOBASSO</a:t>
            </a:r>
          </a:p>
          <a:p>
            <a:pPr algn="ctr"/>
            <a:r>
              <a:rPr lang="it-IT" sz="1200" b="1" i="1" dirty="0" smtClean="0">
                <a:solidFill>
                  <a:srgbClr val="002060"/>
                </a:solidFill>
              </a:rPr>
              <a:t>Sala Conferenze </a:t>
            </a:r>
          </a:p>
          <a:p>
            <a:pPr algn="ctr"/>
            <a:r>
              <a:rPr lang="it-IT" sz="1200" b="1" i="1" dirty="0" smtClean="0">
                <a:solidFill>
                  <a:srgbClr val="002060"/>
                </a:solidFill>
              </a:rPr>
              <a:t>Dipartimento  Campobasso ARPA Molise </a:t>
            </a:r>
            <a:endParaRPr lang="it-IT" sz="1200" b="1" i="1" dirty="0">
              <a:solidFill>
                <a:srgbClr val="002060"/>
              </a:solidFill>
            </a:endParaRPr>
          </a:p>
          <a:p>
            <a:pPr algn="ctr"/>
            <a:r>
              <a:rPr lang="it-IT" sz="1200" b="1" dirty="0" smtClean="0">
                <a:solidFill>
                  <a:srgbClr val="002060"/>
                </a:solidFill>
              </a:rPr>
              <a:t>Venerdì 29 Aprile 2016</a:t>
            </a:r>
            <a:endParaRPr lang="it-IT" sz="12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27" name="Freccia in giù 26"/>
          <p:cNvSpPr/>
          <p:nvPr/>
        </p:nvSpPr>
        <p:spPr>
          <a:xfrm rot="-2700000">
            <a:off x="678629" y="6053832"/>
            <a:ext cx="71438" cy="357190"/>
          </a:xfrm>
          <a:prstGeom prst="downArrow">
            <a:avLst/>
          </a:prstGeom>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1"/>
            <a:tileRect/>
          </a:gradFill>
          <a:ln>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467544" y="813183"/>
            <a:ext cx="8390704" cy="64633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Tipologia delle attività di controllo</a:t>
            </a:r>
            <a:endParaRPr lang="it-IT" sz="3600" cap="small" dirty="0">
              <a:solidFill>
                <a:srgbClr val="002060"/>
              </a:solidFill>
              <a:effectLst>
                <a:outerShdw blurRad="38100" dist="38100" dir="2700000" algn="tl">
                  <a:srgbClr val="000000">
                    <a:alpha val="43137"/>
                  </a:srgbClr>
                </a:outerShdw>
              </a:effectLst>
            </a:endParaRPr>
          </a:p>
        </p:txBody>
      </p:sp>
      <p:graphicFrame>
        <p:nvGraphicFramePr>
          <p:cNvPr id="2" name="Diagramma 1"/>
          <p:cNvGraphicFramePr/>
          <p:nvPr>
            <p:extLst>
              <p:ext uri="{D42A27DB-BD31-4B8C-83A1-F6EECF244321}">
                <p14:modId xmlns:p14="http://schemas.microsoft.com/office/powerpoint/2010/main" val="1541865942"/>
              </p:ext>
            </p:extLst>
          </p:nvPr>
        </p:nvGraphicFramePr>
        <p:xfrm>
          <a:off x="1666876" y="19959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graphicFrame>
        <p:nvGraphicFramePr>
          <p:cNvPr id="6" name="Diagramma 5"/>
          <p:cNvGraphicFramePr/>
          <p:nvPr>
            <p:extLst>
              <p:ext uri="{D42A27DB-BD31-4B8C-83A1-F6EECF244321}">
                <p14:modId xmlns:p14="http://schemas.microsoft.com/office/powerpoint/2010/main" val="4278284392"/>
              </p:ext>
            </p:extLst>
          </p:nvPr>
        </p:nvGraphicFramePr>
        <p:xfrm>
          <a:off x="6500826" y="4437112"/>
          <a:ext cx="2571768"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p:cNvSpPr txBox="1"/>
          <p:nvPr/>
        </p:nvSpPr>
        <p:spPr>
          <a:xfrm>
            <a:off x="519524" y="656189"/>
            <a:ext cx="8228940" cy="5816977"/>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Ispezioni programmate</a:t>
            </a:r>
            <a:r>
              <a:rPr lang="it-IT" sz="3400" b="1" cap="small" dirty="0" smtClean="0">
                <a:solidFill>
                  <a:srgbClr val="002060"/>
                </a:solidFill>
                <a:latin typeface="Baskerville Old Face" pitchFamily="18" charset="0"/>
              </a:rPr>
              <a:t>:</a:t>
            </a:r>
          </a:p>
          <a:p>
            <a:pPr algn="just"/>
            <a:r>
              <a:rPr lang="it-IT" sz="2400" i="1" dirty="0" smtClean="0">
                <a:solidFill>
                  <a:srgbClr val="002060"/>
                </a:solidFill>
                <a:latin typeface="Baskerville Old Face" pitchFamily="18" charset="0"/>
              </a:rPr>
              <a:t>Sono le attività di ispezione previste e programmate nell’autorizzazione. Comprendono visite periodiche al sito e campionamenti al fine di garantire il monitoraggio delle performance ambientali delle attività autorizzate, che si esplica attraverso l’accertamento del rispetto delle condizioni dell’AIA, della regolarità dei controlli a carico del Gestore, con particolare riferimento alla regolarità delle misure e dei dispositivi di prevenzione dell’inquinamento, nonché al rispetto dei valori limite di emissione, dell’ottemperanza da parte del gestore degli obblighi di comunicazione, specialmente all’Autorità Competente, in particolare, in corrispondenza di inconvenienti da incidenti che influiscono significativamente sull’ambiente, quando c’è l’obbligo di comunicare in </a:t>
            </a:r>
            <a:r>
              <a:rPr lang="it-IT" sz="2400" i="1" dirty="0">
                <a:solidFill>
                  <a:srgbClr val="002060"/>
                </a:solidFill>
                <a:latin typeface="Baskerville Old Face" pitchFamily="18" charset="0"/>
              </a:rPr>
              <a:t>modo tempestivo </a:t>
            </a:r>
            <a:r>
              <a:rPr lang="it-IT" sz="2400" i="1" dirty="0" smtClean="0">
                <a:solidFill>
                  <a:srgbClr val="002060"/>
                </a:solidFill>
                <a:latin typeface="Baskerville Old Face" pitchFamily="18" charset="0"/>
              </a:rPr>
              <a:t>i </a:t>
            </a:r>
            <a:r>
              <a:rPr lang="it-IT" sz="2400" i="1" dirty="0">
                <a:solidFill>
                  <a:srgbClr val="002060"/>
                </a:solidFill>
                <a:latin typeface="Baskerville Old Face" pitchFamily="18" charset="0"/>
              </a:rPr>
              <a:t>risultati della sorveglianza delle emissioni della propria installazione.</a:t>
            </a:r>
            <a:endParaRPr lang="it-IT" sz="2400" i="1" dirty="0" smtClean="0">
              <a:solidFill>
                <a:srgbClr val="002060"/>
              </a:solidFill>
              <a:latin typeface="Baskerville Old Fac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6" name="CasellaDiTesto 15"/>
          <p:cNvSpPr txBox="1"/>
          <p:nvPr/>
        </p:nvSpPr>
        <p:spPr>
          <a:xfrm>
            <a:off x="714348" y="1500174"/>
            <a:ext cx="7715304" cy="646331"/>
          </a:xfrm>
          <a:prstGeom prst="rect">
            <a:avLst/>
          </a:prstGeom>
          <a:noFill/>
        </p:spPr>
        <p:txBody>
          <a:bodyPr wrap="square" rtlCol="0">
            <a:spAutoFit/>
          </a:bodyPr>
          <a:lstStyle/>
          <a:p>
            <a:pPr algn="ctr"/>
            <a:endParaRPr lang="it-IT" dirty="0" smtClean="0"/>
          </a:p>
          <a:p>
            <a:pPr algn="ctr"/>
            <a:endParaRPr lang="it-IT" dirty="0"/>
          </a:p>
        </p:txBody>
      </p:sp>
      <p:sp>
        <p:nvSpPr>
          <p:cNvPr id="8" name="CasellaDiTesto 7"/>
          <p:cNvSpPr txBox="1"/>
          <p:nvPr/>
        </p:nvSpPr>
        <p:spPr>
          <a:xfrm>
            <a:off x="519497" y="3493586"/>
            <a:ext cx="8390704" cy="1384995"/>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Altre ispezioni</a:t>
            </a:r>
            <a:r>
              <a:rPr lang="it-IT" sz="3400" b="1" cap="small" dirty="0" smtClean="0">
                <a:solidFill>
                  <a:srgbClr val="002060"/>
                </a:solidFill>
                <a:latin typeface="Baskerville Old Face" pitchFamily="18" charset="0"/>
              </a:rPr>
              <a:t>:</a:t>
            </a:r>
          </a:p>
          <a:p>
            <a:pPr algn="just"/>
            <a:r>
              <a:rPr lang="it-IT" sz="2400" i="1" dirty="0" smtClean="0">
                <a:solidFill>
                  <a:srgbClr val="002060"/>
                </a:solidFill>
                <a:latin typeface="Baskerville Old Face" pitchFamily="18" charset="0"/>
              </a:rPr>
              <a:t>Sono le ispezioni espletate in seguito a segnalazione di problemi ambientali contingenti o disposte dall’Autorità Giudiziaria.</a:t>
            </a:r>
          </a:p>
        </p:txBody>
      </p:sp>
      <p:sp>
        <p:nvSpPr>
          <p:cNvPr id="9" name="CasellaDiTesto 8"/>
          <p:cNvSpPr txBox="1"/>
          <p:nvPr/>
        </p:nvSpPr>
        <p:spPr>
          <a:xfrm>
            <a:off x="519524" y="1284730"/>
            <a:ext cx="8390704" cy="1754326"/>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Ispezioni straordinarie</a:t>
            </a:r>
            <a:r>
              <a:rPr lang="it-IT" sz="3400" b="1" cap="small" dirty="0" smtClean="0">
                <a:solidFill>
                  <a:srgbClr val="002060"/>
                </a:solidFill>
                <a:latin typeface="Baskerville Old Face" pitchFamily="18" charset="0"/>
              </a:rPr>
              <a:t>:</a:t>
            </a:r>
          </a:p>
          <a:p>
            <a:pPr algn="just"/>
            <a:r>
              <a:rPr lang="it-IT" sz="2400" i="1" dirty="0" smtClean="0">
                <a:solidFill>
                  <a:srgbClr val="002060"/>
                </a:solidFill>
                <a:latin typeface="Baskerville Old Face" pitchFamily="18" charset="0"/>
              </a:rPr>
              <a:t>Sono le attività richieste dall’Autorità Competente a seguito di problemi rilevati durante l’attività di controllo programmato o in caso di rinnovo o riesame dell’autorizzazione. </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1000100" y="857232"/>
            <a:ext cx="7358114"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Visite ispettive programmate</a:t>
            </a:r>
            <a:endParaRPr lang="it-IT" sz="3200" cap="small" dirty="0">
              <a:solidFill>
                <a:srgbClr val="002060"/>
              </a:solidFill>
              <a:effectLst>
                <a:outerShdw blurRad="38100" dist="38100" dir="2700000" algn="tl">
                  <a:srgbClr val="000000">
                    <a:alpha val="43137"/>
                  </a:srgbClr>
                </a:outerShdw>
              </a:effectLst>
            </a:endParaRPr>
          </a:p>
        </p:txBody>
      </p:sp>
      <p:sp>
        <p:nvSpPr>
          <p:cNvPr id="16" name="CasellaDiTesto 15"/>
          <p:cNvSpPr txBox="1"/>
          <p:nvPr/>
        </p:nvSpPr>
        <p:spPr>
          <a:xfrm>
            <a:off x="323528" y="1485341"/>
            <a:ext cx="7715304" cy="369332"/>
          </a:xfrm>
          <a:prstGeom prst="rect">
            <a:avLst/>
          </a:prstGeom>
          <a:noFill/>
        </p:spPr>
        <p:txBody>
          <a:bodyPr wrap="square" rtlCol="0">
            <a:spAutoFit/>
          </a:bodyPr>
          <a:lstStyle/>
          <a:p>
            <a:pPr algn="ctr"/>
            <a:r>
              <a:rPr lang="it-IT" dirty="0" smtClean="0">
                <a:solidFill>
                  <a:schemeClr val="tx2"/>
                </a:solidFill>
              </a:rPr>
              <a:t>Le visite ispettive si articolano nelle seguenti fasi:</a:t>
            </a:r>
            <a:endParaRPr lang="it-IT" dirty="0">
              <a:solidFill>
                <a:schemeClr val="tx2"/>
              </a:solidFill>
            </a:endParaRPr>
          </a:p>
        </p:txBody>
      </p:sp>
      <p:graphicFrame>
        <p:nvGraphicFramePr>
          <p:cNvPr id="2" name="Diagramma 1"/>
          <p:cNvGraphicFramePr/>
          <p:nvPr>
            <p:extLst>
              <p:ext uri="{D42A27DB-BD31-4B8C-83A1-F6EECF244321}">
                <p14:modId xmlns:p14="http://schemas.microsoft.com/office/powerpoint/2010/main" val="1695795479"/>
              </p:ext>
            </p:extLst>
          </p:nvPr>
        </p:nvGraphicFramePr>
        <p:xfrm>
          <a:off x="1763688" y="21465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1035819" y="764704"/>
            <a:ext cx="7358114"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Il Piano di Monitoraggio e Controllo</a:t>
            </a:r>
            <a:endParaRPr lang="it-IT" sz="3200" cap="small" dirty="0">
              <a:solidFill>
                <a:srgbClr val="002060"/>
              </a:solidFill>
              <a:effectLst>
                <a:outerShdw blurRad="38100" dist="38100" dir="2700000" algn="tl">
                  <a:srgbClr val="000000">
                    <a:alpha val="43137"/>
                  </a:srgbClr>
                </a:outerShdw>
              </a:effectLst>
            </a:endParaRPr>
          </a:p>
        </p:txBody>
      </p:sp>
      <p:sp>
        <p:nvSpPr>
          <p:cNvPr id="16" name="CasellaDiTesto 15"/>
          <p:cNvSpPr txBox="1"/>
          <p:nvPr/>
        </p:nvSpPr>
        <p:spPr>
          <a:xfrm>
            <a:off x="179512" y="1306603"/>
            <a:ext cx="8712968" cy="2462213"/>
          </a:xfrm>
          <a:prstGeom prst="rect">
            <a:avLst/>
          </a:prstGeom>
          <a:noFill/>
        </p:spPr>
        <p:txBody>
          <a:bodyPr wrap="square" rtlCol="0">
            <a:spAutoFit/>
          </a:bodyPr>
          <a:lstStyle/>
          <a:p>
            <a:pPr algn="just">
              <a:spcAft>
                <a:spcPts val="1200"/>
              </a:spcAft>
            </a:pPr>
            <a:r>
              <a:rPr lang="it-IT" dirty="0" smtClean="0">
                <a:solidFill>
                  <a:srgbClr val="0070C0"/>
                </a:solidFill>
              </a:rPr>
              <a:t>Il documento di riferimento per l’effettuazione dei controlli è il Piano di Monitoraggio e Controllo che è parte integrante dell’A.I.A.</a:t>
            </a:r>
          </a:p>
          <a:p>
            <a:pPr algn="just">
              <a:spcAft>
                <a:spcPts val="1200"/>
              </a:spcAft>
            </a:pPr>
            <a:r>
              <a:rPr lang="it-IT" dirty="0" smtClean="0">
                <a:solidFill>
                  <a:srgbClr val="0070C0"/>
                </a:solidFill>
              </a:rPr>
              <a:t>In esso sono specificati i requisiti di controllo delle emissioni e definite la metodologia e la frequenza di misurazione per i diversi parametri e matrici ambientali, </a:t>
            </a:r>
            <a:r>
              <a:rPr lang="it-IT" dirty="0">
                <a:solidFill>
                  <a:srgbClr val="0070C0"/>
                </a:solidFill>
              </a:rPr>
              <a:t>sia dei controlli che deve effettuare il gestore sia di quelli che devono essere garantiti dall’Autorità </a:t>
            </a:r>
            <a:r>
              <a:rPr lang="it-IT" dirty="0" smtClean="0">
                <a:solidFill>
                  <a:srgbClr val="0070C0"/>
                </a:solidFill>
              </a:rPr>
              <a:t>competente; sono </a:t>
            </a:r>
            <a:r>
              <a:rPr lang="it-IT" dirty="0" smtClean="0">
                <a:solidFill>
                  <a:srgbClr val="0070C0"/>
                </a:solidFill>
              </a:rPr>
              <a:t>inoltre definite le condizioni per valutare la conformità, la relativa procedura di valutazione, </a:t>
            </a:r>
            <a:r>
              <a:rPr lang="it-IT" dirty="0" err="1" smtClean="0">
                <a:solidFill>
                  <a:srgbClr val="0070C0"/>
                </a:solidFill>
              </a:rPr>
              <a:t>nonchè</a:t>
            </a:r>
            <a:r>
              <a:rPr lang="it-IT" dirty="0" smtClean="0">
                <a:solidFill>
                  <a:srgbClr val="0070C0"/>
                </a:solidFill>
              </a:rPr>
              <a:t> le </a:t>
            </a:r>
            <a:r>
              <a:rPr lang="it-IT" dirty="0" smtClean="0">
                <a:solidFill>
                  <a:srgbClr val="0070C0"/>
                </a:solidFill>
              </a:rPr>
              <a:t>modalità di </a:t>
            </a:r>
            <a:r>
              <a:rPr lang="it-IT" dirty="0">
                <a:solidFill>
                  <a:srgbClr val="0070C0"/>
                </a:solidFill>
              </a:rPr>
              <a:t>trasmissione dei </a:t>
            </a:r>
            <a:r>
              <a:rPr lang="it-IT" dirty="0" smtClean="0">
                <a:solidFill>
                  <a:srgbClr val="0070C0"/>
                </a:solidFill>
              </a:rPr>
              <a:t>dati da parte del gestore </a:t>
            </a:r>
            <a:r>
              <a:rPr lang="it-IT" dirty="0">
                <a:solidFill>
                  <a:srgbClr val="0070C0"/>
                </a:solidFill>
              </a:rPr>
              <a:t>alle competenti autorità e </a:t>
            </a:r>
            <a:r>
              <a:rPr lang="it-IT" dirty="0" smtClean="0">
                <a:solidFill>
                  <a:srgbClr val="0070C0"/>
                </a:solidFill>
              </a:rPr>
              <a:t>la pubblicazione e trasparenza degli stessi.</a:t>
            </a:r>
            <a:endParaRPr lang="it-IT" dirty="0">
              <a:solidFill>
                <a:srgbClr val="0070C0"/>
              </a:solidFill>
            </a:endParaRPr>
          </a:p>
        </p:txBody>
      </p:sp>
      <p:sp>
        <p:nvSpPr>
          <p:cNvPr id="3" name="Freccia a destra 2"/>
          <p:cNvSpPr/>
          <p:nvPr/>
        </p:nvSpPr>
        <p:spPr>
          <a:xfrm>
            <a:off x="179512" y="4158951"/>
            <a:ext cx="3456384" cy="2692549"/>
          </a:xfrm>
          <a:prstGeom prst="rightArrow">
            <a:avLst/>
          </a:prstGeom>
          <a:gradFill flip="none" rotWithShape="1">
            <a:gsLst>
              <a:gs pos="0">
                <a:srgbClr val="5E9EFF"/>
              </a:gs>
              <a:gs pos="58000">
                <a:srgbClr val="0066CC"/>
              </a:gs>
              <a:gs pos="86000">
                <a:srgbClr val="C4D6EB"/>
              </a:gs>
              <a:gs pos="100000">
                <a:srgbClr val="FFEBF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it-IT" sz="1100" dirty="0"/>
              <a:t>Emissioni in </a:t>
            </a:r>
            <a:r>
              <a:rPr lang="it-IT" sz="1100" dirty="0" smtClean="0"/>
              <a:t>atmosfera, acqua e suolo</a:t>
            </a:r>
            <a:endParaRPr lang="it-IT" sz="1100" dirty="0"/>
          </a:p>
          <a:p>
            <a:pPr marL="285750" indent="-285750">
              <a:buFont typeface="Wingdings" panose="05000000000000000000" pitchFamily="2" charset="2"/>
              <a:buChar char="§"/>
            </a:pPr>
            <a:r>
              <a:rPr lang="it-IT" sz="1100" dirty="0" smtClean="0"/>
              <a:t>Produzione di rifiuti</a:t>
            </a:r>
            <a:endParaRPr lang="it-IT" sz="1100" dirty="0"/>
          </a:p>
          <a:p>
            <a:pPr marL="285750" indent="-285750">
              <a:buFont typeface="Wingdings" panose="05000000000000000000" pitchFamily="2" charset="2"/>
              <a:buChar char="§"/>
            </a:pPr>
            <a:r>
              <a:rPr lang="it-IT" sz="1100" dirty="0" smtClean="0"/>
              <a:t>Utilizzo di risorse (Acqua</a:t>
            </a:r>
            <a:r>
              <a:rPr lang="it-IT" sz="1100" dirty="0"/>
              <a:t>, </a:t>
            </a:r>
            <a:r>
              <a:rPr lang="it-IT" sz="1100" dirty="0" smtClean="0"/>
              <a:t>Combustibili, Materie prime)</a:t>
            </a:r>
          </a:p>
          <a:p>
            <a:pPr marL="285750" indent="-285750">
              <a:buFont typeface="Wingdings" panose="05000000000000000000" pitchFamily="2" charset="2"/>
              <a:buChar char="§"/>
            </a:pPr>
            <a:r>
              <a:rPr lang="it-IT" sz="1100" dirty="0" smtClean="0"/>
              <a:t>Consumi  e produzione di energia</a:t>
            </a:r>
          </a:p>
          <a:p>
            <a:pPr marL="285750" indent="-285750">
              <a:buFont typeface="Wingdings" panose="05000000000000000000" pitchFamily="2" charset="2"/>
              <a:buChar char="§"/>
            </a:pPr>
            <a:r>
              <a:rPr lang="it-IT" sz="1100" dirty="0" smtClean="0"/>
              <a:t>Emissioni sonore, Radiazioni , Vibrazioni</a:t>
            </a:r>
          </a:p>
          <a:p>
            <a:pPr marL="285750" indent="-285750">
              <a:buFont typeface="Wingdings" panose="05000000000000000000" pitchFamily="2" charset="2"/>
              <a:buChar char="§"/>
            </a:pPr>
            <a:r>
              <a:rPr lang="it-IT" sz="1100" dirty="0" smtClean="0"/>
              <a:t>Ripristino del sito dopo la chiusura</a:t>
            </a:r>
          </a:p>
        </p:txBody>
      </p:sp>
      <p:sp>
        <p:nvSpPr>
          <p:cNvPr id="6" name="Rettangolo arrotondato 5"/>
          <p:cNvSpPr/>
          <p:nvPr/>
        </p:nvSpPr>
        <p:spPr>
          <a:xfrm>
            <a:off x="3929058" y="5151684"/>
            <a:ext cx="12961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Piano di Monitoraggio e Controllo</a:t>
            </a:r>
            <a:endParaRPr lang="it-IT" sz="1400" dirty="0"/>
          </a:p>
        </p:txBody>
      </p:sp>
      <p:sp>
        <p:nvSpPr>
          <p:cNvPr id="7" name="CasellaDiTesto 6"/>
          <p:cNvSpPr txBox="1"/>
          <p:nvPr/>
        </p:nvSpPr>
        <p:spPr>
          <a:xfrm rot="18900000">
            <a:off x="4860590" y="4455413"/>
            <a:ext cx="2609304" cy="307777"/>
          </a:xfrm>
          <a:prstGeom prst="rect">
            <a:avLst/>
          </a:prstGeom>
          <a:noFill/>
        </p:spPr>
        <p:txBody>
          <a:bodyPr wrap="none" rtlCol="0">
            <a:spAutoFit/>
          </a:bodyPr>
          <a:lstStyle/>
          <a:p>
            <a:r>
              <a:rPr lang="it-IT" sz="1400" dirty="0" smtClean="0">
                <a:solidFill>
                  <a:srgbClr val="002060"/>
                </a:solidFill>
              </a:rPr>
              <a:t>Aspetti gestionali dell’impianto</a:t>
            </a:r>
            <a:endParaRPr lang="it-IT" sz="1400" dirty="0">
              <a:solidFill>
                <a:srgbClr val="002060"/>
              </a:solidFill>
            </a:endParaRPr>
          </a:p>
        </p:txBody>
      </p:sp>
      <p:sp>
        <p:nvSpPr>
          <p:cNvPr id="11" name="CasellaDiTesto 10"/>
          <p:cNvSpPr txBox="1"/>
          <p:nvPr/>
        </p:nvSpPr>
        <p:spPr>
          <a:xfrm rot="2700000">
            <a:off x="2081034" y="4621718"/>
            <a:ext cx="2037609" cy="307777"/>
          </a:xfrm>
          <a:prstGeom prst="rect">
            <a:avLst/>
          </a:prstGeom>
          <a:noFill/>
        </p:spPr>
        <p:txBody>
          <a:bodyPr wrap="none" rtlCol="0">
            <a:spAutoFit/>
          </a:bodyPr>
          <a:lstStyle/>
          <a:p>
            <a:r>
              <a:rPr lang="it-IT" sz="1400" dirty="0" smtClean="0">
                <a:solidFill>
                  <a:srgbClr val="002060"/>
                </a:solidFill>
              </a:rPr>
              <a:t>Componenti ambientali</a:t>
            </a:r>
            <a:endParaRPr lang="it-IT" sz="1400" dirty="0">
              <a:solidFill>
                <a:srgbClr val="002060"/>
              </a:solidFill>
            </a:endParaRPr>
          </a:p>
        </p:txBody>
      </p:sp>
      <p:sp>
        <p:nvSpPr>
          <p:cNvPr id="9" name="Freccia a sinistra 8"/>
          <p:cNvSpPr/>
          <p:nvPr/>
        </p:nvSpPr>
        <p:spPr>
          <a:xfrm>
            <a:off x="5500694" y="4165450"/>
            <a:ext cx="3391786" cy="2692549"/>
          </a:xfrm>
          <a:prstGeom prst="leftArrow">
            <a:avLst/>
          </a:prstGeom>
          <a:gradFill flip="none" rotWithShape="1">
            <a:gsLst>
              <a:gs pos="0">
                <a:srgbClr val="5E9EFF"/>
              </a:gs>
              <a:gs pos="58000">
                <a:srgbClr val="0066CC"/>
              </a:gs>
              <a:gs pos="86000">
                <a:srgbClr val="C4D6EB"/>
              </a:gs>
              <a:gs pos="100000">
                <a:srgbClr val="FFEBFA"/>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r">
              <a:buFont typeface="Wingdings" panose="05000000000000000000" pitchFamily="2" charset="2"/>
              <a:buChar char="§"/>
            </a:pPr>
            <a:r>
              <a:rPr lang="it-IT" sz="1100" dirty="0" smtClean="0">
                <a:solidFill>
                  <a:prstClr val="white"/>
                </a:solidFill>
              </a:rPr>
              <a:t>Controllo delle fasi critiche</a:t>
            </a:r>
            <a:endParaRPr lang="it-IT" sz="1100" dirty="0">
              <a:solidFill>
                <a:prstClr val="white"/>
              </a:solidFill>
            </a:endParaRPr>
          </a:p>
          <a:p>
            <a:pPr marL="285750" lvl="0" indent="-285750" algn="r">
              <a:buFont typeface="Wingdings" panose="05000000000000000000" pitchFamily="2" charset="2"/>
              <a:buChar char="§"/>
            </a:pPr>
            <a:r>
              <a:rPr lang="it-IT" sz="1100" dirty="0" smtClean="0">
                <a:solidFill>
                  <a:prstClr val="white"/>
                </a:solidFill>
              </a:rPr>
              <a:t>Manutenzione ordinaria sulle apparecchiature e sui macchinari</a:t>
            </a:r>
            <a:endParaRPr lang="it-IT" sz="1100" dirty="0">
              <a:solidFill>
                <a:prstClr val="white"/>
              </a:solidFill>
            </a:endParaRPr>
          </a:p>
          <a:p>
            <a:pPr marL="285750" lvl="0" indent="-285750" algn="r">
              <a:buFont typeface="Wingdings" panose="05000000000000000000" pitchFamily="2" charset="2"/>
              <a:buChar char="§"/>
            </a:pPr>
            <a:r>
              <a:rPr lang="it-IT" sz="1100" dirty="0" smtClean="0">
                <a:solidFill>
                  <a:prstClr val="white"/>
                </a:solidFill>
              </a:rPr>
              <a:t>Aree di stoccaggio (vasche, serbatoi, bacini di contenimento, ecc.</a:t>
            </a:r>
            <a:endParaRPr lang="it-IT" sz="1100" dirty="0">
              <a:solidFill>
                <a:prstClr val="white"/>
              </a:solidFill>
            </a:endParaRPr>
          </a:p>
          <a:p>
            <a:pPr marL="285750" lvl="0" indent="-285750" algn="r">
              <a:buFont typeface="Wingdings" panose="05000000000000000000" pitchFamily="2" charset="2"/>
              <a:buChar char="§"/>
            </a:pPr>
            <a:r>
              <a:rPr lang="it-IT" sz="1100" dirty="0" smtClean="0">
                <a:solidFill>
                  <a:prstClr val="white"/>
                </a:solidFill>
              </a:rPr>
              <a:t>Indicatori di prestazione</a:t>
            </a:r>
            <a:endParaRPr lang="it-IT" sz="1100"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0" y="857232"/>
            <a:ext cx="9144000"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Esempio di tabelle di un P.M.C.</a:t>
            </a:r>
            <a:endParaRPr lang="it-IT" sz="3200" cap="small" dirty="0">
              <a:solidFill>
                <a:srgbClr val="00206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64" y="1784212"/>
            <a:ext cx="8820472" cy="42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067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0" y="857232"/>
            <a:ext cx="9144000"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Esempio di tabelle di un P.M.C.</a:t>
            </a:r>
            <a:endParaRPr lang="it-IT" sz="3200" cap="small" dirty="0">
              <a:solidFill>
                <a:srgbClr val="002060"/>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94" y="1340768"/>
            <a:ext cx="8667612" cy="2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94" y="3784053"/>
            <a:ext cx="8667611" cy="245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3982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0" y="857232"/>
            <a:ext cx="9144000"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Esempio di tabelle di un P.M.C.</a:t>
            </a:r>
            <a:endParaRPr lang="it-IT" sz="3200" cap="small" dirty="0">
              <a:solidFill>
                <a:srgbClr val="00206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2007"/>
            <a:ext cx="8568952" cy="245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97052"/>
            <a:ext cx="8568952" cy="246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617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1000100" y="857232"/>
            <a:ext cx="7358114"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Grazie per l’attenzione</a:t>
            </a:r>
            <a:endParaRPr lang="it-IT" sz="3200" cap="small" dirty="0">
              <a:solidFill>
                <a:srgbClr val="002060"/>
              </a:solidFill>
              <a:effectLst>
                <a:outerShdw blurRad="38100" dist="38100" dir="2700000" algn="tl">
                  <a:srgbClr val="000000">
                    <a:alpha val="43137"/>
                  </a:srgbClr>
                </a:outerShdw>
              </a:effectLst>
            </a:endParaRPr>
          </a:p>
        </p:txBody>
      </p:sp>
      <p:pic>
        <p:nvPicPr>
          <p:cNvPr id="6" name="Picture 2" descr="Amb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610916"/>
            <a:ext cx="5256584"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24186" y="2708547"/>
            <a:ext cx="2059732" cy="1538883"/>
          </a:xfrm>
          <a:prstGeom prst="rect">
            <a:avLst/>
          </a:prstGeom>
          <a:noFill/>
        </p:spPr>
        <p:txBody>
          <a:bodyPr wrap="square" rtlCol="0">
            <a:spAutoFit/>
          </a:bodyPr>
          <a:lstStyle/>
          <a:p>
            <a:pPr algn="just"/>
            <a:r>
              <a:rPr lang="it-IT" dirty="0" smtClean="0">
                <a:solidFill>
                  <a:srgbClr val="002060"/>
                </a:solidFill>
              </a:rPr>
              <a:t>«Il mondo è un bel posto e per esso vale la pena di lottare»</a:t>
            </a:r>
          </a:p>
          <a:p>
            <a:pPr algn="r"/>
            <a:endParaRPr lang="it-IT" sz="1100" dirty="0" smtClean="0">
              <a:solidFill>
                <a:srgbClr val="002060"/>
              </a:solidFill>
            </a:endParaRPr>
          </a:p>
          <a:p>
            <a:pPr algn="r"/>
            <a:r>
              <a:rPr lang="it-IT" sz="1100" dirty="0" smtClean="0">
                <a:solidFill>
                  <a:srgbClr val="002060"/>
                </a:solidFill>
              </a:rPr>
              <a:t>Albert Einstein</a:t>
            </a:r>
            <a:endParaRPr lang="it-IT" sz="1100" dirty="0">
              <a:solidFill>
                <a:srgbClr val="002060"/>
              </a:solidFill>
            </a:endParaRPr>
          </a:p>
        </p:txBody>
      </p:sp>
    </p:spTree>
    <p:extLst>
      <p:ext uri="{BB962C8B-B14F-4D97-AF65-F5344CB8AC3E}">
        <p14:creationId xmlns:p14="http://schemas.microsoft.com/office/powerpoint/2010/main" val="768617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4" y="6357958"/>
            <a:ext cx="1571636" cy="391821"/>
          </a:xfrm>
          <a:prstGeom prst="rect">
            <a:avLst/>
          </a:prstGeom>
          <a:ln>
            <a:noFill/>
          </a:ln>
          <a:effectLst>
            <a:outerShdw blurRad="190500" algn="tl" rotWithShape="0">
              <a:srgbClr val="000000">
                <a:alpha val="70000"/>
              </a:srgbClr>
            </a:outerShdw>
          </a:effectLst>
        </p:spPr>
      </p:pic>
      <p:sp>
        <p:nvSpPr>
          <p:cNvPr id="10" name="CasellaDiTesto 9"/>
          <p:cNvSpPr txBox="1"/>
          <p:nvPr/>
        </p:nvSpPr>
        <p:spPr>
          <a:xfrm>
            <a:off x="2771800" y="1285860"/>
            <a:ext cx="3143272" cy="400110"/>
          </a:xfrm>
          <a:prstGeom prst="rect">
            <a:avLst/>
          </a:prstGeom>
          <a:noFill/>
        </p:spPr>
        <p:txBody>
          <a:bodyPr wrap="square" rtlCol="0">
            <a:spAutoFit/>
          </a:bodyPr>
          <a:lstStyle/>
          <a:p>
            <a:pPr algn="ctr"/>
            <a:r>
              <a:rPr lang="it-IT" sz="2000" dirty="0" smtClean="0">
                <a:solidFill>
                  <a:srgbClr val="00B0F0"/>
                </a:solidFill>
              </a:rPr>
              <a:t> </a:t>
            </a:r>
            <a:endParaRPr lang="it-IT" sz="2000" dirty="0">
              <a:solidFill>
                <a:srgbClr val="00B0F0"/>
              </a:solidFill>
            </a:endParaRPr>
          </a:p>
        </p:txBody>
      </p:sp>
      <p:sp>
        <p:nvSpPr>
          <p:cNvPr id="11" name="CasellaDiTesto 10"/>
          <p:cNvSpPr txBox="1"/>
          <p:nvPr/>
        </p:nvSpPr>
        <p:spPr>
          <a:xfrm>
            <a:off x="251520" y="1556792"/>
            <a:ext cx="8640960" cy="1200329"/>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Cosa </a:t>
            </a:r>
            <a:r>
              <a:rPr lang="it-IT" sz="3600" cap="small" dirty="0" err="1" smtClean="0">
                <a:solidFill>
                  <a:srgbClr val="002060"/>
                </a:solidFill>
                <a:effectLst>
                  <a:outerShdw blurRad="38100" dist="38100" dir="2700000" algn="tl">
                    <a:srgbClr val="000000">
                      <a:alpha val="43137"/>
                    </a:srgbClr>
                  </a:outerShdw>
                </a:effectLst>
              </a:rPr>
              <a:t>e’</a:t>
            </a:r>
            <a:r>
              <a:rPr lang="it-IT" sz="3600" cap="small" dirty="0" smtClean="0">
                <a:solidFill>
                  <a:srgbClr val="002060"/>
                </a:solidFill>
                <a:effectLst>
                  <a:outerShdw blurRad="38100" dist="38100" dir="2700000" algn="tl">
                    <a:srgbClr val="000000">
                      <a:alpha val="43137"/>
                    </a:srgbClr>
                  </a:outerShdw>
                </a:effectLst>
              </a:rPr>
              <a:t> l’Autorizzazione Integrata Ambientale</a:t>
            </a:r>
            <a:endParaRPr lang="it-IT" sz="3600" cap="small" dirty="0">
              <a:solidFill>
                <a:srgbClr val="002060"/>
              </a:solidFill>
              <a:effectLst>
                <a:outerShdw blurRad="38100" dist="38100" dir="2700000" algn="tl">
                  <a:srgbClr val="000000">
                    <a:alpha val="43137"/>
                  </a:srgbClr>
                </a:outerShdw>
              </a:effectLst>
            </a:endParaRPr>
          </a:p>
        </p:txBody>
      </p:sp>
      <p:sp>
        <p:nvSpPr>
          <p:cNvPr id="6" name="CasellaDiTesto 5"/>
          <p:cNvSpPr txBox="1"/>
          <p:nvPr/>
        </p:nvSpPr>
        <p:spPr>
          <a:xfrm>
            <a:off x="261864" y="3356992"/>
            <a:ext cx="8640960" cy="2123658"/>
          </a:xfrm>
          <a:prstGeom prst="rect">
            <a:avLst/>
          </a:prstGeom>
          <a:noFill/>
        </p:spPr>
        <p:txBody>
          <a:bodyPr wrap="square" rtlCol="0">
            <a:spAutoFit/>
          </a:bodyPr>
          <a:lstStyle/>
          <a:p>
            <a:pPr algn="just"/>
            <a:r>
              <a:rPr lang="it-IT" sz="2200" b="1" i="1" dirty="0" smtClean="0">
                <a:solidFill>
                  <a:srgbClr val="0070C0"/>
                </a:solidFill>
                <a:latin typeface="Baskerville Old Face" pitchFamily="18" charset="0"/>
              </a:rPr>
              <a:t>L’A.I.A., così come definita all’art. 5  </a:t>
            </a:r>
            <a:r>
              <a:rPr lang="it-IT" sz="2200" b="1" i="1" dirty="0" err="1" smtClean="0">
                <a:solidFill>
                  <a:srgbClr val="0070C0"/>
                </a:solidFill>
                <a:latin typeface="Baskerville Old Face" pitchFamily="18" charset="0"/>
              </a:rPr>
              <a:t>lett</a:t>
            </a:r>
            <a:r>
              <a:rPr lang="it-IT" sz="2200" b="1" i="1" dirty="0" smtClean="0">
                <a:solidFill>
                  <a:srgbClr val="0070C0"/>
                </a:solidFill>
                <a:latin typeface="Baskerville Old Face" pitchFamily="18" charset="0"/>
              </a:rPr>
              <a:t>. o-bis del D. </a:t>
            </a:r>
            <a:r>
              <a:rPr lang="it-IT" sz="2200" b="1" i="1" dirty="0" err="1" smtClean="0">
                <a:solidFill>
                  <a:srgbClr val="0070C0"/>
                </a:solidFill>
                <a:latin typeface="Baskerville Old Face" pitchFamily="18" charset="0"/>
              </a:rPr>
              <a:t>Lgs</a:t>
            </a:r>
            <a:r>
              <a:rPr lang="it-IT" sz="2200" b="1" i="1" dirty="0" smtClean="0">
                <a:solidFill>
                  <a:srgbClr val="0070C0"/>
                </a:solidFill>
                <a:latin typeface="Baskerville Old Face" pitchFamily="18" charset="0"/>
              </a:rPr>
              <a:t> 46/2014 è «il provvedimento  che autorizza l’esercizio  di una installazione rientrante fra quelle di cui all’art. 4, comma 4, </a:t>
            </a:r>
            <a:r>
              <a:rPr lang="it-IT" sz="2200" b="1" i="1" dirty="0" err="1" smtClean="0">
                <a:solidFill>
                  <a:srgbClr val="0070C0"/>
                </a:solidFill>
                <a:latin typeface="Baskerville Old Face" pitchFamily="18" charset="0"/>
              </a:rPr>
              <a:t>lett</a:t>
            </a:r>
            <a:r>
              <a:rPr lang="it-IT" sz="2200" b="1" i="1" dirty="0" smtClean="0">
                <a:solidFill>
                  <a:srgbClr val="0070C0"/>
                </a:solidFill>
                <a:latin typeface="Baskerville Old Face" pitchFamily="18" charset="0"/>
              </a:rPr>
              <a:t>. C) o di parte di essa a determinate condizioni che devono garantire che  l’installazione sia conforme ai requisiti di cui al Titolo III-bis ai fini dell’individuazione delle soluzioni più idonee al perseguimento degli obiettivi di cui all’art. 4, comma 4, </a:t>
            </a:r>
            <a:r>
              <a:rPr lang="it-IT" sz="2200" b="1" i="1" dirty="0" err="1" smtClean="0">
                <a:solidFill>
                  <a:srgbClr val="0070C0"/>
                </a:solidFill>
                <a:latin typeface="Baskerville Old Face" pitchFamily="18" charset="0"/>
              </a:rPr>
              <a:t>lett</a:t>
            </a:r>
            <a:r>
              <a:rPr lang="it-IT" sz="2200" b="1" i="1" dirty="0" smtClean="0">
                <a:solidFill>
                  <a:srgbClr val="0070C0"/>
                </a:solidFill>
                <a:latin typeface="Baskerville Old Face" pitchFamily="18" charset="0"/>
              </a:rPr>
              <a:t>. c)»</a:t>
            </a:r>
          </a:p>
        </p:txBody>
      </p:sp>
      <p:sp>
        <p:nvSpPr>
          <p:cNvPr id="8" name="CasellaDiTesto 7"/>
          <p:cNvSpPr txBox="1"/>
          <p:nvPr/>
        </p:nvSpPr>
        <p:spPr>
          <a:xfrm>
            <a:off x="2473404"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effectLst>
                  <a:outerShdw blurRad="80000" dist="40000" dir="5040000" algn="tl">
                    <a:srgbClr val="000000">
                      <a:alpha val="30000"/>
                    </a:srgbClr>
                  </a:outerShdw>
                </a:effectLst>
                <a:latin typeface="Book Antiqua" pitchFamily="18" charset="0"/>
              </a:rPr>
              <a:t>Ambientale</a:t>
            </a:r>
            <a:endParaRPr lang="it-IT" sz="1400" b="1" i="1" dirty="0">
              <a:ln w="11430"/>
              <a:effectLst>
                <a:outerShdw blurRad="80000" dist="40000" dir="5040000" algn="tl">
                  <a:srgbClr val="000000">
                    <a:alpha val="30000"/>
                  </a:srgbClr>
                </a:outerShdw>
              </a:effectLst>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7620" y="6286520"/>
            <a:ext cx="1571636" cy="391821"/>
          </a:xfrm>
          <a:prstGeom prst="rect">
            <a:avLst/>
          </a:prstGeom>
          <a:ln>
            <a:noFill/>
          </a:ln>
          <a:effectLst>
            <a:outerShdw blurRad="190500" algn="tl" rotWithShape="0">
              <a:srgbClr val="000000">
                <a:alpha val="70000"/>
              </a:srgbClr>
            </a:outerShdw>
          </a:effectLst>
        </p:spPr>
      </p:pic>
      <p:sp>
        <p:nvSpPr>
          <p:cNvPr id="12" name="CasellaDiTesto 11"/>
          <p:cNvSpPr txBox="1"/>
          <p:nvPr/>
        </p:nvSpPr>
        <p:spPr>
          <a:xfrm>
            <a:off x="899592" y="2348880"/>
            <a:ext cx="6929486" cy="3670236"/>
          </a:xfrm>
          <a:prstGeom prst="rect">
            <a:avLst/>
          </a:prstGeom>
          <a:noFill/>
        </p:spPr>
        <p:txBody>
          <a:bodyPr wrap="square" rtlCol="0">
            <a:spAutoFit/>
          </a:bodyPr>
          <a:lstStyle/>
          <a:p>
            <a:pPr marL="285750" indent="-285750" algn="just">
              <a:buFont typeface="Wingdings" panose="05000000000000000000" pitchFamily="2" charset="2"/>
              <a:buChar char="q"/>
            </a:pPr>
            <a:r>
              <a:rPr lang="it-IT" b="1" dirty="0" smtClean="0">
                <a:solidFill>
                  <a:srgbClr val="0070C0"/>
                </a:solidFill>
              </a:rPr>
              <a:t>D. </a:t>
            </a:r>
            <a:r>
              <a:rPr lang="it-IT" b="1" dirty="0" err="1" smtClean="0">
                <a:solidFill>
                  <a:srgbClr val="0070C0"/>
                </a:solidFill>
              </a:rPr>
              <a:t>Lgs</a:t>
            </a:r>
            <a:r>
              <a:rPr lang="it-IT" b="1" dirty="0" smtClean="0">
                <a:solidFill>
                  <a:srgbClr val="0070C0"/>
                </a:solidFill>
              </a:rPr>
              <a:t> 372/1999</a:t>
            </a:r>
            <a:r>
              <a:rPr lang="it-IT" dirty="0" smtClean="0">
                <a:solidFill>
                  <a:srgbClr val="0070C0"/>
                </a:solidFill>
              </a:rPr>
              <a:t> – Attuazione della direttiva 96/61/CE relativa alla prevenzione e riduzione integrate dell’inquinamento</a:t>
            </a:r>
          </a:p>
          <a:p>
            <a:pPr algn="just"/>
            <a:endParaRPr lang="it-IT" sz="1050" dirty="0" smtClean="0">
              <a:solidFill>
                <a:srgbClr val="0070C0"/>
              </a:solidFill>
            </a:endParaRPr>
          </a:p>
          <a:p>
            <a:pPr marL="285750" indent="-285750" algn="just">
              <a:buFont typeface="Wingdings" panose="05000000000000000000" pitchFamily="2" charset="2"/>
              <a:buChar char="q"/>
            </a:pPr>
            <a:r>
              <a:rPr lang="it-IT" b="1" dirty="0">
                <a:solidFill>
                  <a:srgbClr val="0070C0"/>
                </a:solidFill>
              </a:rPr>
              <a:t>D. </a:t>
            </a:r>
            <a:r>
              <a:rPr lang="it-IT" b="1" dirty="0" err="1">
                <a:solidFill>
                  <a:srgbClr val="0070C0"/>
                </a:solidFill>
              </a:rPr>
              <a:t>Lgs</a:t>
            </a:r>
            <a:r>
              <a:rPr lang="it-IT" b="1" dirty="0">
                <a:solidFill>
                  <a:srgbClr val="0070C0"/>
                </a:solidFill>
              </a:rPr>
              <a:t> 59/2005 </a:t>
            </a:r>
            <a:r>
              <a:rPr lang="it-IT" dirty="0">
                <a:solidFill>
                  <a:srgbClr val="0070C0"/>
                </a:solidFill>
              </a:rPr>
              <a:t>– Attuazione integrale della direttiva 96/61/CE relativa alla prevenzione e riduzione integrate </a:t>
            </a:r>
            <a:r>
              <a:rPr lang="it-IT" dirty="0" smtClean="0">
                <a:solidFill>
                  <a:srgbClr val="0070C0"/>
                </a:solidFill>
              </a:rPr>
              <a:t>dell’inquinamento</a:t>
            </a:r>
          </a:p>
          <a:p>
            <a:pPr algn="just"/>
            <a:endParaRPr lang="it-IT" sz="1050" dirty="0" smtClean="0">
              <a:solidFill>
                <a:srgbClr val="0070C0"/>
              </a:solidFill>
            </a:endParaRPr>
          </a:p>
          <a:p>
            <a:pPr marL="285750" indent="-285750" algn="just">
              <a:buFont typeface="Wingdings" panose="05000000000000000000" pitchFamily="2" charset="2"/>
              <a:buChar char="q"/>
            </a:pPr>
            <a:r>
              <a:rPr lang="it-IT" b="1" dirty="0">
                <a:solidFill>
                  <a:srgbClr val="0070C0"/>
                </a:solidFill>
              </a:rPr>
              <a:t>D. </a:t>
            </a:r>
            <a:r>
              <a:rPr lang="it-IT" b="1" dirty="0" err="1">
                <a:solidFill>
                  <a:srgbClr val="0070C0"/>
                </a:solidFill>
              </a:rPr>
              <a:t>Lgs</a:t>
            </a:r>
            <a:r>
              <a:rPr lang="it-IT" b="1" dirty="0">
                <a:solidFill>
                  <a:srgbClr val="0070C0"/>
                </a:solidFill>
              </a:rPr>
              <a:t> 128/2010 – </a:t>
            </a:r>
            <a:r>
              <a:rPr lang="it-IT" dirty="0">
                <a:solidFill>
                  <a:srgbClr val="0070C0"/>
                </a:solidFill>
              </a:rPr>
              <a:t>Modifiche ed integrazioni al decreto legislativo 3 aprile 2006, n. 152, recante norme in materia ambientale, a norma dell’art. 12 della legge 18 giugno 2009, n. </a:t>
            </a:r>
            <a:r>
              <a:rPr lang="it-IT" dirty="0" smtClean="0">
                <a:solidFill>
                  <a:srgbClr val="0070C0"/>
                </a:solidFill>
              </a:rPr>
              <a:t>69</a:t>
            </a:r>
          </a:p>
          <a:p>
            <a:pPr algn="just"/>
            <a:endParaRPr lang="it-IT" sz="1050" dirty="0">
              <a:solidFill>
                <a:srgbClr val="0070C0"/>
              </a:solidFill>
            </a:endParaRPr>
          </a:p>
          <a:p>
            <a:pPr marL="285750" indent="-285750" algn="just">
              <a:buFont typeface="Wingdings" panose="05000000000000000000" pitchFamily="2" charset="2"/>
              <a:buChar char="q"/>
            </a:pPr>
            <a:r>
              <a:rPr lang="it-IT" b="1" dirty="0">
                <a:solidFill>
                  <a:srgbClr val="0070C0"/>
                </a:solidFill>
              </a:rPr>
              <a:t>D. </a:t>
            </a:r>
            <a:r>
              <a:rPr lang="it-IT" b="1" dirty="0" err="1">
                <a:solidFill>
                  <a:srgbClr val="0070C0"/>
                </a:solidFill>
              </a:rPr>
              <a:t>Lgs</a:t>
            </a:r>
            <a:r>
              <a:rPr lang="it-IT" b="1" dirty="0">
                <a:solidFill>
                  <a:srgbClr val="0070C0"/>
                </a:solidFill>
              </a:rPr>
              <a:t> 46/2014 </a:t>
            </a:r>
            <a:r>
              <a:rPr lang="it-IT" dirty="0">
                <a:solidFill>
                  <a:srgbClr val="0070C0"/>
                </a:solidFill>
              </a:rPr>
              <a:t>– Attuazione della direttiva 2010/75/UE relativa alle emissioni </a:t>
            </a:r>
            <a:r>
              <a:rPr lang="it-IT" dirty="0" smtClean="0">
                <a:solidFill>
                  <a:srgbClr val="0070C0"/>
                </a:solidFill>
              </a:rPr>
              <a:t>industriali</a:t>
            </a:r>
          </a:p>
          <a:p>
            <a:pPr marL="285750" indent="-285750" algn="just">
              <a:buFont typeface="Wingdings" panose="05000000000000000000" pitchFamily="2" charset="2"/>
              <a:buChar char="q"/>
            </a:pPr>
            <a:endParaRPr lang="it-IT" dirty="0" smtClean="0">
              <a:solidFill>
                <a:srgbClr val="0070C0"/>
              </a:solidFill>
            </a:endParaRPr>
          </a:p>
          <a:p>
            <a:pPr algn="just"/>
            <a:endParaRPr lang="it-IT" sz="1050" dirty="0" smtClean="0">
              <a:solidFill>
                <a:srgbClr val="0070C0"/>
              </a:solidFill>
            </a:endParaRPr>
          </a:p>
          <a:p>
            <a:pPr algn="just"/>
            <a:endParaRPr lang="it-IT" sz="1050" dirty="0" smtClean="0">
              <a:solidFill>
                <a:srgbClr val="0070C0"/>
              </a:solidFill>
            </a:endParaRPr>
          </a:p>
        </p:txBody>
      </p:sp>
      <p:sp>
        <p:nvSpPr>
          <p:cNvPr id="7" name="CasellaDiTesto 6"/>
          <p:cNvSpPr txBox="1"/>
          <p:nvPr/>
        </p:nvSpPr>
        <p:spPr>
          <a:xfrm>
            <a:off x="827014" y="1450380"/>
            <a:ext cx="7632848" cy="584775"/>
          </a:xfrm>
          <a:prstGeom prst="rect">
            <a:avLst/>
          </a:prstGeom>
          <a:noFill/>
        </p:spPr>
        <p:txBody>
          <a:bodyPr wrap="square" rtlCol="0">
            <a:spAutoFit/>
          </a:bodyPr>
          <a:lstStyle/>
          <a:p>
            <a:pPr lvl="0" algn="ctr"/>
            <a:r>
              <a:rPr lang="it-IT" sz="3200" cap="small" dirty="0" smtClean="0">
                <a:solidFill>
                  <a:srgbClr val="002060"/>
                </a:solidFill>
                <a:effectLst>
                  <a:outerShdw blurRad="38100" dist="38100" dir="2700000" algn="tl">
                    <a:srgbClr val="000000">
                      <a:alpha val="43137"/>
                    </a:srgbClr>
                  </a:outerShdw>
                </a:effectLst>
              </a:rPr>
              <a:t>Normativa di riferimento</a:t>
            </a:r>
            <a:endParaRPr lang="it-IT" sz="3200" cap="small" dirty="0">
              <a:solidFill>
                <a:srgbClr val="002060"/>
              </a:solidFill>
              <a:effectLst>
                <a:outerShdw blurRad="38100" dist="38100" dir="2700000" algn="tl">
                  <a:srgbClr val="000000">
                    <a:alpha val="43137"/>
                  </a:srgbClr>
                </a:outerShdw>
              </a:effectLst>
            </a:endParaRPr>
          </a:p>
        </p:txBody>
      </p:sp>
      <p:sp>
        <p:nvSpPr>
          <p:cNvPr id="9" name="CasellaDiTesto 8"/>
          <p:cNvSpPr txBox="1"/>
          <p:nvPr/>
        </p:nvSpPr>
        <p:spPr>
          <a:xfrm>
            <a:off x="2446510"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effectLst>
                  <a:outerShdw blurRad="80000" dist="40000" dir="5040000" algn="tl">
                    <a:srgbClr val="000000">
                      <a:alpha val="30000"/>
                    </a:srgbClr>
                  </a:outerShdw>
                </a:effectLst>
                <a:latin typeface="Book Antiqua" pitchFamily="18" charset="0"/>
              </a:rPr>
              <a:t>Ambientale</a:t>
            </a:r>
            <a:endParaRPr lang="it-IT" sz="1400" b="1" i="1" dirty="0">
              <a:ln w="11430"/>
              <a:effectLst>
                <a:outerShdw blurRad="80000" dist="40000" dir="5040000" algn="tl">
                  <a:srgbClr val="000000">
                    <a:alpha val="30000"/>
                  </a:srgbClr>
                </a:outerShdw>
              </a:effectLst>
              <a:latin typeface="Book Antiqua" pitchFamily="18" charset="0"/>
            </a:endParaRPr>
          </a:p>
        </p:txBody>
      </p:sp>
      <p:sp>
        <p:nvSpPr>
          <p:cNvPr id="18" name="CasellaDiTesto 17"/>
          <p:cNvSpPr txBox="1"/>
          <p:nvPr/>
        </p:nvSpPr>
        <p:spPr>
          <a:xfrm>
            <a:off x="1178695" y="5013176"/>
            <a:ext cx="6929486" cy="577081"/>
          </a:xfrm>
          <a:prstGeom prst="rect">
            <a:avLst/>
          </a:prstGeom>
          <a:noFill/>
        </p:spPr>
        <p:txBody>
          <a:bodyPr wrap="square" rtlCol="0">
            <a:spAutoFit/>
          </a:bodyPr>
          <a:lstStyle/>
          <a:p>
            <a:pPr algn="just"/>
            <a:endParaRPr lang="it-IT" sz="1050" dirty="0" smtClean="0">
              <a:solidFill>
                <a:srgbClr val="0070C0"/>
              </a:solidFill>
            </a:endParaRPr>
          </a:p>
          <a:p>
            <a:pPr algn="just"/>
            <a:endParaRPr lang="it-IT" sz="1050" dirty="0" smtClean="0">
              <a:solidFill>
                <a:srgbClr val="0070C0"/>
              </a:solidFill>
            </a:endParaRPr>
          </a:p>
          <a:p>
            <a:pPr algn="just"/>
            <a:endParaRPr lang="it-IT" sz="1050" dirty="0" smtClean="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5" name="CasellaDiTesto 14"/>
          <p:cNvSpPr txBox="1"/>
          <p:nvPr/>
        </p:nvSpPr>
        <p:spPr>
          <a:xfrm>
            <a:off x="1000100" y="857232"/>
            <a:ext cx="7358114" cy="584775"/>
          </a:xfrm>
          <a:prstGeom prst="rect">
            <a:avLst/>
          </a:prstGeom>
          <a:noFill/>
        </p:spPr>
        <p:txBody>
          <a:bodyPr wrap="square" rtlCol="0">
            <a:spAutoFit/>
          </a:bodyPr>
          <a:lstStyle/>
          <a:p>
            <a:pPr algn="ctr"/>
            <a:r>
              <a:rPr lang="it-IT" sz="3200" cap="small" dirty="0" smtClean="0">
                <a:solidFill>
                  <a:srgbClr val="002060"/>
                </a:solidFill>
                <a:effectLst>
                  <a:outerShdw blurRad="38100" dist="38100" dir="2700000" algn="tl">
                    <a:srgbClr val="000000">
                      <a:alpha val="43137"/>
                    </a:srgbClr>
                  </a:outerShdw>
                </a:effectLst>
              </a:rPr>
              <a:t>Cosa autorizza l’A.I.A.</a:t>
            </a:r>
            <a:endParaRPr lang="it-IT" sz="3200" cap="small" dirty="0">
              <a:solidFill>
                <a:srgbClr val="002060"/>
              </a:solidFill>
              <a:effectLst>
                <a:outerShdw blurRad="38100" dist="38100" dir="2700000" algn="tl">
                  <a:srgbClr val="000000">
                    <a:alpha val="43137"/>
                  </a:srgbClr>
                </a:outerShdw>
              </a:effectLst>
            </a:endParaRPr>
          </a:p>
        </p:txBody>
      </p:sp>
      <p:sp>
        <p:nvSpPr>
          <p:cNvPr id="3" name="Torta 2"/>
          <p:cNvSpPr/>
          <p:nvPr/>
        </p:nvSpPr>
        <p:spPr>
          <a:xfrm rot="2700000">
            <a:off x="83838" y="2947135"/>
            <a:ext cx="1860299" cy="1925639"/>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onnettore 5"/>
          <p:cNvSpPr/>
          <p:nvPr/>
        </p:nvSpPr>
        <p:spPr>
          <a:xfrm>
            <a:off x="1560084"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rot="2700000">
            <a:off x="1696469" y="4676035"/>
            <a:ext cx="1656184" cy="400110"/>
          </a:xfrm>
          <a:prstGeom prst="rect">
            <a:avLst/>
          </a:prstGeom>
          <a:noFill/>
        </p:spPr>
        <p:txBody>
          <a:bodyPr wrap="square" rtlCol="0">
            <a:spAutoFit/>
          </a:bodyPr>
          <a:lstStyle/>
          <a:p>
            <a:r>
              <a:rPr lang="it-IT" sz="1000" dirty="0" smtClean="0">
                <a:solidFill>
                  <a:srgbClr val="002060"/>
                </a:solidFill>
              </a:rPr>
              <a:t>Autorizzazione alle emissioni in atmosfera</a:t>
            </a:r>
            <a:endParaRPr lang="it-IT" sz="1000" dirty="0">
              <a:solidFill>
                <a:srgbClr val="002060"/>
              </a:solidFill>
            </a:endParaRPr>
          </a:p>
        </p:txBody>
      </p:sp>
      <p:sp>
        <p:nvSpPr>
          <p:cNvPr id="10" name="Connettore 9"/>
          <p:cNvSpPr/>
          <p:nvPr/>
        </p:nvSpPr>
        <p:spPr>
          <a:xfrm>
            <a:off x="2459483"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p:cNvSpPr/>
          <p:nvPr/>
        </p:nvSpPr>
        <p:spPr>
          <a:xfrm>
            <a:off x="3419872"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onnettore 11"/>
          <p:cNvSpPr/>
          <p:nvPr/>
        </p:nvSpPr>
        <p:spPr>
          <a:xfrm>
            <a:off x="4318832"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onnettore 12"/>
          <p:cNvSpPr/>
          <p:nvPr/>
        </p:nvSpPr>
        <p:spPr>
          <a:xfrm>
            <a:off x="5201952"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onnettore 13"/>
          <p:cNvSpPr/>
          <p:nvPr/>
        </p:nvSpPr>
        <p:spPr>
          <a:xfrm>
            <a:off x="6104782"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onnettore 16"/>
          <p:cNvSpPr/>
          <p:nvPr/>
        </p:nvSpPr>
        <p:spPr>
          <a:xfrm>
            <a:off x="7027755" y="3511431"/>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Connettore 17"/>
          <p:cNvSpPr/>
          <p:nvPr/>
        </p:nvSpPr>
        <p:spPr>
          <a:xfrm>
            <a:off x="7962170" y="3526814"/>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p:cNvSpPr txBox="1"/>
          <p:nvPr/>
        </p:nvSpPr>
        <p:spPr>
          <a:xfrm>
            <a:off x="708014" y="1442007"/>
            <a:ext cx="7867313" cy="646331"/>
          </a:xfrm>
          <a:prstGeom prst="rect">
            <a:avLst/>
          </a:prstGeom>
          <a:noFill/>
        </p:spPr>
        <p:txBody>
          <a:bodyPr wrap="square" rtlCol="0">
            <a:spAutoFit/>
          </a:bodyPr>
          <a:lstStyle/>
          <a:p>
            <a:pPr algn="just"/>
            <a:r>
              <a:rPr lang="it-IT" dirty="0" smtClean="0">
                <a:solidFill>
                  <a:schemeClr val="accent4">
                    <a:lumMod val="20000"/>
                    <a:lumOff val="80000"/>
                  </a:schemeClr>
                </a:solidFill>
              </a:rPr>
              <a:t>L’A.I.A. comprende e sostituisce le esistenti autorizzazioni settoriali previste dalle norme ambientali:</a:t>
            </a:r>
            <a:endParaRPr lang="it-IT" dirty="0">
              <a:solidFill>
                <a:schemeClr val="accent4">
                  <a:lumMod val="20000"/>
                  <a:lumOff val="80000"/>
                </a:schemeClr>
              </a:solidFill>
            </a:endParaRPr>
          </a:p>
        </p:txBody>
      </p:sp>
      <p:sp>
        <p:nvSpPr>
          <p:cNvPr id="20" name="CasellaDiTesto 19"/>
          <p:cNvSpPr txBox="1"/>
          <p:nvPr/>
        </p:nvSpPr>
        <p:spPr>
          <a:xfrm rot="2700000">
            <a:off x="3355149" y="4810631"/>
            <a:ext cx="2051492" cy="553998"/>
          </a:xfrm>
          <a:prstGeom prst="rect">
            <a:avLst/>
          </a:prstGeom>
          <a:noFill/>
        </p:spPr>
        <p:txBody>
          <a:bodyPr wrap="square" rtlCol="0">
            <a:spAutoFit/>
          </a:bodyPr>
          <a:lstStyle/>
          <a:p>
            <a:pPr lvl="0" algn="just"/>
            <a:r>
              <a:rPr lang="it-IT" sz="1000" dirty="0">
                <a:solidFill>
                  <a:srgbClr val="002060"/>
                </a:solidFill>
              </a:rPr>
              <a:t>Autorizzazione  alla </a:t>
            </a:r>
            <a:r>
              <a:rPr lang="it-IT" sz="1000" dirty="0" smtClean="0">
                <a:solidFill>
                  <a:srgbClr val="002060"/>
                </a:solidFill>
              </a:rPr>
              <a:t>realizzazione </a:t>
            </a:r>
            <a:r>
              <a:rPr lang="it-IT" sz="1000" dirty="0">
                <a:solidFill>
                  <a:srgbClr val="002060"/>
                </a:solidFill>
              </a:rPr>
              <a:t>e modifica di impianti di </a:t>
            </a:r>
            <a:r>
              <a:rPr lang="it-IT" sz="1000" dirty="0" smtClean="0">
                <a:solidFill>
                  <a:srgbClr val="002060"/>
                </a:solidFill>
              </a:rPr>
              <a:t>smalti-mento </a:t>
            </a:r>
            <a:r>
              <a:rPr lang="it-IT" sz="1000" dirty="0">
                <a:solidFill>
                  <a:srgbClr val="002060"/>
                </a:solidFill>
              </a:rPr>
              <a:t>o recupero dei rifiuti</a:t>
            </a:r>
          </a:p>
        </p:txBody>
      </p:sp>
      <p:sp>
        <p:nvSpPr>
          <p:cNvPr id="21" name="CasellaDiTesto 20"/>
          <p:cNvSpPr txBox="1"/>
          <p:nvPr/>
        </p:nvSpPr>
        <p:spPr>
          <a:xfrm rot="2700000">
            <a:off x="5162897" y="4740801"/>
            <a:ext cx="1916315" cy="553998"/>
          </a:xfrm>
          <a:prstGeom prst="rect">
            <a:avLst/>
          </a:prstGeom>
          <a:noFill/>
        </p:spPr>
        <p:txBody>
          <a:bodyPr wrap="square" rtlCol="0">
            <a:spAutoFit/>
          </a:bodyPr>
          <a:lstStyle/>
          <a:p>
            <a:r>
              <a:rPr lang="it-IT" sz="1000" dirty="0">
                <a:solidFill>
                  <a:srgbClr val="002060"/>
                </a:solidFill>
              </a:rPr>
              <a:t>Autorizzazione allo </a:t>
            </a:r>
            <a:r>
              <a:rPr lang="it-IT" sz="1000" dirty="0" err="1" smtClean="0">
                <a:solidFill>
                  <a:srgbClr val="002060"/>
                </a:solidFill>
              </a:rPr>
              <a:t>smaltimen</a:t>
            </a:r>
            <a:r>
              <a:rPr lang="it-IT" sz="1000" dirty="0" smtClean="0">
                <a:solidFill>
                  <a:srgbClr val="002060"/>
                </a:solidFill>
              </a:rPr>
              <a:t>-to </a:t>
            </a:r>
            <a:r>
              <a:rPr lang="it-IT" sz="1000" dirty="0">
                <a:solidFill>
                  <a:srgbClr val="002060"/>
                </a:solidFill>
              </a:rPr>
              <a:t>degli apparecchi contenenti PCB-PCT</a:t>
            </a:r>
          </a:p>
        </p:txBody>
      </p:sp>
      <p:sp>
        <p:nvSpPr>
          <p:cNvPr id="22" name="CasellaDiTesto 21"/>
          <p:cNvSpPr txBox="1"/>
          <p:nvPr/>
        </p:nvSpPr>
        <p:spPr>
          <a:xfrm rot="2700000">
            <a:off x="6946758" y="4817598"/>
            <a:ext cx="2219993" cy="861774"/>
          </a:xfrm>
          <a:prstGeom prst="rect">
            <a:avLst/>
          </a:prstGeom>
          <a:noFill/>
        </p:spPr>
        <p:txBody>
          <a:bodyPr wrap="square" rtlCol="0">
            <a:spAutoFit/>
          </a:bodyPr>
          <a:lstStyle/>
          <a:p>
            <a:r>
              <a:rPr lang="it-IT" sz="1000" dirty="0" smtClean="0">
                <a:solidFill>
                  <a:srgbClr val="002060"/>
                </a:solidFill>
              </a:rPr>
              <a:t>Autorizzazione </a:t>
            </a:r>
            <a:r>
              <a:rPr lang="it-IT" sz="1000" dirty="0">
                <a:solidFill>
                  <a:srgbClr val="002060"/>
                </a:solidFill>
              </a:rPr>
              <a:t>alle Comunicazione di cui all’art. 216 del D, </a:t>
            </a:r>
            <a:r>
              <a:rPr lang="it-IT" sz="1000" dirty="0" err="1">
                <a:solidFill>
                  <a:srgbClr val="002060"/>
                </a:solidFill>
              </a:rPr>
              <a:t>Lgs</a:t>
            </a:r>
            <a:r>
              <a:rPr lang="it-IT" sz="1000" dirty="0">
                <a:solidFill>
                  <a:srgbClr val="002060"/>
                </a:solidFill>
              </a:rPr>
              <a:t> 152/06 fermo restando la possibilità di usare successivamente le procedure </a:t>
            </a:r>
            <a:r>
              <a:rPr lang="it-IT" sz="1000" dirty="0" err="1" smtClean="0">
                <a:solidFill>
                  <a:srgbClr val="002060"/>
                </a:solidFill>
              </a:rPr>
              <a:t>sem-plificate</a:t>
            </a:r>
            <a:r>
              <a:rPr lang="it-IT" sz="1000" dirty="0" smtClean="0">
                <a:solidFill>
                  <a:srgbClr val="002060"/>
                </a:solidFill>
              </a:rPr>
              <a:t> </a:t>
            </a:r>
            <a:r>
              <a:rPr lang="it-IT" sz="1000" dirty="0">
                <a:solidFill>
                  <a:srgbClr val="002060"/>
                </a:solidFill>
              </a:rPr>
              <a:t>previste dal capo </a:t>
            </a:r>
            <a:r>
              <a:rPr lang="it-IT" sz="1000" dirty="0" smtClean="0">
                <a:solidFill>
                  <a:srgbClr val="002060"/>
                </a:solidFill>
              </a:rPr>
              <a:t>V</a:t>
            </a:r>
            <a:endParaRPr lang="it-IT" sz="1000" dirty="0">
              <a:solidFill>
                <a:srgbClr val="002060"/>
              </a:solidFill>
            </a:endParaRPr>
          </a:p>
        </p:txBody>
      </p:sp>
      <p:sp>
        <p:nvSpPr>
          <p:cNvPr id="23" name="CasellaDiTesto 22"/>
          <p:cNvSpPr txBox="1"/>
          <p:nvPr/>
        </p:nvSpPr>
        <p:spPr>
          <a:xfrm rot="18900000">
            <a:off x="2526702" y="2599750"/>
            <a:ext cx="1656184" cy="400110"/>
          </a:xfrm>
          <a:prstGeom prst="rect">
            <a:avLst/>
          </a:prstGeom>
          <a:noFill/>
        </p:spPr>
        <p:txBody>
          <a:bodyPr wrap="square" rtlCol="0">
            <a:spAutoFit/>
          </a:bodyPr>
          <a:lstStyle/>
          <a:p>
            <a:r>
              <a:rPr lang="it-IT" sz="1000" dirty="0" smtClean="0">
                <a:solidFill>
                  <a:srgbClr val="002060"/>
                </a:solidFill>
              </a:rPr>
              <a:t>Autorizzazione allo  scarico</a:t>
            </a:r>
            <a:endParaRPr lang="it-IT" sz="1000" dirty="0">
              <a:solidFill>
                <a:srgbClr val="002060"/>
              </a:solidFill>
            </a:endParaRPr>
          </a:p>
        </p:txBody>
      </p:sp>
      <p:sp>
        <p:nvSpPr>
          <p:cNvPr id="24" name="CasellaDiTesto 23"/>
          <p:cNvSpPr txBox="1"/>
          <p:nvPr/>
        </p:nvSpPr>
        <p:spPr>
          <a:xfrm rot="18900000">
            <a:off x="4169891" y="2407261"/>
            <a:ext cx="1982986" cy="553998"/>
          </a:xfrm>
          <a:prstGeom prst="rect">
            <a:avLst/>
          </a:prstGeom>
          <a:noFill/>
        </p:spPr>
        <p:txBody>
          <a:bodyPr wrap="square" rtlCol="0">
            <a:spAutoFit/>
          </a:bodyPr>
          <a:lstStyle/>
          <a:p>
            <a:pPr algn="just"/>
            <a:r>
              <a:rPr lang="it-IT" sz="1000" dirty="0">
                <a:solidFill>
                  <a:srgbClr val="002060"/>
                </a:solidFill>
              </a:rPr>
              <a:t>Autorizzazione  all’esercizio </a:t>
            </a:r>
            <a:r>
              <a:rPr lang="it-IT" sz="1000" dirty="0" smtClean="0">
                <a:solidFill>
                  <a:srgbClr val="002060"/>
                </a:solidFill>
              </a:rPr>
              <a:t>del-le </a:t>
            </a:r>
            <a:r>
              <a:rPr lang="it-IT" sz="1000" dirty="0">
                <a:solidFill>
                  <a:srgbClr val="002060"/>
                </a:solidFill>
              </a:rPr>
              <a:t>operazioni di smaltimento o recupero dei rifiuti</a:t>
            </a:r>
          </a:p>
        </p:txBody>
      </p:sp>
      <p:sp>
        <p:nvSpPr>
          <p:cNvPr id="25" name="CasellaDiTesto 24"/>
          <p:cNvSpPr txBox="1"/>
          <p:nvPr/>
        </p:nvSpPr>
        <p:spPr>
          <a:xfrm rot="18900000">
            <a:off x="7922829" y="2626571"/>
            <a:ext cx="1405998" cy="553998"/>
          </a:xfrm>
          <a:prstGeom prst="rect">
            <a:avLst/>
          </a:prstGeom>
          <a:noFill/>
        </p:spPr>
        <p:txBody>
          <a:bodyPr wrap="square" rtlCol="0">
            <a:spAutoFit/>
          </a:bodyPr>
          <a:lstStyle/>
          <a:p>
            <a:pPr algn="just"/>
            <a:r>
              <a:rPr lang="it-IT" sz="1000" dirty="0">
                <a:solidFill>
                  <a:srgbClr val="002060"/>
                </a:solidFill>
              </a:rPr>
              <a:t>Autorizzazione alla raccolta ed </a:t>
            </a:r>
            <a:r>
              <a:rPr lang="it-IT" sz="1000" dirty="0" smtClean="0">
                <a:solidFill>
                  <a:srgbClr val="002060"/>
                </a:solidFill>
              </a:rPr>
              <a:t>elimina-zione </a:t>
            </a:r>
            <a:r>
              <a:rPr lang="it-IT" sz="1000" dirty="0">
                <a:solidFill>
                  <a:srgbClr val="002060"/>
                </a:solidFill>
              </a:rPr>
              <a:t>degli oli usati</a:t>
            </a:r>
          </a:p>
        </p:txBody>
      </p:sp>
      <p:sp>
        <p:nvSpPr>
          <p:cNvPr id="26" name="CasellaDiTesto 25"/>
          <p:cNvSpPr txBox="1"/>
          <p:nvPr/>
        </p:nvSpPr>
        <p:spPr>
          <a:xfrm rot="18900000">
            <a:off x="5983090" y="2346346"/>
            <a:ext cx="1783760" cy="707886"/>
          </a:xfrm>
          <a:prstGeom prst="rect">
            <a:avLst/>
          </a:prstGeom>
          <a:noFill/>
        </p:spPr>
        <p:txBody>
          <a:bodyPr wrap="square" rtlCol="0">
            <a:spAutoFit/>
          </a:bodyPr>
          <a:lstStyle/>
          <a:p>
            <a:pPr algn="just"/>
            <a:r>
              <a:rPr lang="it-IT" sz="1000" dirty="0">
                <a:solidFill>
                  <a:srgbClr val="002060"/>
                </a:solidFill>
              </a:rPr>
              <a:t>Autorizzazione all’utilizzo in agricoltura dei fanghi derivanti dal processo di depurazione</a:t>
            </a:r>
          </a:p>
        </p:txBody>
      </p:sp>
      <p:sp>
        <p:nvSpPr>
          <p:cNvPr id="9" name="Connettore 8"/>
          <p:cNvSpPr/>
          <p:nvPr/>
        </p:nvSpPr>
        <p:spPr>
          <a:xfrm>
            <a:off x="1085225" y="3212976"/>
            <a:ext cx="174407" cy="157875"/>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26951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it-IT" b="1" dirty="0">
                <a:ln w="11430"/>
                <a:effectLst>
                  <a:outerShdw blurRad="80000" dist="40000" dir="5040000" algn="tl">
                    <a:srgbClr val="000000">
                      <a:alpha val="30000"/>
                    </a:srgbClr>
                  </a:outerShdw>
                </a:effectLst>
                <a:latin typeface="Book Antiqua" pitchFamily="18" charset="0"/>
              </a:rPr>
              <a:t>ARPA MOLISE</a:t>
            </a:r>
          </a:p>
          <a:p>
            <a:pPr lvl="0"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Ambientale</a:t>
            </a: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86182" y="6357958"/>
            <a:ext cx="1571636" cy="391821"/>
          </a:xfrm>
          <a:prstGeom prst="rect">
            <a:avLst/>
          </a:prstGeom>
          <a:ln>
            <a:noFill/>
          </a:ln>
          <a:effectLst>
            <a:outerShdw blurRad="190500" algn="tl" rotWithShape="0">
              <a:srgbClr val="000000">
                <a:alpha val="70000"/>
              </a:srgbClr>
            </a:outerShdw>
          </a:effectLst>
        </p:spPr>
      </p:pic>
      <p:sp>
        <p:nvSpPr>
          <p:cNvPr id="11" name="CasellaDiTesto 10"/>
          <p:cNvSpPr txBox="1"/>
          <p:nvPr/>
        </p:nvSpPr>
        <p:spPr>
          <a:xfrm>
            <a:off x="827733" y="1268760"/>
            <a:ext cx="7632848" cy="64633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Durata dell’A.I.A.</a:t>
            </a:r>
            <a:endParaRPr lang="it-IT" sz="3600" cap="small" dirty="0">
              <a:solidFill>
                <a:srgbClr val="002060"/>
              </a:solidFill>
              <a:effectLst>
                <a:outerShdw blurRad="38100" dist="38100" dir="2700000" algn="tl">
                  <a:srgbClr val="000000">
                    <a:alpha val="43137"/>
                  </a:srgbClr>
                </a:outerShdw>
              </a:effectLst>
            </a:endParaRPr>
          </a:p>
        </p:txBody>
      </p:sp>
      <p:graphicFrame>
        <p:nvGraphicFramePr>
          <p:cNvPr id="15" name="Diagramma 14"/>
          <p:cNvGraphicFramePr/>
          <p:nvPr>
            <p:extLst>
              <p:ext uri="{D42A27DB-BD31-4B8C-83A1-F6EECF244321}">
                <p14:modId xmlns:p14="http://schemas.microsoft.com/office/powerpoint/2010/main" val="4218647276"/>
              </p:ext>
            </p:extLst>
          </p:nvPr>
        </p:nvGraphicFramePr>
        <p:xfrm>
          <a:off x="1524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506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lumMod val="13000"/>
                <a:lumOff val="87000"/>
                <a:alpha val="52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4" y="6286520"/>
            <a:ext cx="1571636" cy="391821"/>
          </a:xfrm>
          <a:prstGeom prst="rect">
            <a:avLst/>
          </a:prstGeom>
          <a:ln>
            <a:noFill/>
          </a:ln>
          <a:effectLst>
            <a:outerShdw blurRad="190500" algn="tl" rotWithShape="0">
              <a:srgbClr val="000000">
                <a:alpha val="70000"/>
              </a:srgbClr>
            </a:outerShdw>
          </a:effectLst>
        </p:spPr>
      </p:pic>
      <p:sp>
        <p:nvSpPr>
          <p:cNvPr id="12" name="CasellaDiTesto 11"/>
          <p:cNvSpPr txBox="1"/>
          <p:nvPr/>
        </p:nvSpPr>
        <p:spPr>
          <a:xfrm>
            <a:off x="532007" y="1785926"/>
            <a:ext cx="8143932" cy="338554"/>
          </a:xfrm>
          <a:prstGeom prst="rect">
            <a:avLst/>
          </a:prstGeom>
          <a:noFill/>
        </p:spPr>
        <p:txBody>
          <a:bodyPr wrap="square" rtlCol="0">
            <a:spAutoFit/>
          </a:bodyPr>
          <a:lstStyle/>
          <a:p>
            <a:pPr algn="just">
              <a:buFont typeface="Wingdings" pitchFamily="2" charset="2"/>
              <a:buChar char="§"/>
            </a:pPr>
            <a:endParaRPr lang="it-IT" sz="1600" dirty="0"/>
          </a:p>
        </p:txBody>
      </p:sp>
      <p:sp>
        <p:nvSpPr>
          <p:cNvPr id="6" name="CasellaDiTesto 5"/>
          <p:cNvSpPr txBox="1"/>
          <p:nvPr/>
        </p:nvSpPr>
        <p:spPr>
          <a:xfrm>
            <a:off x="833116" y="960982"/>
            <a:ext cx="7632848" cy="64633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I 2 livelli di A.I.A.</a:t>
            </a:r>
            <a:endParaRPr lang="it-IT" sz="3600" cap="small" dirty="0">
              <a:solidFill>
                <a:srgbClr val="002060"/>
              </a:solidFill>
              <a:effectLst>
                <a:outerShdw blurRad="38100" dist="38100" dir="2700000" algn="tl">
                  <a:srgbClr val="000000">
                    <a:alpha val="43137"/>
                  </a:srgbClr>
                </a:outerShdw>
              </a:effectLst>
            </a:endParaRPr>
          </a:p>
        </p:txBody>
      </p:sp>
      <p:sp>
        <p:nvSpPr>
          <p:cNvPr id="7" name="CasellaDiTesto 6"/>
          <p:cNvSpPr txBox="1"/>
          <p:nvPr/>
        </p:nvSpPr>
        <p:spPr>
          <a:xfrm>
            <a:off x="2544842" y="14868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it-IT" b="1" dirty="0">
                <a:ln w="11430"/>
                <a:effectLst>
                  <a:outerShdw blurRad="80000" dist="40000" dir="5040000" algn="tl">
                    <a:srgbClr val="000000">
                      <a:alpha val="30000"/>
                    </a:srgbClr>
                  </a:outerShdw>
                </a:effectLst>
                <a:latin typeface="Book Antiqua" pitchFamily="18" charset="0"/>
              </a:rPr>
              <a:t>ARPA MOLISE</a:t>
            </a:r>
          </a:p>
          <a:p>
            <a:pPr lvl="0"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Ambientale</a:t>
            </a:r>
          </a:p>
        </p:txBody>
      </p:sp>
      <p:graphicFrame>
        <p:nvGraphicFramePr>
          <p:cNvPr id="9" name="Diagramma 8"/>
          <p:cNvGraphicFramePr/>
          <p:nvPr>
            <p:extLst>
              <p:ext uri="{D42A27DB-BD31-4B8C-83A1-F6EECF244321}">
                <p14:modId xmlns:p14="http://schemas.microsoft.com/office/powerpoint/2010/main" val="1584194532"/>
              </p:ext>
            </p:extLst>
          </p:nvPr>
        </p:nvGraphicFramePr>
        <p:xfrm>
          <a:off x="179512" y="959495"/>
          <a:ext cx="41764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ma 15"/>
          <p:cNvGraphicFramePr/>
          <p:nvPr>
            <p:extLst>
              <p:ext uri="{D42A27DB-BD31-4B8C-83A1-F6EECF244321}">
                <p14:modId xmlns:p14="http://schemas.microsoft.com/office/powerpoint/2010/main" val="3051132158"/>
              </p:ext>
            </p:extLst>
          </p:nvPr>
        </p:nvGraphicFramePr>
        <p:xfrm>
          <a:off x="4788024" y="2924944"/>
          <a:ext cx="417646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6" name="CasellaDiTesto 5"/>
          <p:cNvSpPr txBox="1"/>
          <p:nvPr/>
        </p:nvSpPr>
        <p:spPr>
          <a:xfrm>
            <a:off x="2687718" y="188640"/>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it-IT" b="1" dirty="0">
                <a:ln w="11430"/>
                <a:effectLst>
                  <a:outerShdw blurRad="80000" dist="40000" dir="5040000" algn="tl">
                    <a:srgbClr val="000000">
                      <a:alpha val="30000"/>
                    </a:srgbClr>
                  </a:outerShdw>
                </a:effectLst>
                <a:latin typeface="Book Antiqua" pitchFamily="18" charset="0"/>
              </a:rPr>
              <a:t>ARPA MOLISE</a:t>
            </a:r>
          </a:p>
          <a:p>
            <a:pPr lvl="0" algn="ctr">
              <a:defRPr/>
            </a:pPr>
            <a:r>
              <a:rPr lang="it-IT" sz="1400" b="1" i="1" dirty="0">
                <a:ln w="11430"/>
                <a:effectLst>
                  <a:outerShdw blurRad="80000" dist="40000" dir="5040000" algn="tl">
                    <a:srgbClr val="000000">
                      <a:alpha val="30000"/>
                    </a:srgbClr>
                  </a:outerShdw>
                </a:effectLst>
                <a:latin typeface="Book Antiqua" pitchFamily="18" charset="0"/>
              </a:rPr>
              <a:t>Agenzia Regionale per la Protezione Ambientale</a:t>
            </a:r>
          </a:p>
        </p:txBody>
      </p:sp>
      <p:sp>
        <p:nvSpPr>
          <p:cNvPr id="7" name="CasellaDiTesto 6"/>
          <p:cNvSpPr txBox="1"/>
          <p:nvPr/>
        </p:nvSpPr>
        <p:spPr>
          <a:xfrm>
            <a:off x="898452" y="853243"/>
            <a:ext cx="7632848" cy="64633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Ambito di applicazione</a:t>
            </a:r>
            <a:endParaRPr lang="it-IT" sz="3600" cap="small" dirty="0">
              <a:solidFill>
                <a:srgbClr val="002060"/>
              </a:solidFill>
              <a:effectLst>
                <a:outerShdw blurRad="38100" dist="38100" dir="2700000" algn="tl">
                  <a:srgbClr val="000000">
                    <a:alpha val="43137"/>
                  </a:srgbClr>
                </a:outerShdw>
              </a:effectLst>
            </a:endParaRPr>
          </a:p>
        </p:txBody>
      </p:sp>
      <p:graphicFrame>
        <p:nvGraphicFramePr>
          <p:cNvPr id="3" name="Diagramma 2"/>
          <p:cNvGraphicFramePr/>
          <p:nvPr>
            <p:extLst>
              <p:ext uri="{D42A27DB-BD31-4B8C-83A1-F6EECF244321}">
                <p14:modId xmlns:p14="http://schemas.microsoft.com/office/powerpoint/2010/main" val="4047545370"/>
              </p:ext>
            </p:extLst>
          </p:nvPr>
        </p:nvGraphicFramePr>
        <p:xfrm>
          <a:off x="1530066"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1979712" y="1468796"/>
            <a:ext cx="5646354" cy="369332"/>
          </a:xfrm>
          <a:prstGeom prst="rect">
            <a:avLst/>
          </a:prstGeom>
          <a:noFill/>
        </p:spPr>
        <p:txBody>
          <a:bodyPr wrap="none" rtlCol="0">
            <a:spAutoFit/>
          </a:bodyPr>
          <a:lstStyle/>
          <a:p>
            <a:r>
              <a:rPr lang="it-IT" dirty="0" smtClean="0"/>
              <a:t>In sintesi le categorie di attività soggette ad A.I.A. sono:</a:t>
            </a:r>
            <a:endParaRPr lang="it-IT" dirty="0"/>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7" name="CasellaDiTesto 6"/>
          <p:cNvSpPr txBox="1"/>
          <p:nvPr/>
        </p:nvSpPr>
        <p:spPr>
          <a:xfrm flipH="1">
            <a:off x="251520" y="1524273"/>
            <a:ext cx="8640960" cy="1138773"/>
          </a:xfrm>
          <a:prstGeom prst="rect">
            <a:avLst/>
          </a:prstGeom>
          <a:noFill/>
        </p:spPr>
        <p:txBody>
          <a:bodyPr wrap="square" rtlCol="0">
            <a:spAutoFit/>
          </a:bodyPr>
          <a:lstStyle/>
          <a:p>
            <a:pPr algn="just"/>
            <a:r>
              <a:rPr lang="it-IT" dirty="0" smtClean="0">
                <a:solidFill>
                  <a:schemeClr val="bg2">
                    <a:lumMod val="20000"/>
                    <a:lumOff val="80000"/>
                  </a:schemeClr>
                </a:solidFill>
              </a:rPr>
              <a:t>Nella nostra regione ci sono 16 aziende che hanno già ricevuto l’A.I.A. di cui 4 di competenza statale e 12 di competenza regionale (</a:t>
            </a:r>
            <a:r>
              <a:rPr lang="it-IT" sz="1400" dirty="0" smtClean="0">
                <a:solidFill>
                  <a:schemeClr val="bg2">
                    <a:lumMod val="20000"/>
                    <a:lumOff val="80000"/>
                  </a:schemeClr>
                </a:solidFill>
              </a:rPr>
              <a:t>l’elenco completo delle installazioni già autorizzate, nonché di quelle in attesa di rilascio A.I.A. è consultabile sul sito di ARPA Molise, alla sezione dedicata all’A.I.A.</a:t>
            </a:r>
            <a:r>
              <a:rPr lang="it-IT" dirty="0" smtClean="0">
                <a:solidFill>
                  <a:schemeClr val="bg2">
                    <a:lumMod val="20000"/>
                    <a:lumOff val="80000"/>
                  </a:schemeClr>
                </a:solidFill>
              </a:rPr>
              <a:t>) </a:t>
            </a:r>
          </a:p>
        </p:txBody>
      </p:sp>
      <p:sp>
        <p:nvSpPr>
          <p:cNvPr id="8" name="CasellaDiTesto 7"/>
          <p:cNvSpPr txBox="1"/>
          <p:nvPr/>
        </p:nvSpPr>
        <p:spPr>
          <a:xfrm>
            <a:off x="875260" y="908720"/>
            <a:ext cx="7632848" cy="64633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Aziende con A.I.A. in Molise</a:t>
            </a:r>
            <a:endParaRPr lang="it-IT" sz="3600" cap="small" dirty="0">
              <a:solidFill>
                <a:srgbClr val="002060"/>
              </a:solidFill>
              <a:effectLst>
                <a:outerShdw blurRad="38100" dist="38100" dir="2700000" algn="tl">
                  <a:srgbClr val="000000">
                    <a:alpha val="43137"/>
                  </a:srgbClr>
                </a:outerShdw>
              </a:effectLst>
            </a:endParaRPr>
          </a:p>
        </p:txBody>
      </p:sp>
      <p:sp>
        <p:nvSpPr>
          <p:cNvPr id="10" name="CasellaDiTesto 9"/>
          <p:cNvSpPr txBox="1"/>
          <p:nvPr/>
        </p:nvSpPr>
        <p:spPr>
          <a:xfrm>
            <a:off x="179512" y="2663046"/>
            <a:ext cx="3168352" cy="2369880"/>
          </a:xfrm>
          <a:prstGeom prst="rect">
            <a:avLst/>
          </a:prstGeom>
          <a:noFill/>
          <a:effectLst>
            <a:glow rad="63500">
              <a:srgbClr val="002060">
                <a:alpha val="40000"/>
              </a:srgbClr>
            </a:glow>
          </a:effectLst>
        </p:spPr>
        <p:txBody>
          <a:bodyPr wrap="square" rtlCol="0">
            <a:spAutoFit/>
          </a:bodyPr>
          <a:lstStyle/>
          <a:p>
            <a:pPr algn="just"/>
            <a:r>
              <a:rPr lang="it-IT" i="1" u="sng" dirty="0" smtClean="0">
                <a:ln>
                  <a:solidFill>
                    <a:srgbClr val="002060"/>
                  </a:solidFill>
                </a:ln>
                <a:solidFill>
                  <a:srgbClr val="0070C0"/>
                </a:solidFill>
              </a:rPr>
              <a:t>Aziende con AIA statale</a:t>
            </a:r>
            <a:r>
              <a:rPr lang="it-IT" dirty="0" smtClean="0">
                <a:solidFill>
                  <a:srgbClr val="0070C0"/>
                </a:solidFill>
              </a:rPr>
              <a:t>:</a:t>
            </a:r>
          </a:p>
          <a:p>
            <a:pPr algn="just"/>
            <a:endParaRPr lang="it-IT" dirty="0" smtClean="0">
              <a:solidFill>
                <a:srgbClr val="0070C0"/>
              </a:solidFill>
            </a:endParaRPr>
          </a:p>
          <a:p>
            <a:pPr marL="342900" indent="-342900" algn="just">
              <a:buFont typeface="+mj-lt"/>
              <a:buAutoNum type="arabicPeriod"/>
            </a:pPr>
            <a:r>
              <a:rPr lang="it-IT" sz="1400" b="1" dirty="0" err="1" smtClean="0">
                <a:solidFill>
                  <a:srgbClr val="0070C0"/>
                </a:solidFill>
              </a:rPr>
              <a:t>Sorgenia</a:t>
            </a:r>
            <a:r>
              <a:rPr lang="it-IT" sz="1400" b="1" dirty="0" smtClean="0">
                <a:solidFill>
                  <a:srgbClr val="0070C0"/>
                </a:solidFill>
              </a:rPr>
              <a:t> </a:t>
            </a:r>
            <a:r>
              <a:rPr lang="it-IT" sz="1400" b="1" dirty="0" err="1" smtClean="0">
                <a:solidFill>
                  <a:srgbClr val="0070C0"/>
                </a:solidFill>
              </a:rPr>
              <a:t>Power</a:t>
            </a:r>
            <a:r>
              <a:rPr lang="it-IT" sz="1400" b="1" dirty="0" smtClean="0">
                <a:solidFill>
                  <a:srgbClr val="0070C0"/>
                </a:solidFill>
              </a:rPr>
              <a:t> S.p.A. </a:t>
            </a:r>
            <a:r>
              <a:rPr lang="it-IT" sz="1400" dirty="0" smtClean="0">
                <a:solidFill>
                  <a:srgbClr val="0070C0"/>
                </a:solidFill>
              </a:rPr>
              <a:t>– Termoli</a:t>
            </a:r>
          </a:p>
          <a:p>
            <a:pPr marL="342900" indent="-342900" algn="just">
              <a:buFont typeface="+mj-lt"/>
              <a:buAutoNum type="arabicPeriod"/>
            </a:pPr>
            <a:r>
              <a:rPr lang="it-IT" sz="1400" b="1" dirty="0" smtClean="0">
                <a:solidFill>
                  <a:srgbClr val="0070C0"/>
                </a:solidFill>
              </a:rPr>
              <a:t>Centrale ENEL Turbogas </a:t>
            </a:r>
            <a:r>
              <a:rPr lang="it-IT" sz="1400" dirty="0" smtClean="0">
                <a:solidFill>
                  <a:srgbClr val="0070C0"/>
                </a:solidFill>
              </a:rPr>
              <a:t>– Larino</a:t>
            </a:r>
          </a:p>
          <a:p>
            <a:pPr marL="342900" indent="-342900" algn="just">
              <a:buFont typeface="+mj-lt"/>
              <a:buAutoNum type="arabicPeriod"/>
            </a:pPr>
            <a:r>
              <a:rPr lang="it-IT" sz="1400" b="1" dirty="0" smtClean="0">
                <a:solidFill>
                  <a:srgbClr val="0070C0"/>
                </a:solidFill>
              </a:rPr>
              <a:t>Centrale ENEL Turbogas </a:t>
            </a:r>
            <a:r>
              <a:rPr lang="it-IT" sz="1400" dirty="0" smtClean="0">
                <a:solidFill>
                  <a:srgbClr val="0070C0"/>
                </a:solidFill>
              </a:rPr>
              <a:t>– Campomarino</a:t>
            </a:r>
          </a:p>
          <a:p>
            <a:pPr marL="342900" indent="-342900" algn="just">
              <a:buFont typeface="+mj-lt"/>
              <a:buAutoNum type="arabicPeriod"/>
            </a:pPr>
            <a:r>
              <a:rPr lang="it-IT" sz="1400" b="1" dirty="0" smtClean="0">
                <a:solidFill>
                  <a:srgbClr val="0070C0"/>
                </a:solidFill>
              </a:rPr>
              <a:t>Piattaforma OFFSHORE «Rospo Mare B» </a:t>
            </a:r>
            <a:r>
              <a:rPr lang="it-IT" sz="1400" dirty="0" smtClean="0">
                <a:solidFill>
                  <a:srgbClr val="0070C0"/>
                </a:solidFill>
              </a:rPr>
              <a:t>- Mare Adriatico, Termoli</a:t>
            </a:r>
            <a:endParaRPr lang="it-IT" sz="1400" dirty="0">
              <a:solidFill>
                <a:srgbClr val="0070C0"/>
              </a:solidFill>
            </a:endParaRPr>
          </a:p>
        </p:txBody>
      </p:sp>
      <p:sp>
        <p:nvSpPr>
          <p:cNvPr id="14" name="CasellaDiTesto 13"/>
          <p:cNvSpPr txBox="1"/>
          <p:nvPr/>
        </p:nvSpPr>
        <p:spPr>
          <a:xfrm>
            <a:off x="4144732" y="2656351"/>
            <a:ext cx="4874624" cy="4093428"/>
          </a:xfrm>
          <a:prstGeom prst="rect">
            <a:avLst/>
          </a:prstGeom>
          <a:noFill/>
        </p:spPr>
        <p:txBody>
          <a:bodyPr wrap="square" rtlCol="0">
            <a:spAutoFit/>
          </a:bodyPr>
          <a:lstStyle/>
          <a:p>
            <a:r>
              <a:rPr lang="it-IT" i="1" u="sng" dirty="0">
                <a:ln>
                  <a:solidFill>
                    <a:srgbClr val="002060"/>
                  </a:solidFill>
                </a:ln>
                <a:solidFill>
                  <a:srgbClr val="0070C0"/>
                </a:solidFill>
              </a:rPr>
              <a:t>Aziende con AIA </a:t>
            </a:r>
            <a:r>
              <a:rPr lang="it-IT" i="1" u="sng" dirty="0" smtClean="0">
                <a:ln>
                  <a:solidFill>
                    <a:srgbClr val="002060"/>
                  </a:solidFill>
                </a:ln>
                <a:solidFill>
                  <a:srgbClr val="0070C0"/>
                </a:solidFill>
              </a:rPr>
              <a:t>regionale </a:t>
            </a:r>
            <a:r>
              <a:rPr lang="it-IT" i="1" u="sng" dirty="0" smtClean="0">
                <a:solidFill>
                  <a:srgbClr val="0070C0"/>
                </a:solidFill>
              </a:rPr>
              <a:t>:</a:t>
            </a:r>
          </a:p>
          <a:p>
            <a:endParaRPr lang="it-IT" dirty="0" smtClean="0">
              <a:solidFill>
                <a:srgbClr val="0070C0"/>
              </a:solidFill>
            </a:endParaRPr>
          </a:p>
          <a:p>
            <a:pPr marL="342900" indent="-342900">
              <a:buFont typeface="+mj-lt"/>
              <a:buAutoNum type="arabicPeriod"/>
            </a:pPr>
            <a:r>
              <a:rPr lang="it-IT" sz="1400" b="1" dirty="0" smtClean="0">
                <a:solidFill>
                  <a:srgbClr val="0070C0"/>
                </a:solidFill>
              </a:rPr>
              <a:t>S.I.A.I. S.r.l. </a:t>
            </a:r>
            <a:r>
              <a:rPr lang="it-IT" sz="1400" dirty="0" smtClean="0">
                <a:solidFill>
                  <a:srgbClr val="0070C0"/>
                </a:solidFill>
              </a:rPr>
              <a:t>- Petacciato</a:t>
            </a:r>
          </a:p>
          <a:p>
            <a:pPr marL="342900" indent="-342900">
              <a:buFont typeface="+mj-lt"/>
              <a:buAutoNum type="arabicPeriod"/>
            </a:pPr>
            <a:r>
              <a:rPr lang="it-IT" sz="1400" b="1" dirty="0" smtClean="0">
                <a:solidFill>
                  <a:srgbClr val="0070C0"/>
                </a:solidFill>
              </a:rPr>
              <a:t>F.I.S. S.p.A. </a:t>
            </a:r>
            <a:r>
              <a:rPr lang="it-IT" sz="1400" dirty="0" smtClean="0">
                <a:solidFill>
                  <a:srgbClr val="0070C0"/>
                </a:solidFill>
              </a:rPr>
              <a:t>- Termoli</a:t>
            </a:r>
          </a:p>
          <a:p>
            <a:pPr marL="342900" indent="-342900">
              <a:buFont typeface="+mj-lt"/>
              <a:buAutoNum type="arabicPeriod"/>
            </a:pPr>
            <a:r>
              <a:rPr lang="it-IT" sz="1400" b="1" dirty="0" err="1" smtClean="0">
                <a:solidFill>
                  <a:srgbClr val="0070C0"/>
                </a:solidFill>
              </a:rPr>
              <a:t>CeflaGest</a:t>
            </a:r>
            <a:r>
              <a:rPr lang="it-IT" sz="1400" b="1" dirty="0" smtClean="0">
                <a:solidFill>
                  <a:srgbClr val="0070C0"/>
                </a:solidFill>
              </a:rPr>
              <a:t> S.r.l </a:t>
            </a:r>
            <a:r>
              <a:rPr lang="it-IT" sz="1400" dirty="0" smtClean="0">
                <a:solidFill>
                  <a:srgbClr val="0070C0"/>
                </a:solidFill>
              </a:rPr>
              <a:t>- Rotello</a:t>
            </a:r>
          </a:p>
          <a:p>
            <a:pPr marL="342900" indent="-342900">
              <a:buFont typeface="+mj-lt"/>
              <a:buAutoNum type="arabicPeriod"/>
            </a:pPr>
            <a:r>
              <a:rPr lang="it-IT" sz="1400" b="1" dirty="0" err="1" smtClean="0">
                <a:solidFill>
                  <a:srgbClr val="0070C0"/>
                </a:solidFill>
              </a:rPr>
              <a:t>SnowStorm</a:t>
            </a:r>
            <a:r>
              <a:rPr lang="it-IT" sz="1400" b="1" dirty="0" smtClean="0">
                <a:solidFill>
                  <a:srgbClr val="0070C0"/>
                </a:solidFill>
              </a:rPr>
              <a:t> S.r.l.</a:t>
            </a:r>
            <a:r>
              <a:rPr lang="it-IT" sz="1400" dirty="0" smtClean="0">
                <a:solidFill>
                  <a:srgbClr val="0070C0"/>
                </a:solidFill>
              </a:rPr>
              <a:t> – Termoli</a:t>
            </a:r>
          </a:p>
          <a:p>
            <a:pPr marL="342900" indent="-342900">
              <a:buFont typeface="+mj-lt"/>
              <a:buAutoNum type="arabicPeriod"/>
            </a:pPr>
            <a:r>
              <a:rPr lang="it-IT" sz="1400" b="1" dirty="0" smtClean="0">
                <a:solidFill>
                  <a:srgbClr val="0070C0"/>
                </a:solidFill>
              </a:rPr>
              <a:t>Guglionesi Ambiente </a:t>
            </a:r>
            <a:r>
              <a:rPr lang="it-IT" sz="1400" b="1" dirty="0" err="1" smtClean="0">
                <a:solidFill>
                  <a:srgbClr val="0070C0"/>
                </a:solidFill>
              </a:rPr>
              <a:t>S.c.a.r.l</a:t>
            </a:r>
            <a:r>
              <a:rPr lang="it-IT" sz="1400" b="1" dirty="0" smtClean="0">
                <a:solidFill>
                  <a:srgbClr val="0070C0"/>
                </a:solidFill>
              </a:rPr>
              <a:t>.</a:t>
            </a:r>
            <a:r>
              <a:rPr lang="it-IT" sz="1400" dirty="0" smtClean="0">
                <a:solidFill>
                  <a:srgbClr val="0070C0"/>
                </a:solidFill>
              </a:rPr>
              <a:t> – Guglionesi</a:t>
            </a:r>
          </a:p>
          <a:p>
            <a:pPr marL="342900" indent="-342900">
              <a:buFont typeface="+mj-lt"/>
              <a:buAutoNum type="arabicPeriod"/>
            </a:pPr>
            <a:r>
              <a:rPr lang="it-IT" sz="1400" b="1" dirty="0" err="1" smtClean="0">
                <a:solidFill>
                  <a:srgbClr val="0070C0"/>
                </a:solidFill>
              </a:rPr>
              <a:t>Vibac</a:t>
            </a:r>
            <a:r>
              <a:rPr lang="it-IT" sz="1400" b="1" dirty="0" smtClean="0">
                <a:solidFill>
                  <a:srgbClr val="0070C0"/>
                </a:solidFill>
              </a:rPr>
              <a:t> S.p.A</a:t>
            </a:r>
            <a:r>
              <a:rPr lang="it-IT" sz="1400" dirty="0" smtClean="0">
                <a:solidFill>
                  <a:srgbClr val="0070C0"/>
                </a:solidFill>
              </a:rPr>
              <a:t>. – Termoli</a:t>
            </a:r>
          </a:p>
          <a:p>
            <a:pPr marL="342900" indent="-342900">
              <a:buFont typeface="+mj-lt"/>
              <a:buAutoNum type="arabicPeriod"/>
            </a:pPr>
            <a:r>
              <a:rPr lang="it-IT" sz="1400" b="1" dirty="0" smtClean="0">
                <a:solidFill>
                  <a:srgbClr val="0070C0"/>
                </a:solidFill>
              </a:rPr>
              <a:t>Comunità Montana «Molise Centrale</a:t>
            </a:r>
            <a:r>
              <a:rPr lang="it-IT" sz="1400" dirty="0" smtClean="0">
                <a:solidFill>
                  <a:srgbClr val="0070C0"/>
                </a:solidFill>
              </a:rPr>
              <a:t> – Montagano</a:t>
            </a:r>
          </a:p>
          <a:p>
            <a:pPr marL="342900" indent="-342900">
              <a:buFont typeface="+mj-lt"/>
              <a:buAutoNum type="arabicPeriod"/>
            </a:pPr>
            <a:r>
              <a:rPr lang="it-IT" sz="1400" b="1" dirty="0" smtClean="0">
                <a:solidFill>
                  <a:srgbClr val="0070C0"/>
                </a:solidFill>
              </a:rPr>
              <a:t>Consorzio per lo Sviluppo Industriale di Isernia Venafro </a:t>
            </a:r>
            <a:r>
              <a:rPr lang="it-IT" sz="1400" dirty="0" smtClean="0">
                <a:solidFill>
                  <a:srgbClr val="0070C0"/>
                </a:solidFill>
              </a:rPr>
              <a:t>- Pozzilli</a:t>
            </a:r>
          </a:p>
          <a:p>
            <a:pPr marL="342900" indent="-342900">
              <a:buFont typeface="+mj-lt"/>
              <a:buAutoNum type="arabicPeriod"/>
            </a:pPr>
            <a:r>
              <a:rPr lang="it-IT" sz="1400" b="1" dirty="0" err="1" smtClean="0">
                <a:solidFill>
                  <a:srgbClr val="0070C0"/>
                </a:solidFill>
              </a:rPr>
              <a:t>Momentive</a:t>
            </a:r>
            <a:r>
              <a:rPr lang="it-IT" sz="1400" b="1" dirty="0" smtClean="0">
                <a:solidFill>
                  <a:srgbClr val="0070C0"/>
                </a:solidFill>
              </a:rPr>
              <a:t> Performance </a:t>
            </a:r>
            <a:r>
              <a:rPr lang="it-IT" sz="1400" b="1" dirty="0" err="1" smtClean="0">
                <a:solidFill>
                  <a:srgbClr val="0070C0"/>
                </a:solidFill>
              </a:rPr>
              <a:t>Materials</a:t>
            </a:r>
            <a:r>
              <a:rPr lang="it-IT" sz="1400" b="1" dirty="0" smtClean="0">
                <a:solidFill>
                  <a:srgbClr val="0070C0"/>
                </a:solidFill>
              </a:rPr>
              <a:t> </a:t>
            </a:r>
            <a:r>
              <a:rPr lang="it-IT" sz="1400" b="1" dirty="0" err="1" smtClean="0">
                <a:solidFill>
                  <a:srgbClr val="0070C0"/>
                </a:solidFill>
              </a:rPr>
              <a:t>Specialties</a:t>
            </a:r>
            <a:r>
              <a:rPr lang="it-IT" sz="1400" b="1" dirty="0" smtClean="0">
                <a:solidFill>
                  <a:srgbClr val="0070C0"/>
                </a:solidFill>
              </a:rPr>
              <a:t> S.r.l.</a:t>
            </a:r>
            <a:r>
              <a:rPr lang="it-IT" sz="1400" dirty="0" smtClean="0">
                <a:solidFill>
                  <a:srgbClr val="0070C0"/>
                </a:solidFill>
              </a:rPr>
              <a:t> – Termoli</a:t>
            </a:r>
          </a:p>
          <a:p>
            <a:pPr marL="342900" indent="-342900">
              <a:buFont typeface="+mj-lt"/>
              <a:buAutoNum type="arabicPeriod"/>
            </a:pPr>
            <a:r>
              <a:rPr lang="it-IT" sz="1400" b="1" dirty="0" smtClean="0">
                <a:solidFill>
                  <a:srgbClr val="0070C0"/>
                </a:solidFill>
              </a:rPr>
              <a:t>Smaltimenti Sud S.r.l. </a:t>
            </a:r>
            <a:r>
              <a:rPr lang="it-IT" sz="1400" dirty="0" smtClean="0">
                <a:solidFill>
                  <a:srgbClr val="0070C0"/>
                </a:solidFill>
              </a:rPr>
              <a:t>– Isernia</a:t>
            </a:r>
          </a:p>
          <a:p>
            <a:pPr marL="342900" indent="-342900">
              <a:buFont typeface="+mj-lt"/>
              <a:buAutoNum type="arabicPeriod"/>
            </a:pPr>
            <a:r>
              <a:rPr lang="it-IT" sz="1400" b="1" dirty="0" err="1" smtClean="0">
                <a:solidFill>
                  <a:srgbClr val="0070C0"/>
                </a:solidFill>
              </a:rPr>
              <a:t>HerAmbiente</a:t>
            </a:r>
            <a:r>
              <a:rPr lang="it-IT" sz="1400" b="1" dirty="0" smtClean="0">
                <a:solidFill>
                  <a:srgbClr val="0070C0"/>
                </a:solidFill>
              </a:rPr>
              <a:t> S.p.A. C.E.C. WTE</a:t>
            </a:r>
            <a:r>
              <a:rPr lang="it-IT" sz="1400" dirty="0" smtClean="0">
                <a:solidFill>
                  <a:srgbClr val="0070C0"/>
                </a:solidFill>
              </a:rPr>
              <a:t> – Pozzilli</a:t>
            </a:r>
          </a:p>
          <a:p>
            <a:pPr marL="342900" indent="-342900">
              <a:buFont typeface="+mj-lt"/>
              <a:buAutoNum type="arabicPeriod"/>
            </a:pPr>
            <a:r>
              <a:rPr lang="it-IT" sz="1400" b="1" dirty="0" err="1" smtClean="0">
                <a:solidFill>
                  <a:srgbClr val="0070C0"/>
                </a:solidFill>
              </a:rPr>
              <a:t>Cementeria</a:t>
            </a:r>
            <a:r>
              <a:rPr lang="it-IT" sz="1400" b="1" dirty="0" smtClean="0">
                <a:solidFill>
                  <a:srgbClr val="0070C0"/>
                </a:solidFill>
              </a:rPr>
              <a:t> </a:t>
            </a:r>
            <a:r>
              <a:rPr lang="it-IT" sz="1400" b="1" dirty="0" err="1" smtClean="0">
                <a:solidFill>
                  <a:srgbClr val="0070C0"/>
                </a:solidFill>
              </a:rPr>
              <a:t>Colacem</a:t>
            </a:r>
            <a:r>
              <a:rPr lang="it-IT" sz="1400" b="1" dirty="0" smtClean="0">
                <a:solidFill>
                  <a:srgbClr val="0070C0"/>
                </a:solidFill>
              </a:rPr>
              <a:t> </a:t>
            </a:r>
            <a:r>
              <a:rPr lang="it-IT" sz="1400" dirty="0" smtClean="0">
                <a:solidFill>
                  <a:srgbClr val="0070C0"/>
                </a:solidFill>
              </a:rPr>
              <a:t>-  Sesto Campano</a:t>
            </a:r>
          </a:p>
          <a:p>
            <a:pPr marL="285750" indent="-285750">
              <a:buFont typeface="Wingdings" panose="05000000000000000000" pitchFamily="2" charset="2"/>
              <a:buChar char="§"/>
            </a:pPr>
            <a:endParaRPr lang="it-IT" sz="1400" dirty="0" smtClean="0">
              <a:solidFill>
                <a:srgbClr val="0070C0"/>
              </a:solidFill>
            </a:endParaRPr>
          </a:p>
          <a:p>
            <a:pPr marL="285750" indent="-285750">
              <a:buFont typeface="Wingdings" panose="05000000000000000000" pitchFamily="2" charset="2"/>
              <a:buChar char="§"/>
            </a:pPr>
            <a:endParaRPr lang="it-IT" sz="14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46510" y="71414"/>
            <a:ext cx="4054316"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1800" b="1" dirty="0">
                <a:ln w="11430"/>
                <a:solidFill>
                  <a:schemeClr val="tx1">
                    <a:lumMod val="95000"/>
                  </a:schemeClr>
                </a:solidFill>
                <a:effectLst>
                  <a:outerShdw blurRad="80000" dist="40000" dir="5040000" algn="tl">
                    <a:srgbClr val="000000">
                      <a:alpha val="30000"/>
                    </a:srgbClr>
                  </a:outerShdw>
                </a:effectLst>
                <a:latin typeface="Book Antiqua" pitchFamily="18" charset="0"/>
              </a:rPr>
              <a:t>ARPA MOLISE</a:t>
            </a:r>
          </a:p>
          <a:p>
            <a:pPr algn="ctr">
              <a:defRPr/>
            </a:pPr>
            <a:r>
              <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rPr>
              <a:t>Agenzia Regionale per la Protezione </a:t>
            </a:r>
            <a:r>
              <a:rPr lang="it-IT" sz="1400" b="1" i="1" dirty="0" smtClean="0">
                <a:ln w="11430"/>
                <a:solidFill>
                  <a:schemeClr val="tx1">
                    <a:lumMod val="95000"/>
                  </a:schemeClr>
                </a:solidFill>
                <a:effectLst>
                  <a:outerShdw blurRad="80000" dist="40000" dir="5040000" algn="tl">
                    <a:srgbClr val="000000">
                      <a:alpha val="30000"/>
                    </a:srgbClr>
                  </a:outerShdw>
                </a:effectLst>
                <a:latin typeface="Book Antiqua" pitchFamily="18" charset="0"/>
              </a:rPr>
              <a:t>Ambientale</a:t>
            </a:r>
            <a:endParaRPr lang="it-IT" sz="1400" b="1" i="1" dirty="0">
              <a:ln w="11430"/>
              <a:solidFill>
                <a:schemeClr val="tx1">
                  <a:lumMod val="95000"/>
                </a:schemeClr>
              </a:solidFill>
              <a:effectLst>
                <a:outerShdw blurRad="80000" dist="40000" dir="5040000" algn="tl">
                  <a:srgbClr val="000000">
                    <a:alpha val="30000"/>
                  </a:srgbClr>
                </a:outerShdw>
              </a:effectLst>
              <a:latin typeface="Book Antiqua" pitchFamily="18" charset="0"/>
            </a:endParaRPr>
          </a:p>
        </p:txBody>
      </p:sp>
      <p:pic>
        <p:nvPicPr>
          <p:cNvPr id="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29058" y="6357958"/>
            <a:ext cx="1571636" cy="391821"/>
          </a:xfrm>
          <a:prstGeom prst="rect">
            <a:avLst/>
          </a:prstGeom>
          <a:ln>
            <a:noFill/>
          </a:ln>
          <a:effectLst>
            <a:outerShdw blurRad="190500" algn="tl" rotWithShape="0">
              <a:srgbClr val="000000">
                <a:alpha val="70000"/>
              </a:srgbClr>
            </a:outerShdw>
          </a:effectLst>
        </p:spPr>
      </p:pic>
      <p:sp>
        <p:nvSpPr>
          <p:cNvPr id="16" name="CasellaDiTesto 15"/>
          <p:cNvSpPr txBox="1"/>
          <p:nvPr/>
        </p:nvSpPr>
        <p:spPr>
          <a:xfrm>
            <a:off x="611560" y="1714488"/>
            <a:ext cx="7992888" cy="4308872"/>
          </a:xfrm>
          <a:prstGeom prst="rect">
            <a:avLst/>
          </a:prstGeom>
          <a:noFill/>
        </p:spPr>
        <p:txBody>
          <a:bodyPr wrap="square" rtlCol="0">
            <a:spAutoFit/>
          </a:bodyPr>
          <a:lstStyle/>
          <a:p>
            <a:pPr algn="just">
              <a:spcAft>
                <a:spcPts val="1200"/>
              </a:spcAft>
            </a:pPr>
            <a:r>
              <a:rPr lang="it-IT" dirty="0" smtClean="0">
                <a:solidFill>
                  <a:schemeClr val="accent1">
                    <a:lumMod val="75000"/>
                  </a:schemeClr>
                </a:solidFill>
              </a:rPr>
              <a:t>Ai sensi dell’art. 29-decies comma 3 per gli impianti di competenza statale le attività di controllo sono poste in capo ad ISPRA, che collabora con il Sistema Agenziale per il loro espletamento. </a:t>
            </a:r>
          </a:p>
          <a:p>
            <a:pPr algn="just">
              <a:spcAft>
                <a:spcPts val="1200"/>
              </a:spcAft>
            </a:pPr>
            <a:r>
              <a:rPr lang="it-IT" dirty="0" smtClean="0">
                <a:solidFill>
                  <a:schemeClr val="accent1">
                    <a:lumMod val="75000"/>
                  </a:schemeClr>
                </a:solidFill>
              </a:rPr>
              <a:t>Per gli impianti di competenza regionale i controlli sono in capo all’Autorità Competente (Regione) che si avvale di ARPA Molise.</a:t>
            </a:r>
          </a:p>
          <a:p>
            <a:pPr algn="just">
              <a:spcAft>
                <a:spcPts val="1200"/>
              </a:spcAft>
            </a:pPr>
            <a:r>
              <a:rPr lang="it-IT" dirty="0" smtClean="0">
                <a:solidFill>
                  <a:schemeClr val="accent1">
                    <a:lumMod val="75000"/>
                  </a:schemeClr>
                </a:solidFill>
              </a:rPr>
              <a:t>Si fa rilevare che ARPA Molise oltre ad effettuare i controlli così come previsti dall’AIA è altresì coinvolta nella fase istruttoria di rilascio dell’AIA stessa, fornendo il proprio supporto tecnico nella valutazione ed approvazione del Piano di Monitoraggio e Controllo che dovrà essere attuato dal Gestore.</a:t>
            </a:r>
          </a:p>
          <a:p>
            <a:pPr algn="just">
              <a:spcAft>
                <a:spcPts val="1200"/>
              </a:spcAft>
            </a:pPr>
            <a:r>
              <a:rPr lang="it-IT" dirty="0" smtClean="0">
                <a:solidFill>
                  <a:schemeClr val="accent1">
                    <a:lumMod val="75000"/>
                  </a:schemeClr>
                </a:solidFill>
              </a:rPr>
              <a:t>Questo doppio ruolo permette di instaurare un circolo virtuoso fondamentale a far confluire gli elementi di criticità individuati in fase di controllo nella definizione delle prescrizioni ambientali in autorizzazione.</a:t>
            </a:r>
            <a:endParaRPr lang="it-IT" dirty="0" smtClean="0"/>
          </a:p>
          <a:p>
            <a:pPr algn="ctr"/>
            <a:endParaRPr lang="it-IT" dirty="0" smtClean="0"/>
          </a:p>
        </p:txBody>
      </p:sp>
      <p:sp>
        <p:nvSpPr>
          <p:cNvPr id="8" name="CasellaDiTesto 7"/>
          <p:cNvSpPr txBox="1"/>
          <p:nvPr/>
        </p:nvSpPr>
        <p:spPr>
          <a:xfrm>
            <a:off x="898452" y="836712"/>
            <a:ext cx="7632848" cy="1169551"/>
          </a:xfrm>
          <a:prstGeom prst="rect">
            <a:avLst/>
          </a:prstGeom>
          <a:noFill/>
        </p:spPr>
        <p:txBody>
          <a:bodyPr wrap="square" rtlCol="0">
            <a:spAutoFit/>
          </a:bodyPr>
          <a:lstStyle/>
          <a:p>
            <a:pPr algn="ctr"/>
            <a:r>
              <a:rPr lang="it-IT" sz="3600" cap="small" dirty="0" smtClean="0">
                <a:solidFill>
                  <a:srgbClr val="002060"/>
                </a:solidFill>
                <a:effectLst>
                  <a:outerShdw blurRad="38100" dist="38100" dir="2700000" algn="tl">
                    <a:srgbClr val="000000">
                      <a:alpha val="43137"/>
                    </a:srgbClr>
                  </a:outerShdw>
                </a:effectLst>
              </a:rPr>
              <a:t>Controlli c/o Aziende con A.I.A.</a:t>
            </a:r>
            <a:endParaRPr lang="it-IT" sz="3600" cap="small" dirty="0">
              <a:solidFill>
                <a:srgbClr val="002060"/>
              </a:solidFill>
              <a:effectLst>
                <a:outerShdw blurRad="38100" dist="38100" dir="2700000" algn="tl">
                  <a:srgbClr val="000000">
                    <a:alpha val="43137"/>
                  </a:srgbClr>
                </a:outerShdw>
              </a:effectLst>
            </a:endParaRPr>
          </a:p>
          <a:p>
            <a:pPr algn="ctr"/>
            <a:endParaRPr lang="it-IT" sz="3400" b="1" cap="small" dirty="0" smtClean="0">
              <a:solidFill>
                <a:srgbClr val="002060"/>
              </a:solidFill>
              <a:latin typeface="Baskerville Old Fac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5457</TotalTime>
  <Words>1389</Words>
  <Application>Microsoft Office PowerPoint</Application>
  <PresentationFormat>Presentazione su schermo (4:3)</PresentationFormat>
  <Paragraphs>168</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Equinozio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480</cp:revision>
  <dcterms:created xsi:type="dcterms:W3CDTF">2010-02-28T08:04:44Z</dcterms:created>
  <dcterms:modified xsi:type="dcterms:W3CDTF">2016-04-29T05:52:10Z</dcterms:modified>
</cp:coreProperties>
</file>